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10287000" cx="18288000"/>
  <p:notesSz cx="6858000" cy="9144000"/>
  <p:embeddedFontLst>
    <p:embeddedFont>
      <p:font typeface="Roboto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it9fmp0jEsfwhYe4YbxDOcAZ6j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3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font" Target="fonts/Roboto-boldItalic.fntdata"/><Relationship Id="rId40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Roboto-bold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3" name="Google Shape;343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4" name="Google Shape;344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346" name="Google Shape;346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7" name="Google Shape;347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8" name="Google Shape;358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9" name="Google Shape;359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361" name="Google Shape;361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2" name="Google Shape;362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4" name="Google Shape;384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5" name="Google Shape;385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387" name="Google Shape;387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88" name="Google Shape;388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7" name="Google Shape;407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8" name="Google Shape;408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410" name="Google Shape;410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1" name="Google Shape;411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8" name="Google Shape;428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9" name="Google Shape;429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</a:t>
            </a:r>
            <a:endParaRPr/>
          </a:p>
        </p:txBody>
      </p:sp>
      <p:sp>
        <p:nvSpPr>
          <p:cNvPr id="431" name="Google Shape;431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2" name="Google Shape;432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9" name="Google Shape;449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0" name="Google Shape;450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  <p:sp>
        <p:nvSpPr>
          <p:cNvPr id="452" name="Google Shape;452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53" name="Google Shape;453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8" name="Google Shape;98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9" name="Google Shape;99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1" name="Google Shape;101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3" name="Google Shape;463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4" name="Google Shape;464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</a:t>
            </a:r>
            <a:endParaRPr/>
          </a:p>
        </p:txBody>
      </p:sp>
      <p:sp>
        <p:nvSpPr>
          <p:cNvPr id="466" name="Google Shape;466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7" name="Google Shape;467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9" name="Google Shape;479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80" name="Google Shape;480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endParaRPr/>
          </a:p>
        </p:txBody>
      </p:sp>
      <p:sp>
        <p:nvSpPr>
          <p:cNvPr id="482" name="Google Shape;482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83" name="Google Shape;483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5" name="Google Shape;495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6" name="Google Shape;496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</a:t>
            </a:r>
            <a:endParaRPr/>
          </a:p>
        </p:txBody>
      </p:sp>
      <p:sp>
        <p:nvSpPr>
          <p:cNvPr id="498" name="Google Shape;498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9" name="Google Shape;499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7" name="Google Shape;137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8" name="Google Shape;138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0" name="Google Shape;140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5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33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27.png"/><Relationship Id="rId9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21.png"/><Relationship Id="rId8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38.png"/><Relationship Id="rId9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32.png"/><Relationship Id="rId8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29.png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747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 flipH="1" rot="3099417">
            <a:off x="1117983" y="-1852399"/>
            <a:ext cx="4665075" cy="9330150"/>
          </a:xfrm>
          <a:custGeom>
            <a:rect b="b" l="l" r="r" t="t"/>
            <a:pathLst>
              <a:path extrusionOk="0" h="9330150" w="4665075">
                <a:moveTo>
                  <a:pt x="4665075" y="0"/>
                </a:moveTo>
                <a:lnTo>
                  <a:pt x="0" y="0"/>
                </a:lnTo>
                <a:lnTo>
                  <a:pt x="0" y="9330150"/>
                </a:lnTo>
                <a:lnTo>
                  <a:pt x="4665075" y="9330150"/>
                </a:lnTo>
                <a:lnTo>
                  <a:pt x="4665075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-7700582">
            <a:off x="1297995" y="-1412167"/>
            <a:ext cx="3896435" cy="7792871"/>
          </a:xfrm>
          <a:custGeom>
            <a:rect b="b" l="l" r="r" t="t"/>
            <a:pathLst>
              <a:path extrusionOk="0" h="7792871" w="3896435">
                <a:moveTo>
                  <a:pt x="0" y="0"/>
                </a:moveTo>
                <a:lnTo>
                  <a:pt x="3896435" y="0"/>
                </a:lnTo>
                <a:lnTo>
                  <a:pt x="3896435" y="7792871"/>
                </a:lnTo>
                <a:lnTo>
                  <a:pt x="0" y="7792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rot="3655485">
            <a:off x="12816597" y="2966684"/>
            <a:ext cx="5169000" cy="10338001"/>
          </a:xfrm>
          <a:custGeom>
            <a:rect b="b" l="l" r="r" t="t"/>
            <a:pathLst>
              <a:path extrusionOk="0" h="10338001" w="5169000">
                <a:moveTo>
                  <a:pt x="5169001" y="10338000"/>
                </a:moveTo>
                <a:lnTo>
                  <a:pt x="0" y="10338000"/>
                </a:lnTo>
                <a:lnTo>
                  <a:pt x="0" y="0"/>
                </a:lnTo>
                <a:lnTo>
                  <a:pt x="5169001" y="0"/>
                </a:lnTo>
                <a:lnTo>
                  <a:pt x="5169001" y="1033800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 flipH="1" rot="-7144516">
            <a:off x="13407252" y="4213942"/>
            <a:ext cx="4317332" cy="8634664"/>
          </a:xfrm>
          <a:custGeom>
            <a:rect b="b" l="l" r="r" t="t"/>
            <a:pathLst>
              <a:path extrusionOk="0" h="8634664" w="4317332">
                <a:moveTo>
                  <a:pt x="0" y="8634664"/>
                </a:moveTo>
                <a:lnTo>
                  <a:pt x="4317331" y="8634664"/>
                </a:lnTo>
                <a:lnTo>
                  <a:pt x="4317331" y="0"/>
                </a:lnTo>
                <a:lnTo>
                  <a:pt x="0" y="0"/>
                </a:lnTo>
                <a:lnTo>
                  <a:pt x="0" y="8634664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914399" y="3701483"/>
            <a:ext cx="13374549" cy="3266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11: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Community Engagement and Capacity Building in Humanitarian Action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914399" y="2661459"/>
            <a:ext cx="9743091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ENVIRONMENT IN HUMANITARIAN ACTION (EHA) TRAINING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005839" y="7232263"/>
            <a:ext cx="6848235" cy="130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Name of Facilitator: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Date: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2938150" y="458871"/>
            <a:ext cx="4925895" cy="927082"/>
          </a:xfrm>
          <a:custGeom>
            <a:rect b="b" l="l" r="r" t="t"/>
            <a:pathLst>
              <a:path extrusionOk="0" h="927082" w="4925895">
                <a:moveTo>
                  <a:pt x="0" y="0"/>
                </a:moveTo>
                <a:lnTo>
                  <a:pt x="4925895" y="0"/>
                </a:lnTo>
                <a:lnTo>
                  <a:pt x="4925895" y="927082"/>
                </a:lnTo>
                <a:lnTo>
                  <a:pt x="0" y="927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54" l="0" r="0" t="-354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0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0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0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0"/>
          <p:cNvSpPr/>
          <p:nvPr/>
        </p:nvSpPr>
        <p:spPr>
          <a:xfrm>
            <a:off x="13825245" y="917445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74" name="Google Shape;274;p10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Community Engagement Across the Humanitarian Program Cycle</a:t>
            </a:r>
            <a:endParaRPr/>
          </a:p>
        </p:txBody>
      </p:sp>
      <p:grpSp>
        <p:nvGrpSpPr>
          <p:cNvPr id="275" name="Google Shape;275;p10"/>
          <p:cNvGrpSpPr/>
          <p:nvPr/>
        </p:nvGrpSpPr>
        <p:grpSpPr>
          <a:xfrm>
            <a:off x="885168" y="2158338"/>
            <a:ext cx="4887754" cy="2940272"/>
            <a:chOff x="0" y="0"/>
            <a:chExt cx="6517005" cy="3920363"/>
          </a:xfrm>
        </p:grpSpPr>
        <p:sp>
          <p:nvSpPr>
            <p:cNvPr id="276" name="Google Shape;276;p10"/>
            <p:cNvSpPr/>
            <p:nvPr/>
          </p:nvSpPr>
          <p:spPr>
            <a:xfrm>
              <a:off x="12700" y="12700"/>
              <a:ext cx="6491605" cy="3894963"/>
            </a:xfrm>
            <a:custGeom>
              <a:rect b="b" l="l" r="r" t="t"/>
              <a:pathLst>
                <a:path extrusionOk="0" h="3894963" w="6491605">
                  <a:moveTo>
                    <a:pt x="0" y="0"/>
                  </a:moveTo>
                  <a:lnTo>
                    <a:pt x="6491605" y="0"/>
                  </a:lnTo>
                  <a:lnTo>
                    <a:pt x="6491605" y="3894963"/>
                  </a:lnTo>
                  <a:lnTo>
                    <a:pt x="0" y="3894963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277" name="Google Shape;277;p10"/>
            <p:cNvSpPr/>
            <p:nvPr/>
          </p:nvSpPr>
          <p:spPr>
            <a:xfrm>
              <a:off x="0" y="0"/>
              <a:ext cx="6517005" cy="3920363"/>
            </a:xfrm>
            <a:custGeom>
              <a:rect b="b" l="l" r="r" t="t"/>
              <a:pathLst>
                <a:path extrusionOk="0" h="3920363" w="6517005">
                  <a:moveTo>
                    <a:pt x="12700" y="0"/>
                  </a:moveTo>
                  <a:lnTo>
                    <a:pt x="6504305" y="0"/>
                  </a:lnTo>
                  <a:cubicBezTo>
                    <a:pt x="6511290" y="0"/>
                    <a:pt x="6517005" y="5715"/>
                    <a:pt x="6517005" y="12700"/>
                  </a:cubicBezTo>
                  <a:lnTo>
                    <a:pt x="6517005" y="3907663"/>
                  </a:lnTo>
                  <a:cubicBezTo>
                    <a:pt x="6517005" y="3914648"/>
                    <a:pt x="6511290" y="3920363"/>
                    <a:pt x="6504305" y="3920363"/>
                  </a:cubicBezTo>
                  <a:lnTo>
                    <a:pt x="12700" y="3920363"/>
                  </a:lnTo>
                  <a:cubicBezTo>
                    <a:pt x="5715" y="3920363"/>
                    <a:pt x="0" y="3914648"/>
                    <a:pt x="0" y="390766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07663"/>
                  </a:lnTo>
                  <a:lnTo>
                    <a:pt x="12700" y="3907663"/>
                  </a:lnTo>
                  <a:lnTo>
                    <a:pt x="12700" y="3894963"/>
                  </a:lnTo>
                  <a:lnTo>
                    <a:pt x="6504305" y="3894963"/>
                  </a:lnTo>
                  <a:lnTo>
                    <a:pt x="6504305" y="3907663"/>
                  </a:lnTo>
                  <a:lnTo>
                    <a:pt x="6491605" y="3907663"/>
                  </a:lnTo>
                  <a:lnTo>
                    <a:pt x="6491605" y="12700"/>
                  </a:lnTo>
                  <a:lnTo>
                    <a:pt x="6504305" y="12700"/>
                  </a:lnTo>
                  <a:lnTo>
                    <a:pt x="650430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10"/>
          <p:cNvSpPr txBox="1"/>
          <p:nvPr/>
        </p:nvSpPr>
        <p:spPr>
          <a:xfrm>
            <a:off x="953748" y="2721982"/>
            <a:ext cx="4750560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Involve communities in identifying environmental challenges (e.g., participatory mapping of flood-prone areas).</a:t>
            </a:r>
            <a:endParaRPr/>
          </a:p>
        </p:txBody>
      </p:sp>
      <p:grpSp>
        <p:nvGrpSpPr>
          <p:cNvPr id="279" name="Google Shape;279;p10"/>
          <p:cNvGrpSpPr/>
          <p:nvPr/>
        </p:nvGrpSpPr>
        <p:grpSpPr>
          <a:xfrm>
            <a:off x="6240705" y="2158338"/>
            <a:ext cx="4887754" cy="2940272"/>
            <a:chOff x="0" y="0"/>
            <a:chExt cx="6517005" cy="3920363"/>
          </a:xfrm>
        </p:grpSpPr>
        <p:sp>
          <p:nvSpPr>
            <p:cNvPr id="280" name="Google Shape;280;p10"/>
            <p:cNvSpPr/>
            <p:nvPr/>
          </p:nvSpPr>
          <p:spPr>
            <a:xfrm>
              <a:off x="12700" y="12700"/>
              <a:ext cx="6491605" cy="3894963"/>
            </a:xfrm>
            <a:custGeom>
              <a:rect b="b" l="l" r="r" t="t"/>
              <a:pathLst>
                <a:path extrusionOk="0" h="3894963" w="6491605">
                  <a:moveTo>
                    <a:pt x="0" y="0"/>
                  </a:moveTo>
                  <a:lnTo>
                    <a:pt x="6491605" y="0"/>
                  </a:lnTo>
                  <a:lnTo>
                    <a:pt x="6491605" y="3894963"/>
                  </a:lnTo>
                  <a:lnTo>
                    <a:pt x="0" y="3894963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281" name="Google Shape;281;p10"/>
            <p:cNvSpPr/>
            <p:nvPr/>
          </p:nvSpPr>
          <p:spPr>
            <a:xfrm>
              <a:off x="0" y="0"/>
              <a:ext cx="6517005" cy="3920363"/>
            </a:xfrm>
            <a:custGeom>
              <a:rect b="b" l="l" r="r" t="t"/>
              <a:pathLst>
                <a:path extrusionOk="0" h="3920363" w="6517005">
                  <a:moveTo>
                    <a:pt x="12700" y="0"/>
                  </a:moveTo>
                  <a:lnTo>
                    <a:pt x="6504305" y="0"/>
                  </a:lnTo>
                  <a:cubicBezTo>
                    <a:pt x="6511290" y="0"/>
                    <a:pt x="6517005" y="5715"/>
                    <a:pt x="6517005" y="12700"/>
                  </a:cubicBezTo>
                  <a:lnTo>
                    <a:pt x="6517005" y="3907663"/>
                  </a:lnTo>
                  <a:cubicBezTo>
                    <a:pt x="6517005" y="3914648"/>
                    <a:pt x="6511290" y="3920363"/>
                    <a:pt x="6504305" y="3920363"/>
                  </a:cubicBezTo>
                  <a:lnTo>
                    <a:pt x="12700" y="3920363"/>
                  </a:lnTo>
                  <a:cubicBezTo>
                    <a:pt x="5715" y="3920363"/>
                    <a:pt x="0" y="3914648"/>
                    <a:pt x="0" y="390766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07663"/>
                  </a:lnTo>
                  <a:lnTo>
                    <a:pt x="12700" y="3907663"/>
                  </a:lnTo>
                  <a:lnTo>
                    <a:pt x="12700" y="3894963"/>
                  </a:lnTo>
                  <a:lnTo>
                    <a:pt x="6504305" y="3894963"/>
                  </a:lnTo>
                  <a:lnTo>
                    <a:pt x="6504305" y="3907663"/>
                  </a:lnTo>
                  <a:lnTo>
                    <a:pt x="6491605" y="3907663"/>
                  </a:lnTo>
                  <a:lnTo>
                    <a:pt x="6491605" y="12700"/>
                  </a:lnTo>
                  <a:lnTo>
                    <a:pt x="6504305" y="12700"/>
                  </a:lnTo>
                  <a:lnTo>
                    <a:pt x="650430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0"/>
          <p:cNvSpPr txBox="1"/>
          <p:nvPr/>
        </p:nvSpPr>
        <p:spPr>
          <a:xfrm>
            <a:off x="6309285" y="2721982"/>
            <a:ext cx="4750560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Strategic response planning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Co-create response strategies that align with community input (e.g., sustainable waste management systems).</a:t>
            </a:r>
            <a:endParaRPr/>
          </a:p>
        </p:txBody>
      </p:sp>
      <p:grpSp>
        <p:nvGrpSpPr>
          <p:cNvPr id="283" name="Google Shape;283;p10"/>
          <p:cNvGrpSpPr/>
          <p:nvPr/>
        </p:nvGrpSpPr>
        <p:grpSpPr>
          <a:xfrm>
            <a:off x="11596244" y="2158338"/>
            <a:ext cx="4887754" cy="2940272"/>
            <a:chOff x="0" y="0"/>
            <a:chExt cx="6517005" cy="3920363"/>
          </a:xfrm>
        </p:grpSpPr>
        <p:sp>
          <p:nvSpPr>
            <p:cNvPr id="284" name="Google Shape;284;p10"/>
            <p:cNvSpPr/>
            <p:nvPr/>
          </p:nvSpPr>
          <p:spPr>
            <a:xfrm>
              <a:off x="12700" y="12700"/>
              <a:ext cx="6491605" cy="3894963"/>
            </a:xfrm>
            <a:custGeom>
              <a:rect b="b" l="l" r="r" t="t"/>
              <a:pathLst>
                <a:path extrusionOk="0" h="3894963" w="6491605">
                  <a:moveTo>
                    <a:pt x="0" y="0"/>
                  </a:moveTo>
                  <a:lnTo>
                    <a:pt x="6491605" y="0"/>
                  </a:lnTo>
                  <a:lnTo>
                    <a:pt x="6491605" y="3894963"/>
                  </a:lnTo>
                  <a:lnTo>
                    <a:pt x="0" y="3894963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285" name="Google Shape;285;p10"/>
            <p:cNvSpPr/>
            <p:nvPr/>
          </p:nvSpPr>
          <p:spPr>
            <a:xfrm>
              <a:off x="0" y="0"/>
              <a:ext cx="6517005" cy="3920363"/>
            </a:xfrm>
            <a:custGeom>
              <a:rect b="b" l="l" r="r" t="t"/>
              <a:pathLst>
                <a:path extrusionOk="0" h="3920363" w="6517005">
                  <a:moveTo>
                    <a:pt x="12700" y="0"/>
                  </a:moveTo>
                  <a:lnTo>
                    <a:pt x="6504305" y="0"/>
                  </a:lnTo>
                  <a:cubicBezTo>
                    <a:pt x="6511290" y="0"/>
                    <a:pt x="6517005" y="5715"/>
                    <a:pt x="6517005" y="12700"/>
                  </a:cubicBezTo>
                  <a:lnTo>
                    <a:pt x="6517005" y="3907663"/>
                  </a:lnTo>
                  <a:cubicBezTo>
                    <a:pt x="6517005" y="3914648"/>
                    <a:pt x="6511290" y="3920363"/>
                    <a:pt x="6504305" y="3920363"/>
                  </a:cubicBezTo>
                  <a:lnTo>
                    <a:pt x="12700" y="3920363"/>
                  </a:lnTo>
                  <a:cubicBezTo>
                    <a:pt x="5715" y="3920363"/>
                    <a:pt x="0" y="3914648"/>
                    <a:pt x="0" y="390766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07663"/>
                  </a:lnTo>
                  <a:lnTo>
                    <a:pt x="12700" y="3907663"/>
                  </a:lnTo>
                  <a:lnTo>
                    <a:pt x="12700" y="3894963"/>
                  </a:lnTo>
                  <a:lnTo>
                    <a:pt x="6504305" y="3894963"/>
                  </a:lnTo>
                  <a:lnTo>
                    <a:pt x="6504305" y="3907663"/>
                  </a:lnTo>
                  <a:lnTo>
                    <a:pt x="6491605" y="3907663"/>
                  </a:lnTo>
                  <a:lnTo>
                    <a:pt x="6491605" y="12700"/>
                  </a:lnTo>
                  <a:lnTo>
                    <a:pt x="6504305" y="12700"/>
                  </a:lnTo>
                  <a:lnTo>
                    <a:pt x="650430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10"/>
          <p:cNvSpPr txBox="1"/>
          <p:nvPr/>
        </p:nvSpPr>
        <p:spPr>
          <a:xfrm>
            <a:off x="11664824" y="2721982"/>
            <a:ext cx="4750560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Resource mobilization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Engage communities in sourcing local, eco-friendly materials (e.g., using locally sourced shelter materials).</a:t>
            </a:r>
            <a:endParaRPr/>
          </a:p>
        </p:txBody>
      </p:sp>
      <p:grpSp>
        <p:nvGrpSpPr>
          <p:cNvPr id="287" name="Google Shape;287;p10"/>
          <p:cNvGrpSpPr/>
          <p:nvPr/>
        </p:nvGrpSpPr>
        <p:grpSpPr>
          <a:xfrm>
            <a:off x="3562936" y="5566408"/>
            <a:ext cx="4887754" cy="2940272"/>
            <a:chOff x="0" y="0"/>
            <a:chExt cx="6517005" cy="3920363"/>
          </a:xfrm>
        </p:grpSpPr>
        <p:sp>
          <p:nvSpPr>
            <p:cNvPr id="288" name="Google Shape;288;p10"/>
            <p:cNvSpPr/>
            <p:nvPr/>
          </p:nvSpPr>
          <p:spPr>
            <a:xfrm>
              <a:off x="12700" y="12700"/>
              <a:ext cx="6491605" cy="3894963"/>
            </a:xfrm>
            <a:custGeom>
              <a:rect b="b" l="l" r="r" t="t"/>
              <a:pathLst>
                <a:path extrusionOk="0" h="3894963" w="6491605">
                  <a:moveTo>
                    <a:pt x="0" y="0"/>
                  </a:moveTo>
                  <a:lnTo>
                    <a:pt x="6491605" y="0"/>
                  </a:lnTo>
                  <a:lnTo>
                    <a:pt x="6491605" y="3894963"/>
                  </a:lnTo>
                  <a:lnTo>
                    <a:pt x="0" y="3894963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289" name="Google Shape;289;p10"/>
            <p:cNvSpPr/>
            <p:nvPr/>
          </p:nvSpPr>
          <p:spPr>
            <a:xfrm>
              <a:off x="0" y="0"/>
              <a:ext cx="6517005" cy="3920363"/>
            </a:xfrm>
            <a:custGeom>
              <a:rect b="b" l="l" r="r" t="t"/>
              <a:pathLst>
                <a:path extrusionOk="0" h="3920363" w="6517005">
                  <a:moveTo>
                    <a:pt x="12700" y="0"/>
                  </a:moveTo>
                  <a:lnTo>
                    <a:pt x="6504305" y="0"/>
                  </a:lnTo>
                  <a:cubicBezTo>
                    <a:pt x="6511290" y="0"/>
                    <a:pt x="6517005" y="5715"/>
                    <a:pt x="6517005" y="12700"/>
                  </a:cubicBezTo>
                  <a:lnTo>
                    <a:pt x="6517005" y="3907663"/>
                  </a:lnTo>
                  <a:cubicBezTo>
                    <a:pt x="6517005" y="3914648"/>
                    <a:pt x="6511290" y="3920363"/>
                    <a:pt x="6504305" y="3920363"/>
                  </a:cubicBezTo>
                  <a:lnTo>
                    <a:pt x="12700" y="3920363"/>
                  </a:lnTo>
                  <a:cubicBezTo>
                    <a:pt x="5715" y="3920363"/>
                    <a:pt x="0" y="3914648"/>
                    <a:pt x="0" y="390766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07663"/>
                  </a:lnTo>
                  <a:lnTo>
                    <a:pt x="12700" y="3907663"/>
                  </a:lnTo>
                  <a:lnTo>
                    <a:pt x="12700" y="3894963"/>
                  </a:lnTo>
                  <a:lnTo>
                    <a:pt x="6504305" y="3894963"/>
                  </a:lnTo>
                  <a:lnTo>
                    <a:pt x="6504305" y="3907663"/>
                  </a:lnTo>
                  <a:lnTo>
                    <a:pt x="6491605" y="3907663"/>
                  </a:lnTo>
                  <a:lnTo>
                    <a:pt x="6491605" y="12700"/>
                  </a:lnTo>
                  <a:lnTo>
                    <a:pt x="6504305" y="12700"/>
                  </a:lnTo>
                  <a:lnTo>
                    <a:pt x="650430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0"/>
          <p:cNvSpPr txBox="1"/>
          <p:nvPr/>
        </p:nvSpPr>
        <p:spPr>
          <a:xfrm>
            <a:off x="3631517" y="5949061"/>
            <a:ext cx="4750560" cy="219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Implementation and monitoring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Empower communities to lead and monitor activities (e.g., community-led reforestation projects).</a:t>
            </a:r>
            <a:endParaRPr/>
          </a:p>
        </p:txBody>
      </p:sp>
      <p:grpSp>
        <p:nvGrpSpPr>
          <p:cNvPr id="291" name="Google Shape;291;p10"/>
          <p:cNvGrpSpPr/>
          <p:nvPr/>
        </p:nvGrpSpPr>
        <p:grpSpPr>
          <a:xfrm>
            <a:off x="8918475" y="5566408"/>
            <a:ext cx="4887754" cy="2940272"/>
            <a:chOff x="0" y="0"/>
            <a:chExt cx="6517005" cy="3920363"/>
          </a:xfrm>
        </p:grpSpPr>
        <p:sp>
          <p:nvSpPr>
            <p:cNvPr id="292" name="Google Shape;292;p10"/>
            <p:cNvSpPr/>
            <p:nvPr/>
          </p:nvSpPr>
          <p:spPr>
            <a:xfrm>
              <a:off x="12700" y="12700"/>
              <a:ext cx="6491605" cy="3894963"/>
            </a:xfrm>
            <a:custGeom>
              <a:rect b="b" l="l" r="r" t="t"/>
              <a:pathLst>
                <a:path extrusionOk="0" h="3894963" w="6491605">
                  <a:moveTo>
                    <a:pt x="0" y="0"/>
                  </a:moveTo>
                  <a:lnTo>
                    <a:pt x="6491605" y="0"/>
                  </a:lnTo>
                  <a:lnTo>
                    <a:pt x="6491605" y="3894963"/>
                  </a:lnTo>
                  <a:lnTo>
                    <a:pt x="0" y="3894963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293" name="Google Shape;293;p10"/>
            <p:cNvSpPr/>
            <p:nvPr/>
          </p:nvSpPr>
          <p:spPr>
            <a:xfrm>
              <a:off x="0" y="0"/>
              <a:ext cx="6517005" cy="3920363"/>
            </a:xfrm>
            <a:custGeom>
              <a:rect b="b" l="l" r="r" t="t"/>
              <a:pathLst>
                <a:path extrusionOk="0" h="3920363" w="6517005">
                  <a:moveTo>
                    <a:pt x="12700" y="0"/>
                  </a:moveTo>
                  <a:lnTo>
                    <a:pt x="6504305" y="0"/>
                  </a:lnTo>
                  <a:cubicBezTo>
                    <a:pt x="6511290" y="0"/>
                    <a:pt x="6517005" y="5715"/>
                    <a:pt x="6517005" y="12700"/>
                  </a:cubicBezTo>
                  <a:lnTo>
                    <a:pt x="6517005" y="3907663"/>
                  </a:lnTo>
                  <a:cubicBezTo>
                    <a:pt x="6517005" y="3914648"/>
                    <a:pt x="6511290" y="3920363"/>
                    <a:pt x="6504305" y="3920363"/>
                  </a:cubicBezTo>
                  <a:lnTo>
                    <a:pt x="12700" y="3920363"/>
                  </a:lnTo>
                  <a:cubicBezTo>
                    <a:pt x="5715" y="3920363"/>
                    <a:pt x="0" y="3914648"/>
                    <a:pt x="0" y="390766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907663"/>
                  </a:lnTo>
                  <a:lnTo>
                    <a:pt x="12700" y="3907663"/>
                  </a:lnTo>
                  <a:lnTo>
                    <a:pt x="12700" y="3894963"/>
                  </a:lnTo>
                  <a:lnTo>
                    <a:pt x="6504305" y="3894963"/>
                  </a:lnTo>
                  <a:lnTo>
                    <a:pt x="6504305" y="3907663"/>
                  </a:lnTo>
                  <a:lnTo>
                    <a:pt x="6491605" y="3907663"/>
                  </a:lnTo>
                  <a:lnTo>
                    <a:pt x="6491605" y="12700"/>
                  </a:lnTo>
                  <a:lnTo>
                    <a:pt x="6504305" y="12700"/>
                  </a:lnTo>
                  <a:lnTo>
                    <a:pt x="650430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10"/>
          <p:cNvSpPr txBox="1"/>
          <p:nvPr/>
        </p:nvSpPr>
        <p:spPr>
          <a:xfrm>
            <a:off x="8987055" y="5768070"/>
            <a:ext cx="4750560" cy="2555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Operational review and evaluation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Involve communities in evaluating interventions and sharing lessons learned (e.g., reviewing water conservation projects).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1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1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1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1"/>
          <p:cNvSpPr/>
          <p:nvPr/>
        </p:nvSpPr>
        <p:spPr>
          <a:xfrm>
            <a:off x="13838958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04" name="Google Shape;304;p11"/>
          <p:cNvSpPr txBox="1"/>
          <p:nvPr/>
        </p:nvSpPr>
        <p:spPr>
          <a:xfrm>
            <a:off x="914400" y="9525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Community Engagement in the Project Management Cycle</a:t>
            </a:r>
            <a:endParaRPr/>
          </a:p>
        </p:txBody>
      </p:sp>
      <p:sp>
        <p:nvSpPr>
          <p:cNvPr id="305" name="Google Shape;305;p11"/>
          <p:cNvSpPr/>
          <p:nvPr/>
        </p:nvSpPr>
        <p:spPr>
          <a:xfrm>
            <a:off x="1033463" y="2257665"/>
            <a:ext cx="4579430" cy="2747677"/>
          </a:xfrm>
          <a:custGeom>
            <a:rect b="b" l="l" r="r" t="t"/>
            <a:pathLst>
              <a:path extrusionOk="0" h="3663569" w="6105906">
                <a:moveTo>
                  <a:pt x="0" y="0"/>
                </a:moveTo>
                <a:lnTo>
                  <a:pt x="6105906" y="0"/>
                </a:lnTo>
                <a:lnTo>
                  <a:pt x="6105906" y="3663569"/>
                </a:lnTo>
                <a:lnTo>
                  <a:pt x="0" y="3663569"/>
                </a:lnTo>
                <a:close/>
              </a:path>
            </a:pathLst>
          </a:custGeom>
          <a:solidFill>
            <a:srgbClr val="006747"/>
          </a:solidFill>
          <a:ln>
            <a:noFill/>
          </a:ln>
        </p:spPr>
      </p:sp>
      <p:sp>
        <p:nvSpPr>
          <p:cNvPr id="306" name="Google Shape;306;p11"/>
          <p:cNvSpPr txBox="1"/>
          <p:nvPr/>
        </p:nvSpPr>
        <p:spPr>
          <a:xfrm>
            <a:off x="1178299" y="2725025"/>
            <a:ext cx="4289798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Initiation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Involve communities in defining project scope and objectives (e.g., discussing water scarcity solutions).</a:t>
            </a:r>
            <a:endParaRPr/>
          </a:p>
        </p:txBody>
      </p:sp>
      <p:sp>
        <p:nvSpPr>
          <p:cNvPr id="307" name="Google Shape;307;p11"/>
          <p:cNvSpPr/>
          <p:nvPr/>
        </p:nvSpPr>
        <p:spPr>
          <a:xfrm>
            <a:off x="6380465" y="2257665"/>
            <a:ext cx="4579430" cy="2747677"/>
          </a:xfrm>
          <a:custGeom>
            <a:rect b="b" l="l" r="r" t="t"/>
            <a:pathLst>
              <a:path extrusionOk="0" h="3663569" w="6105906">
                <a:moveTo>
                  <a:pt x="0" y="0"/>
                </a:moveTo>
                <a:lnTo>
                  <a:pt x="6105906" y="0"/>
                </a:lnTo>
                <a:lnTo>
                  <a:pt x="6105906" y="3663569"/>
                </a:lnTo>
                <a:lnTo>
                  <a:pt x="0" y="3663569"/>
                </a:lnTo>
                <a:close/>
              </a:path>
            </a:pathLst>
          </a:custGeom>
          <a:solidFill>
            <a:srgbClr val="006747"/>
          </a:solidFill>
          <a:ln>
            <a:noFill/>
          </a:ln>
        </p:spPr>
      </p:sp>
      <p:sp>
        <p:nvSpPr>
          <p:cNvPr id="308" name="Google Shape;308;p11"/>
          <p:cNvSpPr txBox="1"/>
          <p:nvPr/>
        </p:nvSpPr>
        <p:spPr>
          <a:xfrm>
            <a:off x="6525301" y="2725025"/>
            <a:ext cx="4289798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Planning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Use community insights in planning and timeline setting (e.g., co-designing solar-powered water pumps).</a:t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11731461" y="2257665"/>
            <a:ext cx="4579430" cy="2747677"/>
          </a:xfrm>
          <a:custGeom>
            <a:rect b="b" l="l" r="r" t="t"/>
            <a:pathLst>
              <a:path extrusionOk="0" h="3663569" w="6105906">
                <a:moveTo>
                  <a:pt x="0" y="0"/>
                </a:moveTo>
                <a:lnTo>
                  <a:pt x="6105906" y="0"/>
                </a:lnTo>
                <a:lnTo>
                  <a:pt x="6105906" y="3663569"/>
                </a:lnTo>
                <a:lnTo>
                  <a:pt x="0" y="3663569"/>
                </a:lnTo>
                <a:close/>
              </a:path>
            </a:pathLst>
          </a:custGeom>
          <a:solidFill>
            <a:srgbClr val="006747"/>
          </a:solidFill>
          <a:ln>
            <a:noFill/>
          </a:ln>
        </p:spPr>
      </p:sp>
      <p:sp>
        <p:nvSpPr>
          <p:cNvPr id="310" name="Google Shape;310;p11"/>
          <p:cNvSpPr txBox="1"/>
          <p:nvPr/>
        </p:nvSpPr>
        <p:spPr>
          <a:xfrm>
            <a:off x="11876298" y="2725025"/>
            <a:ext cx="4289798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Execution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Engage communities in implementing project activities (e.g., training in solar energy solutions).</a:t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3849839" y="5767348"/>
            <a:ext cx="4579430" cy="2747677"/>
          </a:xfrm>
          <a:custGeom>
            <a:rect b="b" l="l" r="r" t="t"/>
            <a:pathLst>
              <a:path extrusionOk="0" h="3663569" w="6105906">
                <a:moveTo>
                  <a:pt x="0" y="0"/>
                </a:moveTo>
                <a:lnTo>
                  <a:pt x="6105906" y="0"/>
                </a:lnTo>
                <a:lnTo>
                  <a:pt x="6105906" y="3663569"/>
                </a:lnTo>
                <a:lnTo>
                  <a:pt x="0" y="3663569"/>
                </a:lnTo>
                <a:close/>
              </a:path>
            </a:pathLst>
          </a:custGeom>
          <a:solidFill>
            <a:srgbClr val="006747"/>
          </a:solidFill>
          <a:ln>
            <a:noFill/>
          </a:ln>
        </p:spPr>
      </p:sp>
      <p:sp>
        <p:nvSpPr>
          <p:cNvPr id="312" name="Google Shape;312;p11"/>
          <p:cNvSpPr txBox="1"/>
          <p:nvPr/>
        </p:nvSpPr>
        <p:spPr>
          <a:xfrm>
            <a:off x="3994675" y="6234709"/>
            <a:ext cx="4289798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Monitoring and controlling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Empower communities to monitor progress (e.g., managing waste segregation in shelters).</a:t>
            </a:r>
            <a:endParaRPr/>
          </a:p>
        </p:txBody>
      </p:sp>
      <p:sp>
        <p:nvSpPr>
          <p:cNvPr id="313" name="Google Shape;313;p11"/>
          <p:cNvSpPr/>
          <p:nvPr/>
        </p:nvSpPr>
        <p:spPr>
          <a:xfrm>
            <a:off x="9482591" y="5767348"/>
            <a:ext cx="4579430" cy="2747677"/>
          </a:xfrm>
          <a:custGeom>
            <a:rect b="b" l="l" r="r" t="t"/>
            <a:pathLst>
              <a:path extrusionOk="0" h="3663569" w="6105906">
                <a:moveTo>
                  <a:pt x="0" y="0"/>
                </a:moveTo>
                <a:lnTo>
                  <a:pt x="6105906" y="0"/>
                </a:lnTo>
                <a:lnTo>
                  <a:pt x="6105906" y="3663569"/>
                </a:lnTo>
                <a:lnTo>
                  <a:pt x="0" y="3663569"/>
                </a:lnTo>
                <a:close/>
              </a:path>
            </a:pathLst>
          </a:custGeom>
          <a:solidFill>
            <a:srgbClr val="006747"/>
          </a:solidFill>
          <a:ln>
            <a:noFill/>
          </a:ln>
        </p:spPr>
      </p:sp>
      <p:sp>
        <p:nvSpPr>
          <p:cNvPr id="314" name="Google Shape;314;p11"/>
          <p:cNvSpPr txBox="1"/>
          <p:nvPr/>
        </p:nvSpPr>
        <p:spPr>
          <a:xfrm>
            <a:off x="9627427" y="6234709"/>
            <a:ext cx="4289798" cy="1832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Closing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Gather community feedback and lessons learned (e.g., community experiences managing green recovery initiatives).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Hands holding each other's wrists and interlinked to form a circle" id="320" name="Google Shape;320;p12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7383" r="-31398" t="0"/>
            </a:stretch>
          </a:blipFill>
          <a:ln>
            <a:noFill/>
          </a:ln>
        </p:spPr>
      </p:sp>
      <p:sp>
        <p:nvSpPr>
          <p:cNvPr id="321" name="Google Shape;321;p12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2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2"/>
          <p:cNvSpPr txBox="1"/>
          <p:nvPr/>
        </p:nvSpPr>
        <p:spPr>
          <a:xfrm>
            <a:off x="1028700" y="2351234"/>
            <a:ext cx="7775883" cy="5907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7658" lvl="1" marL="615316" marR="0" rtl="0" algn="l">
              <a:lnSpc>
                <a:spcPct val="97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1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Language differences</a:t>
            </a:r>
            <a:r>
              <a:rPr b="0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Use local translators to ensure clear communication.</a:t>
            </a:r>
            <a:endParaRPr/>
          </a:p>
          <a:p>
            <a:pPr indent="-307658" lvl="1" marL="615316" marR="0" rtl="0" algn="l">
              <a:lnSpc>
                <a:spcPct val="97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1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Cultural misunderstandings</a:t>
            </a:r>
            <a:r>
              <a:rPr b="0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Adapt programs to respect local customs.</a:t>
            </a:r>
            <a:endParaRPr/>
          </a:p>
          <a:p>
            <a:pPr indent="-307658" lvl="1" marL="615316" marR="0" rtl="0" algn="l">
              <a:lnSpc>
                <a:spcPct val="97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1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 skepticism</a:t>
            </a:r>
            <a:r>
              <a:rPr b="0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Build trust by involving community leaders early on.</a:t>
            </a:r>
            <a:endParaRPr/>
          </a:p>
          <a:p>
            <a:pPr indent="-307658" lvl="1" marL="615316" marR="0" rtl="0" algn="l">
              <a:lnSpc>
                <a:spcPct val="97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1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Representation of minorities</a:t>
            </a:r>
            <a:r>
              <a:rPr b="0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Ensure all voices are heard through focus groups.</a:t>
            </a:r>
            <a:endParaRPr/>
          </a:p>
          <a:p>
            <a:pPr indent="-307658" lvl="1" marL="615316" marR="0" rtl="0" algn="l">
              <a:lnSpc>
                <a:spcPct val="97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b="1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Access and equity</a:t>
            </a:r>
            <a:r>
              <a:rPr b="0" i="0" lang="en-US" sz="3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Prioritize resources for vulnerable and marginalized groups.</a:t>
            </a:r>
            <a:endParaRPr/>
          </a:p>
        </p:txBody>
      </p:sp>
      <p:sp>
        <p:nvSpPr>
          <p:cNvPr id="324" name="Google Shape;324;p12"/>
          <p:cNvSpPr txBox="1"/>
          <p:nvPr/>
        </p:nvSpPr>
        <p:spPr>
          <a:xfrm>
            <a:off x="1028700" y="1066800"/>
            <a:ext cx="7200900" cy="988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Challenges in Community Engagement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747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/>
          <p:nvPr/>
        </p:nvSpPr>
        <p:spPr>
          <a:xfrm flipH="1" rot="3099417">
            <a:off x="762360" y="-1859891"/>
            <a:ext cx="4066881" cy="8133762"/>
          </a:xfrm>
          <a:custGeom>
            <a:rect b="b" l="l" r="r" t="t"/>
            <a:pathLst>
              <a:path extrusionOk="0"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3"/>
          <p:cNvSpPr/>
          <p:nvPr/>
        </p:nvSpPr>
        <p:spPr>
          <a:xfrm rot="-7700582">
            <a:off x="919289" y="-1476108"/>
            <a:ext cx="3396803" cy="6793606"/>
          </a:xfrm>
          <a:custGeom>
            <a:rect b="b" l="l" r="r" t="t"/>
            <a:pathLst>
              <a:path extrusionOk="0"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3"/>
          <p:cNvSpPr/>
          <p:nvPr/>
        </p:nvSpPr>
        <p:spPr>
          <a:xfrm rot="3655485">
            <a:off x="13440469" y="3417085"/>
            <a:ext cx="4506189" cy="9012379"/>
          </a:xfrm>
          <a:custGeom>
            <a:rect b="b" l="l" r="r" t="t"/>
            <a:pathLst>
              <a:path extrusionOk="0"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3"/>
          <p:cNvSpPr/>
          <p:nvPr/>
        </p:nvSpPr>
        <p:spPr>
          <a:xfrm flipH="1" rot="-7144516">
            <a:off x="13955385" y="4504410"/>
            <a:ext cx="3763729" cy="7527457"/>
          </a:xfrm>
          <a:custGeom>
            <a:rect b="b" l="l" r="r" t="t"/>
            <a:pathLst>
              <a:path extrusionOk="0"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3" name="Google Shape;333;p1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334" name="Google Shape;334;p1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1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37" name="Google Shape;337;p13"/>
          <p:cNvSpPr/>
          <p:nvPr/>
        </p:nvSpPr>
        <p:spPr>
          <a:xfrm>
            <a:off x="1028700" y="7082982"/>
            <a:ext cx="2693899" cy="2546959"/>
          </a:xfrm>
          <a:custGeom>
            <a:rect b="b" l="l" r="r" t="t"/>
            <a:pathLst>
              <a:path extrusionOk="0" h="2546959" w="2693899">
                <a:moveTo>
                  <a:pt x="0" y="0"/>
                </a:moveTo>
                <a:lnTo>
                  <a:pt x="2693899" y="0"/>
                </a:lnTo>
                <a:lnTo>
                  <a:pt x="2693899" y="2546960"/>
                </a:lnTo>
                <a:lnTo>
                  <a:pt x="0" y="2546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3"/>
          <p:cNvSpPr txBox="1"/>
          <p:nvPr/>
        </p:nvSpPr>
        <p:spPr>
          <a:xfrm>
            <a:off x="3722599" y="4324366"/>
            <a:ext cx="1698802" cy="163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339" name="Google Shape;339;p13"/>
          <p:cNvSpPr txBox="1"/>
          <p:nvPr/>
        </p:nvSpPr>
        <p:spPr>
          <a:xfrm>
            <a:off x="6629400" y="4220765"/>
            <a:ext cx="9482559" cy="1893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2: Capacity building in environmental issues relevant to humanitarian programs</a:t>
            </a:r>
            <a:endParaRPr/>
          </a:p>
        </p:txBody>
      </p:sp>
      <p:cxnSp>
        <p:nvCxnSpPr>
          <p:cNvPr id="340" name="Google Shape;340;p13"/>
          <p:cNvCxnSpPr/>
          <p:nvPr/>
        </p:nvCxnSpPr>
        <p:spPr>
          <a:xfrm rot="10800000">
            <a:off x="4680325" y="6433200"/>
            <a:ext cx="0" cy="3740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4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14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54" name="Google Shape;354;p14"/>
          <p:cNvSpPr txBox="1"/>
          <p:nvPr/>
        </p:nvSpPr>
        <p:spPr>
          <a:xfrm>
            <a:off x="901110" y="97797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sp>
        <p:nvSpPr>
          <p:cNvPr id="355" name="Google Shape;355;p14"/>
          <p:cNvSpPr txBox="1"/>
          <p:nvPr/>
        </p:nvSpPr>
        <p:spPr>
          <a:xfrm>
            <a:off x="992550" y="1917092"/>
            <a:ext cx="15990570" cy="543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Capacity building on environmental issues in humanitarian programs strengthens the skills, knowledge, and abilities of individuals and institutions.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Participatory learning, where local knowledge and traditions are included, makes training programs more relevant and sustainable.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Effective capacity building empowers local actors to take ownership of environmental initiatives, fostering long-term resilience and reducing reliance on external support.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Training programs should be culturally sensitive, context-specific, and aligned with humanitarian principles for successful implementation.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5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5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5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69" name="Google Shape;369;p15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Capacity building</a:t>
            </a:r>
            <a:endParaRPr/>
          </a:p>
        </p:txBody>
      </p:sp>
      <p:grpSp>
        <p:nvGrpSpPr>
          <p:cNvPr id="370" name="Google Shape;370;p15"/>
          <p:cNvGrpSpPr/>
          <p:nvPr/>
        </p:nvGrpSpPr>
        <p:grpSpPr>
          <a:xfrm>
            <a:off x="885168" y="2695875"/>
            <a:ext cx="15294008" cy="1689830"/>
            <a:chOff x="0" y="0"/>
            <a:chExt cx="20392010" cy="2253107"/>
          </a:xfrm>
        </p:grpSpPr>
        <p:sp>
          <p:nvSpPr>
            <p:cNvPr id="371" name="Google Shape;371;p15"/>
            <p:cNvSpPr/>
            <p:nvPr/>
          </p:nvSpPr>
          <p:spPr>
            <a:xfrm>
              <a:off x="12700" y="12700"/>
              <a:ext cx="20366610" cy="2227707"/>
            </a:xfrm>
            <a:custGeom>
              <a:rect b="b" l="l" r="r" t="t"/>
              <a:pathLst>
                <a:path extrusionOk="0" h="2227707" w="20366610">
                  <a:moveTo>
                    <a:pt x="0" y="371348"/>
                  </a:moveTo>
                  <a:cubicBezTo>
                    <a:pt x="0" y="166243"/>
                    <a:pt x="167894" y="0"/>
                    <a:pt x="375031" y="0"/>
                  </a:cubicBezTo>
                  <a:lnTo>
                    <a:pt x="19991578" y="0"/>
                  </a:lnTo>
                  <a:cubicBezTo>
                    <a:pt x="20198716" y="0"/>
                    <a:pt x="20366610" y="166243"/>
                    <a:pt x="20366610" y="371348"/>
                  </a:cubicBezTo>
                  <a:lnTo>
                    <a:pt x="20366610" y="1856359"/>
                  </a:lnTo>
                  <a:cubicBezTo>
                    <a:pt x="20366610" y="2061464"/>
                    <a:pt x="20198716" y="2227707"/>
                    <a:pt x="19991578" y="2227707"/>
                  </a:cubicBezTo>
                  <a:lnTo>
                    <a:pt x="375031" y="2227707"/>
                  </a:lnTo>
                  <a:cubicBezTo>
                    <a:pt x="167894" y="2227707"/>
                    <a:pt x="0" y="2061464"/>
                    <a:pt x="0" y="1856359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0" y="0"/>
              <a:ext cx="20392010" cy="2253107"/>
            </a:xfrm>
            <a:custGeom>
              <a:rect b="b" l="l" r="r" t="t"/>
              <a:pathLst>
                <a:path extrusionOk="0" h="2253107" w="20392010">
                  <a:moveTo>
                    <a:pt x="0" y="384048"/>
                  </a:moveTo>
                  <a:cubicBezTo>
                    <a:pt x="0" y="171831"/>
                    <a:pt x="173736" y="0"/>
                    <a:pt x="387731" y="0"/>
                  </a:cubicBezTo>
                  <a:lnTo>
                    <a:pt x="20004278" y="0"/>
                  </a:lnTo>
                  <a:lnTo>
                    <a:pt x="20004278" y="12700"/>
                  </a:lnTo>
                  <a:lnTo>
                    <a:pt x="20004278" y="0"/>
                  </a:lnTo>
                  <a:cubicBezTo>
                    <a:pt x="20218273" y="0"/>
                    <a:pt x="20392010" y="171831"/>
                    <a:pt x="20392010" y="384048"/>
                  </a:cubicBezTo>
                  <a:lnTo>
                    <a:pt x="20379310" y="384048"/>
                  </a:lnTo>
                  <a:lnTo>
                    <a:pt x="20392010" y="384048"/>
                  </a:lnTo>
                  <a:lnTo>
                    <a:pt x="20392010" y="1869059"/>
                  </a:lnTo>
                  <a:lnTo>
                    <a:pt x="20379310" y="1869059"/>
                  </a:lnTo>
                  <a:lnTo>
                    <a:pt x="20392010" y="1869059"/>
                  </a:lnTo>
                  <a:cubicBezTo>
                    <a:pt x="20392010" y="2081276"/>
                    <a:pt x="20218273" y="2253107"/>
                    <a:pt x="20004278" y="2253107"/>
                  </a:cubicBezTo>
                  <a:lnTo>
                    <a:pt x="20004278" y="2240407"/>
                  </a:lnTo>
                  <a:lnTo>
                    <a:pt x="20004278" y="2253107"/>
                  </a:lnTo>
                  <a:lnTo>
                    <a:pt x="387731" y="2253107"/>
                  </a:lnTo>
                  <a:lnTo>
                    <a:pt x="387731" y="2240407"/>
                  </a:lnTo>
                  <a:lnTo>
                    <a:pt x="387731" y="2253107"/>
                  </a:lnTo>
                  <a:cubicBezTo>
                    <a:pt x="173736" y="2253107"/>
                    <a:pt x="0" y="2081276"/>
                    <a:pt x="0" y="1869059"/>
                  </a:cubicBezTo>
                  <a:lnTo>
                    <a:pt x="0" y="384048"/>
                  </a:lnTo>
                  <a:lnTo>
                    <a:pt x="12700" y="384048"/>
                  </a:lnTo>
                  <a:lnTo>
                    <a:pt x="0" y="384048"/>
                  </a:lnTo>
                  <a:moveTo>
                    <a:pt x="25400" y="384048"/>
                  </a:moveTo>
                  <a:lnTo>
                    <a:pt x="25400" y="1869059"/>
                  </a:lnTo>
                  <a:lnTo>
                    <a:pt x="12700" y="1869059"/>
                  </a:lnTo>
                  <a:lnTo>
                    <a:pt x="25400" y="1869059"/>
                  </a:lnTo>
                  <a:cubicBezTo>
                    <a:pt x="25400" y="2066925"/>
                    <a:pt x="187452" y="2227707"/>
                    <a:pt x="387731" y="2227707"/>
                  </a:cubicBezTo>
                  <a:lnTo>
                    <a:pt x="20004278" y="2227707"/>
                  </a:lnTo>
                  <a:cubicBezTo>
                    <a:pt x="20204557" y="2227707"/>
                    <a:pt x="20366610" y="2067052"/>
                    <a:pt x="20366610" y="1869059"/>
                  </a:cubicBezTo>
                  <a:lnTo>
                    <a:pt x="20366610" y="384048"/>
                  </a:lnTo>
                  <a:cubicBezTo>
                    <a:pt x="20366610" y="186182"/>
                    <a:pt x="20204557" y="25400"/>
                    <a:pt x="20004278" y="25400"/>
                  </a:cubicBezTo>
                  <a:lnTo>
                    <a:pt x="387731" y="25400"/>
                  </a:lnTo>
                  <a:lnTo>
                    <a:pt x="387731" y="12700"/>
                  </a:lnTo>
                  <a:lnTo>
                    <a:pt x="387731" y="25400"/>
                  </a:lnTo>
                  <a:cubicBezTo>
                    <a:pt x="187452" y="25400"/>
                    <a:pt x="25400" y="186055"/>
                    <a:pt x="25400" y="384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15"/>
          <p:cNvSpPr txBox="1"/>
          <p:nvPr/>
        </p:nvSpPr>
        <p:spPr>
          <a:xfrm>
            <a:off x="1073408" y="2922214"/>
            <a:ext cx="14917516" cy="12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Definition</a:t>
            </a:r>
            <a:r>
              <a:rPr b="0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Enhancing skills, knowledge, and abilities to manage environmental issues within humanitarian settings.</a:t>
            </a:r>
            <a:endParaRPr/>
          </a:p>
        </p:txBody>
      </p:sp>
      <p:grpSp>
        <p:nvGrpSpPr>
          <p:cNvPr id="374" name="Google Shape;374;p15"/>
          <p:cNvGrpSpPr/>
          <p:nvPr/>
        </p:nvGrpSpPr>
        <p:grpSpPr>
          <a:xfrm>
            <a:off x="885168" y="4487595"/>
            <a:ext cx="15294008" cy="1689830"/>
            <a:chOff x="0" y="0"/>
            <a:chExt cx="20392010" cy="2253107"/>
          </a:xfrm>
        </p:grpSpPr>
        <p:sp>
          <p:nvSpPr>
            <p:cNvPr id="375" name="Google Shape;375;p15"/>
            <p:cNvSpPr/>
            <p:nvPr/>
          </p:nvSpPr>
          <p:spPr>
            <a:xfrm>
              <a:off x="12700" y="12700"/>
              <a:ext cx="20366610" cy="2227707"/>
            </a:xfrm>
            <a:custGeom>
              <a:rect b="b" l="l" r="r" t="t"/>
              <a:pathLst>
                <a:path extrusionOk="0" h="2227707" w="20366610">
                  <a:moveTo>
                    <a:pt x="0" y="371348"/>
                  </a:moveTo>
                  <a:cubicBezTo>
                    <a:pt x="0" y="166243"/>
                    <a:pt x="167894" y="0"/>
                    <a:pt x="375031" y="0"/>
                  </a:cubicBezTo>
                  <a:lnTo>
                    <a:pt x="19991578" y="0"/>
                  </a:lnTo>
                  <a:cubicBezTo>
                    <a:pt x="20198716" y="0"/>
                    <a:pt x="20366610" y="166243"/>
                    <a:pt x="20366610" y="371348"/>
                  </a:cubicBezTo>
                  <a:lnTo>
                    <a:pt x="20366610" y="1856359"/>
                  </a:lnTo>
                  <a:cubicBezTo>
                    <a:pt x="20366610" y="2061464"/>
                    <a:pt x="20198716" y="2227707"/>
                    <a:pt x="19991578" y="2227707"/>
                  </a:cubicBezTo>
                  <a:lnTo>
                    <a:pt x="375031" y="2227707"/>
                  </a:lnTo>
                  <a:cubicBezTo>
                    <a:pt x="167894" y="2227707"/>
                    <a:pt x="0" y="2061464"/>
                    <a:pt x="0" y="1856359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0" y="0"/>
              <a:ext cx="20392010" cy="2253107"/>
            </a:xfrm>
            <a:custGeom>
              <a:rect b="b" l="l" r="r" t="t"/>
              <a:pathLst>
                <a:path extrusionOk="0" h="2253107" w="20392010">
                  <a:moveTo>
                    <a:pt x="0" y="384048"/>
                  </a:moveTo>
                  <a:cubicBezTo>
                    <a:pt x="0" y="171831"/>
                    <a:pt x="173736" y="0"/>
                    <a:pt x="387731" y="0"/>
                  </a:cubicBezTo>
                  <a:lnTo>
                    <a:pt x="20004278" y="0"/>
                  </a:lnTo>
                  <a:lnTo>
                    <a:pt x="20004278" y="12700"/>
                  </a:lnTo>
                  <a:lnTo>
                    <a:pt x="20004278" y="0"/>
                  </a:lnTo>
                  <a:cubicBezTo>
                    <a:pt x="20218273" y="0"/>
                    <a:pt x="20392010" y="171831"/>
                    <a:pt x="20392010" y="384048"/>
                  </a:cubicBezTo>
                  <a:lnTo>
                    <a:pt x="20379310" y="384048"/>
                  </a:lnTo>
                  <a:lnTo>
                    <a:pt x="20392010" y="384048"/>
                  </a:lnTo>
                  <a:lnTo>
                    <a:pt x="20392010" y="1869059"/>
                  </a:lnTo>
                  <a:lnTo>
                    <a:pt x="20379310" y="1869059"/>
                  </a:lnTo>
                  <a:lnTo>
                    <a:pt x="20392010" y="1869059"/>
                  </a:lnTo>
                  <a:cubicBezTo>
                    <a:pt x="20392010" y="2081276"/>
                    <a:pt x="20218273" y="2253107"/>
                    <a:pt x="20004278" y="2253107"/>
                  </a:cubicBezTo>
                  <a:lnTo>
                    <a:pt x="20004278" y="2240407"/>
                  </a:lnTo>
                  <a:lnTo>
                    <a:pt x="20004278" y="2253107"/>
                  </a:lnTo>
                  <a:lnTo>
                    <a:pt x="387731" y="2253107"/>
                  </a:lnTo>
                  <a:lnTo>
                    <a:pt x="387731" y="2240407"/>
                  </a:lnTo>
                  <a:lnTo>
                    <a:pt x="387731" y="2253107"/>
                  </a:lnTo>
                  <a:cubicBezTo>
                    <a:pt x="173736" y="2253107"/>
                    <a:pt x="0" y="2081276"/>
                    <a:pt x="0" y="1869059"/>
                  </a:cubicBezTo>
                  <a:lnTo>
                    <a:pt x="0" y="384048"/>
                  </a:lnTo>
                  <a:lnTo>
                    <a:pt x="12700" y="384048"/>
                  </a:lnTo>
                  <a:lnTo>
                    <a:pt x="0" y="384048"/>
                  </a:lnTo>
                  <a:moveTo>
                    <a:pt x="25400" y="384048"/>
                  </a:moveTo>
                  <a:lnTo>
                    <a:pt x="25400" y="1869059"/>
                  </a:lnTo>
                  <a:lnTo>
                    <a:pt x="12700" y="1869059"/>
                  </a:lnTo>
                  <a:lnTo>
                    <a:pt x="25400" y="1869059"/>
                  </a:lnTo>
                  <a:cubicBezTo>
                    <a:pt x="25400" y="2066925"/>
                    <a:pt x="187452" y="2227707"/>
                    <a:pt x="387731" y="2227707"/>
                  </a:cubicBezTo>
                  <a:lnTo>
                    <a:pt x="20004278" y="2227707"/>
                  </a:lnTo>
                  <a:cubicBezTo>
                    <a:pt x="20204557" y="2227707"/>
                    <a:pt x="20366610" y="2067052"/>
                    <a:pt x="20366610" y="1869059"/>
                  </a:cubicBezTo>
                  <a:lnTo>
                    <a:pt x="20366610" y="384048"/>
                  </a:lnTo>
                  <a:cubicBezTo>
                    <a:pt x="20366610" y="186182"/>
                    <a:pt x="20204557" y="25400"/>
                    <a:pt x="20004278" y="25400"/>
                  </a:cubicBezTo>
                  <a:lnTo>
                    <a:pt x="387731" y="25400"/>
                  </a:lnTo>
                  <a:lnTo>
                    <a:pt x="387731" y="12700"/>
                  </a:lnTo>
                  <a:lnTo>
                    <a:pt x="387731" y="25400"/>
                  </a:lnTo>
                  <a:cubicBezTo>
                    <a:pt x="187452" y="25400"/>
                    <a:pt x="25400" y="186055"/>
                    <a:pt x="25400" y="384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15"/>
          <p:cNvSpPr txBox="1"/>
          <p:nvPr/>
        </p:nvSpPr>
        <p:spPr>
          <a:xfrm>
            <a:off x="1073408" y="4713934"/>
            <a:ext cx="14917516" cy="12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Objectives</a:t>
            </a:r>
            <a:r>
              <a:rPr b="0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Develop local expertise, promote self-reliance, and ensure sustainable environmental practices.</a:t>
            </a:r>
            <a:endParaRPr/>
          </a:p>
        </p:txBody>
      </p:sp>
      <p:grpSp>
        <p:nvGrpSpPr>
          <p:cNvPr id="378" name="Google Shape;378;p15"/>
          <p:cNvGrpSpPr/>
          <p:nvPr/>
        </p:nvGrpSpPr>
        <p:grpSpPr>
          <a:xfrm>
            <a:off x="885168" y="6279315"/>
            <a:ext cx="15294008" cy="1689830"/>
            <a:chOff x="0" y="0"/>
            <a:chExt cx="20392010" cy="2253107"/>
          </a:xfrm>
        </p:grpSpPr>
        <p:sp>
          <p:nvSpPr>
            <p:cNvPr id="379" name="Google Shape;379;p15"/>
            <p:cNvSpPr/>
            <p:nvPr/>
          </p:nvSpPr>
          <p:spPr>
            <a:xfrm>
              <a:off x="12700" y="12700"/>
              <a:ext cx="20366610" cy="2227707"/>
            </a:xfrm>
            <a:custGeom>
              <a:rect b="b" l="l" r="r" t="t"/>
              <a:pathLst>
                <a:path extrusionOk="0" h="2227707" w="20366610">
                  <a:moveTo>
                    <a:pt x="0" y="371348"/>
                  </a:moveTo>
                  <a:cubicBezTo>
                    <a:pt x="0" y="166243"/>
                    <a:pt x="167894" y="0"/>
                    <a:pt x="375031" y="0"/>
                  </a:cubicBezTo>
                  <a:lnTo>
                    <a:pt x="19991578" y="0"/>
                  </a:lnTo>
                  <a:cubicBezTo>
                    <a:pt x="20198716" y="0"/>
                    <a:pt x="20366610" y="166243"/>
                    <a:pt x="20366610" y="371348"/>
                  </a:cubicBezTo>
                  <a:lnTo>
                    <a:pt x="20366610" y="1856359"/>
                  </a:lnTo>
                  <a:cubicBezTo>
                    <a:pt x="20366610" y="2061464"/>
                    <a:pt x="20198716" y="2227707"/>
                    <a:pt x="19991578" y="2227707"/>
                  </a:cubicBezTo>
                  <a:lnTo>
                    <a:pt x="375031" y="2227707"/>
                  </a:lnTo>
                  <a:cubicBezTo>
                    <a:pt x="167894" y="2227707"/>
                    <a:pt x="0" y="2061464"/>
                    <a:pt x="0" y="1856359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0" y="0"/>
              <a:ext cx="20392010" cy="2253107"/>
            </a:xfrm>
            <a:custGeom>
              <a:rect b="b" l="l" r="r" t="t"/>
              <a:pathLst>
                <a:path extrusionOk="0" h="2253107" w="20392010">
                  <a:moveTo>
                    <a:pt x="0" y="384048"/>
                  </a:moveTo>
                  <a:cubicBezTo>
                    <a:pt x="0" y="171831"/>
                    <a:pt x="173736" y="0"/>
                    <a:pt x="387731" y="0"/>
                  </a:cubicBezTo>
                  <a:lnTo>
                    <a:pt x="20004278" y="0"/>
                  </a:lnTo>
                  <a:lnTo>
                    <a:pt x="20004278" y="12700"/>
                  </a:lnTo>
                  <a:lnTo>
                    <a:pt x="20004278" y="0"/>
                  </a:lnTo>
                  <a:cubicBezTo>
                    <a:pt x="20218273" y="0"/>
                    <a:pt x="20392010" y="171831"/>
                    <a:pt x="20392010" y="384048"/>
                  </a:cubicBezTo>
                  <a:lnTo>
                    <a:pt x="20379310" y="384048"/>
                  </a:lnTo>
                  <a:lnTo>
                    <a:pt x="20392010" y="384048"/>
                  </a:lnTo>
                  <a:lnTo>
                    <a:pt x="20392010" y="1869059"/>
                  </a:lnTo>
                  <a:lnTo>
                    <a:pt x="20379310" y="1869059"/>
                  </a:lnTo>
                  <a:lnTo>
                    <a:pt x="20392010" y="1869059"/>
                  </a:lnTo>
                  <a:cubicBezTo>
                    <a:pt x="20392010" y="2081276"/>
                    <a:pt x="20218273" y="2253107"/>
                    <a:pt x="20004278" y="2253107"/>
                  </a:cubicBezTo>
                  <a:lnTo>
                    <a:pt x="20004278" y="2240407"/>
                  </a:lnTo>
                  <a:lnTo>
                    <a:pt x="20004278" y="2253107"/>
                  </a:lnTo>
                  <a:lnTo>
                    <a:pt x="387731" y="2253107"/>
                  </a:lnTo>
                  <a:lnTo>
                    <a:pt x="387731" y="2240407"/>
                  </a:lnTo>
                  <a:lnTo>
                    <a:pt x="387731" y="2253107"/>
                  </a:lnTo>
                  <a:cubicBezTo>
                    <a:pt x="173736" y="2253107"/>
                    <a:pt x="0" y="2081276"/>
                    <a:pt x="0" y="1869059"/>
                  </a:cubicBezTo>
                  <a:lnTo>
                    <a:pt x="0" y="384048"/>
                  </a:lnTo>
                  <a:lnTo>
                    <a:pt x="12700" y="384048"/>
                  </a:lnTo>
                  <a:lnTo>
                    <a:pt x="0" y="384048"/>
                  </a:lnTo>
                  <a:moveTo>
                    <a:pt x="25400" y="384048"/>
                  </a:moveTo>
                  <a:lnTo>
                    <a:pt x="25400" y="1869059"/>
                  </a:lnTo>
                  <a:lnTo>
                    <a:pt x="12700" y="1869059"/>
                  </a:lnTo>
                  <a:lnTo>
                    <a:pt x="25400" y="1869059"/>
                  </a:lnTo>
                  <a:cubicBezTo>
                    <a:pt x="25400" y="2066925"/>
                    <a:pt x="187452" y="2227707"/>
                    <a:pt x="387731" y="2227707"/>
                  </a:cubicBezTo>
                  <a:lnTo>
                    <a:pt x="20004278" y="2227707"/>
                  </a:lnTo>
                  <a:cubicBezTo>
                    <a:pt x="20204557" y="2227707"/>
                    <a:pt x="20366610" y="2067052"/>
                    <a:pt x="20366610" y="1869059"/>
                  </a:cubicBezTo>
                  <a:lnTo>
                    <a:pt x="20366610" y="384048"/>
                  </a:lnTo>
                  <a:cubicBezTo>
                    <a:pt x="20366610" y="186182"/>
                    <a:pt x="20204557" y="25400"/>
                    <a:pt x="20004278" y="25400"/>
                  </a:cubicBezTo>
                  <a:lnTo>
                    <a:pt x="387731" y="25400"/>
                  </a:lnTo>
                  <a:lnTo>
                    <a:pt x="387731" y="12700"/>
                  </a:lnTo>
                  <a:lnTo>
                    <a:pt x="387731" y="25400"/>
                  </a:lnTo>
                  <a:cubicBezTo>
                    <a:pt x="187452" y="25400"/>
                    <a:pt x="25400" y="186055"/>
                    <a:pt x="25400" y="3840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15"/>
          <p:cNvSpPr txBox="1"/>
          <p:nvPr/>
        </p:nvSpPr>
        <p:spPr>
          <a:xfrm>
            <a:off x="1073408" y="6505655"/>
            <a:ext cx="14917516" cy="12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Stakeholders</a:t>
            </a:r>
            <a:r>
              <a:rPr b="0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Community members, local leaders, NGOs, humanitarian agencies, environmental experts.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16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16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6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395" name="Google Shape;395;p16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Importance of capacity building</a:t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894692" y="1904337"/>
            <a:ext cx="15584710" cy="1959007"/>
          </a:xfrm>
          <a:custGeom>
            <a:rect b="b" l="l" r="r" t="t"/>
            <a:pathLst>
              <a:path extrusionOk="0" h="2612009" w="20779612">
                <a:moveTo>
                  <a:pt x="0" y="261239"/>
                </a:moveTo>
                <a:cubicBezTo>
                  <a:pt x="0" y="116967"/>
                  <a:pt x="116967" y="0"/>
                  <a:pt x="261239" y="0"/>
                </a:cubicBezTo>
                <a:lnTo>
                  <a:pt x="20518374" y="0"/>
                </a:lnTo>
                <a:cubicBezTo>
                  <a:pt x="20662646" y="0"/>
                  <a:pt x="20779612" y="116967"/>
                  <a:pt x="20779612" y="261239"/>
                </a:cubicBezTo>
                <a:lnTo>
                  <a:pt x="20779612" y="2350770"/>
                </a:lnTo>
                <a:cubicBezTo>
                  <a:pt x="20779612" y="2495042"/>
                  <a:pt x="20662646" y="2612009"/>
                  <a:pt x="20518374" y="2612009"/>
                </a:cubicBezTo>
                <a:lnTo>
                  <a:pt x="261239" y="2612009"/>
                </a:lnTo>
                <a:cubicBezTo>
                  <a:pt x="116967" y="2611882"/>
                  <a:pt x="0" y="2495042"/>
                  <a:pt x="0" y="2350770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"/>
          <p:cNvSpPr/>
          <p:nvPr/>
        </p:nvSpPr>
        <p:spPr>
          <a:xfrm>
            <a:off x="1487272" y="2345100"/>
            <a:ext cx="1077422" cy="1077422"/>
          </a:xfrm>
          <a:custGeom>
            <a:rect b="b" l="l" r="r" t="t"/>
            <a:pathLst>
              <a:path extrusionOk="0"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2"/>
                </a:lnTo>
                <a:lnTo>
                  <a:pt x="0" y="1077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6"/>
          <p:cNvSpPr txBox="1"/>
          <p:nvPr/>
        </p:nvSpPr>
        <p:spPr>
          <a:xfrm>
            <a:off x="3290730" y="2186109"/>
            <a:ext cx="13055185" cy="142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Enhancing resilience</a:t>
            </a:r>
            <a:r>
              <a:rPr b="0" i="0" lang="en-US" sz="34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Builds capacity for disaster preparedness, equipping communities to mitigate environmental risks (e.g., training in natural barriers to prevent soil erosion).</a:t>
            </a:r>
            <a:endParaRPr/>
          </a:p>
        </p:txBody>
      </p:sp>
      <p:sp>
        <p:nvSpPr>
          <p:cNvPr id="399" name="Google Shape;399;p16"/>
          <p:cNvSpPr/>
          <p:nvPr/>
        </p:nvSpPr>
        <p:spPr>
          <a:xfrm>
            <a:off x="894692" y="4353024"/>
            <a:ext cx="15584710" cy="1959007"/>
          </a:xfrm>
          <a:custGeom>
            <a:rect b="b" l="l" r="r" t="t"/>
            <a:pathLst>
              <a:path extrusionOk="0" h="2612009" w="20779612">
                <a:moveTo>
                  <a:pt x="0" y="261239"/>
                </a:moveTo>
                <a:cubicBezTo>
                  <a:pt x="0" y="116967"/>
                  <a:pt x="116967" y="0"/>
                  <a:pt x="261239" y="0"/>
                </a:cubicBezTo>
                <a:lnTo>
                  <a:pt x="20518374" y="0"/>
                </a:lnTo>
                <a:cubicBezTo>
                  <a:pt x="20662646" y="0"/>
                  <a:pt x="20779612" y="116967"/>
                  <a:pt x="20779612" y="261239"/>
                </a:cubicBezTo>
                <a:lnTo>
                  <a:pt x="20779612" y="2350770"/>
                </a:lnTo>
                <a:cubicBezTo>
                  <a:pt x="20779612" y="2495042"/>
                  <a:pt x="20662646" y="2612009"/>
                  <a:pt x="20518374" y="2612009"/>
                </a:cubicBezTo>
                <a:lnTo>
                  <a:pt x="261239" y="2612009"/>
                </a:lnTo>
                <a:cubicBezTo>
                  <a:pt x="116967" y="2611882"/>
                  <a:pt x="0" y="2495042"/>
                  <a:pt x="0" y="2350770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1487272" y="4793789"/>
            <a:ext cx="1077422" cy="1077422"/>
          </a:xfrm>
          <a:custGeom>
            <a:rect b="b" l="l" r="r" t="t"/>
            <a:pathLst>
              <a:path extrusionOk="0"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16"/>
          <p:cNvSpPr txBox="1"/>
          <p:nvPr/>
        </p:nvSpPr>
        <p:spPr>
          <a:xfrm>
            <a:off x="3290730" y="4634796"/>
            <a:ext cx="13055185" cy="142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Promoting environmental stewardship</a:t>
            </a:r>
            <a:r>
              <a:rPr b="0" i="0" lang="en-US" sz="34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Fosters responsibility for sustainable resource management (e.g., educating displaced populations on sustainable fuel usage).</a:t>
            </a:r>
            <a:endParaRPr/>
          </a:p>
        </p:txBody>
      </p:sp>
      <p:sp>
        <p:nvSpPr>
          <p:cNvPr id="402" name="Google Shape;402;p16"/>
          <p:cNvSpPr/>
          <p:nvPr/>
        </p:nvSpPr>
        <p:spPr>
          <a:xfrm>
            <a:off x="894692" y="6801712"/>
            <a:ext cx="15584710" cy="1959007"/>
          </a:xfrm>
          <a:custGeom>
            <a:rect b="b" l="l" r="r" t="t"/>
            <a:pathLst>
              <a:path extrusionOk="0" h="2612009" w="20779612">
                <a:moveTo>
                  <a:pt x="0" y="261239"/>
                </a:moveTo>
                <a:cubicBezTo>
                  <a:pt x="0" y="116967"/>
                  <a:pt x="116967" y="0"/>
                  <a:pt x="261239" y="0"/>
                </a:cubicBezTo>
                <a:lnTo>
                  <a:pt x="20518374" y="0"/>
                </a:lnTo>
                <a:cubicBezTo>
                  <a:pt x="20662646" y="0"/>
                  <a:pt x="20779612" y="116967"/>
                  <a:pt x="20779612" y="261239"/>
                </a:cubicBezTo>
                <a:lnTo>
                  <a:pt x="20779612" y="2350770"/>
                </a:lnTo>
                <a:cubicBezTo>
                  <a:pt x="20779612" y="2495042"/>
                  <a:pt x="20662646" y="2612009"/>
                  <a:pt x="20518374" y="2612009"/>
                </a:cubicBezTo>
                <a:lnTo>
                  <a:pt x="261239" y="2612009"/>
                </a:lnTo>
                <a:cubicBezTo>
                  <a:pt x="116967" y="2611882"/>
                  <a:pt x="0" y="2495042"/>
                  <a:pt x="0" y="2350770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6"/>
          <p:cNvSpPr/>
          <p:nvPr/>
        </p:nvSpPr>
        <p:spPr>
          <a:xfrm>
            <a:off x="1487272" y="7242476"/>
            <a:ext cx="1077422" cy="1077422"/>
          </a:xfrm>
          <a:custGeom>
            <a:rect b="b" l="l" r="r" t="t"/>
            <a:pathLst>
              <a:path extrusionOk="0" h="1077422" w="1077422">
                <a:moveTo>
                  <a:pt x="0" y="0"/>
                </a:moveTo>
                <a:lnTo>
                  <a:pt x="1077422" y="0"/>
                </a:lnTo>
                <a:lnTo>
                  <a:pt x="1077422" y="1077421"/>
                </a:lnTo>
                <a:lnTo>
                  <a:pt x="0" y="107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6"/>
          <p:cNvSpPr txBox="1"/>
          <p:nvPr/>
        </p:nvSpPr>
        <p:spPr>
          <a:xfrm>
            <a:off x="3290730" y="7083485"/>
            <a:ext cx="13055185" cy="142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Reducing dependency on external aid</a:t>
            </a:r>
            <a:r>
              <a:rPr b="0" i="0" lang="en-US" sz="34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Empowers communities to manage environmental issues independently (e.g., training on renewable energy maintenance).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7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7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7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17" name="Google Shape;417;p17"/>
          <p:cNvCxnSpPr/>
          <p:nvPr/>
        </p:nvCxnSpPr>
        <p:spPr>
          <a:xfrm rot="321864">
            <a:off x="4084817" y="4251292"/>
            <a:ext cx="1018827" cy="0"/>
          </a:xfrm>
          <a:prstGeom prst="straightConnector1">
            <a:avLst/>
          </a:prstGeom>
          <a:noFill/>
          <a:ln cap="rnd" cmpd="sng" w="47625">
            <a:solidFill>
              <a:srgbClr val="0067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17"/>
          <p:cNvCxnSpPr/>
          <p:nvPr/>
        </p:nvCxnSpPr>
        <p:spPr>
          <a:xfrm rot="321864">
            <a:off x="13184357" y="4251292"/>
            <a:ext cx="1018827" cy="0"/>
          </a:xfrm>
          <a:prstGeom prst="straightConnector1">
            <a:avLst/>
          </a:prstGeom>
          <a:noFill/>
          <a:ln cap="rnd" cmpd="sng" w="47625">
            <a:solidFill>
              <a:srgbClr val="0067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17"/>
          <p:cNvSpPr/>
          <p:nvPr/>
        </p:nvSpPr>
        <p:spPr>
          <a:xfrm>
            <a:off x="13836216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20" name="Google Shape;420;p17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Approaches to capacity building</a:t>
            </a:r>
            <a:endParaRPr/>
          </a:p>
        </p:txBody>
      </p:sp>
      <p:sp>
        <p:nvSpPr>
          <p:cNvPr id="421" name="Google Shape;421;p17"/>
          <p:cNvSpPr txBox="1"/>
          <p:nvPr/>
        </p:nvSpPr>
        <p:spPr>
          <a:xfrm>
            <a:off x="918342" y="4659114"/>
            <a:ext cx="7350919" cy="2839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Mentorship programs: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Accelerates skill development through knowledge transfer from experienced individuals, ensuring practical application of learned skills.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Pair experienced agriculturalists with local farmers to promote sustainable farming practices post-disaster; create networks to share environmental solutions.</a:t>
            </a:r>
            <a:endParaRPr/>
          </a:p>
        </p:txBody>
      </p:sp>
      <p:sp>
        <p:nvSpPr>
          <p:cNvPr id="422" name="Google Shape;422;p17"/>
          <p:cNvSpPr txBox="1"/>
          <p:nvPr/>
        </p:nvSpPr>
        <p:spPr>
          <a:xfrm>
            <a:off x="10017882" y="4659114"/>
            <a:ext cx="7350918" cy="2839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Participatory learning: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Enhances engagement and retention by involving community members in the learning process, leading to better understanding and ownership of environmental initiatives.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Conduct hands-on workshops where community members build and manage rainwater harvesting systems in drought-prone areas.</a:t>
            </a:r>
            <a:endParaRPr/>
          </a:p>
        </p:txBody>
      </p:sp>
      <p:sp>
        <p:nvSpPr>
          <p:cNvPr id="423" name="Google Shape;423;p17"/>
          <p:cNvSpPr/>
          <p:nvPr/>
        </p:nvSpPr>
        <p:spPr>
          <a:xfrm>
            <a:off x="9144000" y="2390775"/>
            <a:ext cx="27432" cy="6977062"/>
          </a:xfrm>
          <a:custGeom>
            <a:rect b="b" l="l" r="r" t="t"/>
            <a:pathLst>
              <a:path extrusionOk="0" h="9302750" w="36576">
                <a:moveTo>
                  <a:pt x="0" y="0"/>
                </a:moveTo>
                <a:lnTo>
                  <a:pt x="36576" y="0"/>
                </a:lnTo>
                <a:lnTo>
                  <a:pt x="36576" y="9302750"/>
                </a:lnTo>
                <a:lnTo>
                  <a:pt x="0" y="930275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</p:sp>
      <p:sp>
        <p:nvSpPr>
          <p:cNvPr id="424" name="Google Shape;424;p17"/>
          <p:cNvSpPr txBox="1"/>
          <p:nvPr/>
        </p:nvSpPr>
        <p:spPr>
          <a:xfrm>
            <a:off x="3771508" y="3257550"/>
            <a:ext cx="1645443" cy="853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/>
          </a:p>
        </p:txBody>
      </p:sp>
      <p:sp>
        <p:nvSpPr>
          <p:cNvPr id="425" name="Google Shape;425;p17"/>
          <p:cNvSpPr txBox="1"/>
          <p:nvPr/>
        </p:nvSpPr>
        <p:spPr>
          <a:xfrm>
            <a:off x="12871049" y="3257550"/>
            <a:ext cx="1645443" cy="853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18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6" name="Google Shape;436;p18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7" name="Google Shape;437;p18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38" name="Google Shape;438;p18"/>
          <p:cNvCxnSpPr/>
          <p:nvPr/>
        </p:nvCxnSpPr>
        <p:spPr>
          <a:xfrm rot="321864">
            <a:off x="4084817" y="4251292"/>
            <a:ext cx="1018827" cy="0"/>
          </a:xfrm>
          <a:prstGeom prst="straightConnector1">
            <a:avLst/>
          </a:prstGeom>
          <a:noFill/>
          <a:ln cap="rnd" cmpd="sng" w="47625">
            <a:solidFill>
              <a:srgbClr val="00674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18"/>
          <p:cNvCxnSpPr/>
          <p:nvPr/>
        </p:nvCxnSpPr>
        <p:spPr>
          <a:xfrm rot="321864">
            <a:off x="13184357" y="4251292"/>
            <a:ext cx="1018827" cy="0"/>
          </a:xfrm>
          <a:prstGeom prst="straightConnector1">
            <a:avLst/>
          </a:prstGeom>
          <a:noFill/>
          <a:ln cap="rnd" cmpd="sng" w="47625">
            <a:solidFill>
              <a:srgbClr val="00674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0" name="Google Shape;440;p18"/>
          <p:cNvSpPr/>
          <p:nvPr/>
        </p:nvSpPr>
        <p:spPr>
          <a:xfrm>
            <a:off x="13836645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41" name="Google Shape;441;p1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Approaches to capacity building</a:t>
            </a:r>
            <a:endParaRPr/>
          </a:p>
        </p:txBody>
      </p:sp>
      <p:sp>
        <p:nvSpPr>
          <p:cNvPr id="442" name="Google Shape;442;p18"/>
          <p:cNvSpPr txBox="1"/>
          <p:nvPr/>
        </p:nvSpPr>
        <p:spPr>
          <a:xfrm>
            <a:off x="918342" y="4659114"/>
            <a:ext cx="7350919" cy="2487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Adaptive training methods: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Ensures inclusivity and effectiveness by tailoring training methods to different literacy levels, languages, and cultural contexts.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Develop visual aids and use local dialects in training sessions on waste segregation in low-literacy populations.</a:t>
            </a:r>
            <a:endParaRPr/>
          </a:p>
        </p:txBody>
      </p:sp>
      <p:sp>
        <p:nvSpPr>
          <p:cNvPr id="443" name="Google Shape;443;p18"/>
          <p:cNvSpPr txBox="1"/>
          <p:nvPr/>
        </p:nvSpPr>
        <p:spPr>
          <a:xfrm>
            <a:off x="10017882" y="4659114"/>
            <a:ext cx="7350918" cy="2487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of local knowledge: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Respects and utilizes indigenous practices, making capacity-building efforts contextually relevant and effective for local communities.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Integrate traditional water conservation techniques in training for drought-affected communities.</a:t>
            </a:r>
            <a:endParaRPr/>
          </a:p>
        </p:txBody>
      </p:sp>
      <p:sp>
        <p:nvSpPr>
          <p:cNvPr id="444" name="Google Shape;444;p18"/>
          <p:cNvSpPr txBox="1"/>
          <p:nvPr/>
        </p:nvSpPr>
        <p:spPr>
          <a:xfrm>
            <a:off x="3771508" y="3257550"/>
            <a:ext cx="1645443" cy="72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/>
          </a:p>
        </p:txBody>
      </p:sp>
      <p:sp>
        <p:nvSpPr>
          <p:cNvPr id="445" name="Google Shape;445;p18"/>
          <p:cNvSpPr txBox="1"/>
          <p:nvPr/>
        </p:nvSpPr>
        <p:spPr>
          <a:xfrm>
            <a:off x="12871049" y="3257550"/>
            <a:ext cx="1645443" cy="72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/>
          </a:p>
        </p:txBody>
      </p:sp>
      <p:sp>
        <p:nvSpPr>
          <p:cNvPr id="446" name="Google Shape;446;p18"/>
          <p:cNvSpPr/>
          <p:nvPr/>
        </p:nvSpPr>
        <p:spPr>
          <a:xfrm>
            <a:off x="9144000" y="2390775"/>
            <a:ext cx="27432" cy="6977062"/>
          </a:xfrm>
          <a:custGeom>
            <a:rect b="b" l="l" r="r" t="t"/>
            <a:pathLst>
              <a:path extrusionOk="0" h="9302750" w="36576">
                <a:moveTo>
                  <a:pt x="0" y="0"/>
                </a:moveTo>
                <a:lnTo>
                  <a:pt x="36576" y="0"/>
                </a:lnTo>
                <a:lnTo>
                  <a:pt x="36576" y="9302750"/>
                </a:lnTo>
                <a:lnTo>
                  <a:pt x="0" y="930275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Hardcover books" id="456" name="Google Shape;456;p19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374" r="-39387" t="0"/>
            </a:stretch>
          </a:blipFill>
          <a:ln>
            <a:noFill/>
          </a:ln>
        </p:spPr>
      </p:sp>
      <p:sp>
        <p:nvSpPr>
          <p:cNvPr id="457" name="Google Shape;457;p19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8" name="Google Shape;458;p19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19"/>
          <p:cNvSpPr txBox="1"/>
          <p:nvPr/>
        </p:nvSpPr>
        <p:spPr>
          <a:xfrm>
            <a:off x="1028700" y="2110875"/>
            <a:ext cx="7200902" cy="5361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Knowledge-sharing platforms: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Facilitates broader learning and collaboration by creating avenues for communities to exchange successful practices and experiences.</a:t>
            </a:r>
            <a:endParaRPr/>
          </a:p>
          <a:p>
            <a:pPr indent="-325754" lvl="1" marL="65151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Application: Create online or community-based platforms to share local environmental projects, tips, and resources among different groups.</a:t>
            </a:r>
            <a:endParaRPr/>
          </a:p>
        </p:txBody>
      </p:sp>
      <p:sp>
        <p:nvSpPr>
          <p:cNvPr id="460" name="Google Shape;460;p19"/>
          <p:cNvSpPr txBox="1"/>
          <p:nvPr/>
        </p:nvSpPr>
        <p:spPr>
          <a:xfrm>
            <a:off x="1028700" y="1066800"/>
            <a:ext cx="720090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Approaches to capacity building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4362008" y="3486038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4587074" y="3694716"/>
            <a:ext cx="921466" cy="93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8458200" y="3486038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8669776" y="3695554"/>
            <a:ext cx="948448" cy="93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2579717" y="3485199"/>
            <a:ext cx="1371600" cy="1371600"/>
          </a:xfrm>
          <a:custGeom>
            <a:rect b="b" l="l" r="r" t="t"/>
            <a:pathLst>
              <a:path extrusionOk="0" h="1828800" w="1828800">
                <a:moveTo>
                  <a:pt x="0" y="914400"/>
                </a:moveTo>
                <a:cubicBezTo>
                  <a:pt x="0" y="409448"/>
                  <a:pt x="409448" y="0"/>
                  <a:pt x="914400" y="0"/>
                </a:cubicBezTo>
                <a:cubicBezTo>
                  <a:pt x="1419352" y="0"/>
                  <a:pt x="1828800" y="409448"/>
                  <a:pt x="1828800" y="914400"/>
                </a:cubicBezTo>
                <a:cubicBezTo>
                  <a:pt x="1828800" y="1419352"/>
                  <a:pt x="1419352" y="1828800"/>
                  <a:pt x="914400" y="1828800"/>
                </a:cubicBezTo>
                <a:cubicBezTo>
                  <a:pt x="409448" y="1828800"/>
                  <a:pt x="0" y="1419352"/>
                  <a:pt x="0" y="914400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2801185" y="3695554"/>
            <a:ext cx="928663" cy="93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6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15" name="Google Shape;115;p2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Module Outline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3360741" y="5178942"/>
            <a:ext cx="3758937" cy="301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 engagement in environmental sustainability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7456932" y="5178942"/>
            <a:ext cx="3758937" cy="301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Capacity building in environmental issues relevant to humanitarian programs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1571732" y="5178942"/>
            <a:ext cx="3758937" cy="3015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Monitoring and evaluation of the environment in humanitarian actions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0" name="Google Shape;470;p20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p20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20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0"/>
          <p:cNvSpPr/>
          <p:nvPr/>
        </p:nvSpPr>
        <p:spPr>
          <a:xfrm>
            <a:off x="13836018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74" name="Google Shape;474;p20"/>
          <p:cNvSpPr txBox="1"/>
          <p:nvPr/>
        </p:nvSpPr>
        <p:spPr>
          <a:xfrm>
            <a:off x="1028700" y="107632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Developing and implementing training programs</a:t>
            </a:r>
            <a:endParaRPr/>
          </a:p>
        </p:txBody>
      </p:sp>
      <p:sp>
        <p:nvSpPr>
          <p:cNvPr id="475" name="Google Shape;475;p20"/>
          <p:cNvSpPr txBox="1"/>
          <p:nvPr/>
        </p:nvSpPr>
        <p:spPr>
          <a:xfrm>
            <a:off x="9641205" y="2157572"/>
            <a:ext cx="7618095" cy="6524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Curriculum development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Promotes cultural sensitivity and relevance, ensuring that training materials are aligned with local customs and humanitarian principles.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Develop modules on eco-friendly construction techniques for communities rebuilding after earthquakes, incorporating local building traditions.</a:t>
            </a:r>
            <a:endParaRPr/>
          </a:p>
        </p:txBody>
      </p:sp>
      <p:sp>
        <p:nvSpPr>
          <p:cNvPr id="476" name="Google Shape;476;p20"/>
          <p:cNvSpPr txBox="1"/>
          <p:nvPr/>
        </p:nvSpPr>
        <p:spPr>
          <a:xfrm>
            <a:off x="1077647" y="2157572"/>
            <a:ext cx="7618095" cy="598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Ensures that training programs address real environmental challenges specific to the community, making them more relevant and impactful.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Conduct surveys to identify gaps in knowledge about sustainable fishing practices in coastal communities affected by oil spills.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21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7" name="Google Shape;487;p21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8" name="Google Shape;488;p21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p21"/>
          <p:cNvSpPr/>
          <p:nvPr/>
        </p:nvSpPr>
        <p:spPr>
          <a:xfrm>
            <a:off x="13835106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490" name="Google Shape;490;p21"/>
          <p:cNvSpPr txBox="1"/>
          <p:nvPr/>
        </p:nvSpPr>
        <p:spPr>
          <a:xfrm>
            <a:off x="1057275" y="107632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Developing and implementing training programs</a:t>
            </a:r>
            <a:endParaRPr/>
          </a:p>
        </p:txBody>
      </p:sp>
      <p:sp>
        <p:nvSpPr>
          <p:cNvPr id="491" name="Google Shape;491;p21"/>
          <p:cNvSpPr txBox="1"/>
          <p:nvPr/>
        </p:nvSpPr>
        <p:spPr>
          <a:xfrm>
            <a:off x="9713505" y="2159179"/>
            <a:ext cx="7618095" cy="598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Monitoring and evaluation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Feedback mechanisms enable continuous improvement of training programs, adapting them to better suit the community’s needs.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Conduct feedback sessions post-training on sustainable agriculture to gauge understanding and refine approaches.</a:t>
            </a:r>
            <a:endParaRPr/>
          </a:p>
        </p:txBody>
      </p:sp>
      <p:sp>
        <p:nvSpPr>
          <p:cNvPr id="492" name="Google Shape;492;p21"/>
          <p:cNvSpPr txBox="1"/>
          <p:nvPr/>
        </p:nvSpPr>
        <p:spPr>
          <a:xfrm>
            <a:off x="1028700" y="2159179"/>
            <a:ext cx="7618095" cy="543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Selection of trainers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Qualified trainers ensure effective communication and skill transfer, crucial for the success of training programs.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Engage local environmental experts to lead training on biodiversity conservation in regions recovering from armed conflict.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22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3" name="Google Shape;503;p22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4" name="Google Shape;504;p22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5" name="Google Shape;505;p22"/>
          <p:cNvSpPr/>
          <p:nvPr/>
        </p:nvSpPr>
        <p:spPr>
          <a:xfrm>
            <a:off x="13838223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06" name="Google Shape;506;p22"/>
          <p:cNvSpPr txBox="1"/>
          <p:nvPr/>
        </p:nvSpPr>
        <p:spPr>
          <a:xfrm>
            <a:off x="1028700" y="107632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Developing and implementing training programs</a:t>
            </a:r>
            <a:endParaRPr/>
          </a:p>
        </p:txBody>
      </p:sp>
      <p:sp>
        <p:nvSpPr>
          <p:cNvPr id="507" name="Google Shape;507;p22"/>
          <p:cNvSpPr txBox="1"/>
          <p:nvPr/>
        </p:nvSpPr>
        <p:spPr>
          <a:xfrm>
            <a:off x="1028700" y="2157892"/>
            <a:ext cx="7550216" cy="5981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Resource allocation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Adequate materials and logistical support are crucial for smooth implementation and effectiveness of training initiatives.</a:t>
            </a:r>
            <a:endParaRPr/>
          </a:p>
          <a:p>
            <a:pPr indent="-325754" lvl="1" marL="6515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Application</a:t>
            </a:r>
            <a:r>
              <a:rPr b="0" i="0" lang="en-US" sz="36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Secure resources such as seeds, tools, and educational booklets for a reforestation training program in deforested regions.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747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3"/>
          <p:cNvSpPr/>
          <p:nvPr/>
        </p:nvSpPr>
        <p:spPr>
          <a:xfrm flipH="1" rot="3099417">
            <a:off x="762360" y="-1859891"/>
            <a:ext cx="4066881" cy="8133762"/>
          </a:xfrm>
          <a:custGeom>
            <a:rect b="b" l="l" r="r" t="t"/>
            <a:pathLst>
              <a:path extrusionOk="0"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3"/>
          <p:cNvSpPr/>
          <p:nvPr/>
        </p:nvSpPr>
        <p:spPr>
          <a:xfrm rot="-7700582">
            <a:off x="919289" y="-1476108"/>
            <a:ext cx="3396803" cy="6793606"/>
          </a:xfrm>
          <a:custGeom>
            <a:rect b="b" l="l" r="r" t="t"/>
            <a:pathLst>
              <a:path extrusionOk="0"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23"/>
          <p:cNvSpPr/>
          <p:nvPr/>
        </p:nvSpPr>
        <p:spPr>
          <a:xfrm rot="3655485">
            <a:off x="13440469" y="3417085"/>
            <a:ext cx="4506189" cy="9012379"/>
          </a:xfrm>
          <a:custGeom>
            <a:rect b="b" l="l" r="r" t="t"/>
            <a:pathLst>
              <a:path extrusionOk="0"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3"/>
          <p:cNvSpPr/>
          <p:nvPr/>
        </p:nvSpPr>
        <p:spPr>
          <a:xfrm flipH="1" rot="-7144516">
            <a:off x="13955385" y="4504410"/>
            <a:ext cx="3763729" cy="7527457"/>
          </a:xfrm>
          <a:custGeom>
            <a:rect b="b" l="l" r="r" t="t"/>
            <a:pathLst>
              <a:path extrusionOk="0"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6" name="Google Shape;516;p2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517" name="Google Shape;517;p2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2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20" name="Google Shape;520;p23"/>
          <p:cNvSpPr/>
          <p:nvPr/>
        </p:nvSpPr>
        <p:spPr>
          <a:xfrm>
            <a:off x="1028700" y="6939979"/>
            <a:ext cx="2806879" cy="2515984"/>
          </a:xfrm>
          <a:custGeom>
            <a:rect b="b" l="l" r="r" t="t"/>
            <a:pathLst>
              <a:path extrusionOk="0" h="2515984" w="2806879">
                <a:moveTo>
                  <a:pt x="0" y="0"/>
                </a:moveTo>
                <a:lnTo>
                  <a:pt x="2806879" y="0"/>
                </a:lnTo>
                <a:lnTo>
                  <a:pt x="2806879" y="2515983"/>
                </a:lnTo>
                <a:lnTo>
                  <a:pt x="0" y="2515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23"/>
          <p:cNvSpPr txBox="1"/>
          <p:nvPr/>
        </p:nvSpPr>
        <p:spPr>
          <a:xfrm>
            <a:off x="3702814" y="4324366"/>
            <a:ext cx="1738372" cy="163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6629400" y="4168810"/>
            <a:ext cx="9788236" cy="1997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3: Monitoring and evaluation of the environment in humanitarian actions</a:t>
            </a:r>
            <a:endParaRPr/>
          </a:p>
        </p:txBody>
      </p:sp>
      <p:cxnSp>
        <p:nvCxnSpPr>
          <p:cNvPr id="523" name="Google Shape;523;p23"/>
          <p:cNvCxnSpPr/>
          <p:nvPr/>
        </p:nvCxnSpPr>
        <p:spPr>
          <a:xfrm rot="10800000">
            <a:off x="4680325" y="6433200"/>
            <a:ext cx="0" cy="3740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4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p24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24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24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2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33" name="Google Shape;533;p24"/>
          <p:cNvSpPr txBox="1"/>
          <p:nvPr/>
        </p:nvSpPr>
        <p:spPr>
          <a:xfrm>
            <a:off x="914400" y="929268"/>
            <a:ext cx="15412365" cy="682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grpSp>
        <p:nvGrpSpPr>
          <p:cNvPr id="534" name="Google Shape;534;p24"/>
          <p:cNvGrpSpPr/>
          <p:nvPr/>
        </p:nvGrpSpPr>
        <p:grpSpPr>
          <a:xfrm>
            <a:off x="1685037" y="2296640"/>
            <a:ext cx="4674965" cy="2812542"/>
            <a:chOff x="0" y="0"/>
            <a:chExt cx="6233287" cy="3750056"/>
          </a:xfrm>
        </p:grpSpPr>
        <p:sp>
          <p:nvSpPr>
            <p:cNvPr id="535" name="Google Shape;535;p24"/>
            <p:cNvSpPr/>
            <p:nvPr/>
          </p:nvSpPr>
          <p:spPr>
            <a:xfrm>
              <a:off x="12700" y="12700"/>
              <a:ext cx="6207887" cy="3724656"/>
            </a:xfrm>
            <a:custGeom>
              <a:rect b="b" l="l" r="r" t="t"/>
              <a:pathLst>
                <a:path extrusionOk="0" h="3724656" w="6207887">
                  <a:moveTo>
                    <a:pt x="0" y="0"/>
                  </a:moveTo>
                  <a:lnTo>
                    <a:pt x="6207887" y="0"/>
                  </a:lnTo>
                  <a:lnTo>
                    <a:pt x="6207887" y="3724656"/>
                  </a:lnTo>
                  <a:lnTo>
                    <a:pt x="0" y="37246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536" name="Google Shape;536;p24"/>
            <p:cNvSpPr/>
            <p:nvPr/>
          </p:nvSpPr>
          <p:spPr>
            <a:xfrm>
              <a:off x="0" y="0"/>
              <a:ext cx="6233287" cy="3750056"/>
            </a:xfrm>
            <a:custGeom>
              <a:rect b="b" l="l" r="r" t="t"/>
              <a:pathLst>
                <a:path extrusionOk="0" h="3750056" w="6233287">
                  <a:moveTo>
                    <a:pt x="12700" y="0"/>
                  </a:moveTo>
                  <a:lnTo>
                    <a:pt x="6220587" y="0"/>
                  </a:lnTo>
                  <a:cubicBezTo>
                    <a:pt x="6227572" y="0"/>
                    <a:pt x="6233287" y="5715"/>
                    <a:pt x="6233287" y="12700"/>
                  </a:cubicBezTo>
                  <a:lnTo>
                    <a:pt x="6233287" y="3737356"/>
                  </a:lnTo>
                  <a:cubicBezTo>
                    <a:pt x="6233287" y="3744341"/>
                    <a:pt x="6227572" y="3750056"/>
                    <a:pt x="6220587" y="3750056"/>
                  </a:cubicBezTo>
                  <a:lnTo>
                    <a:pt x="12700" y="3750056"/>
                  </a:lnTo>
                  <a:cubicBezTo>
                    <a:pt x="5715" y="3750056"/>
                    <a:pt x="0" y="3744341"/>
                    <a:pt x="0" y="37373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737356"/>
                  </a:lnTo>
                  <a:lnTo>
                    <a:pt x="12700" y="3737356"/>
                  </a:lnTo>
                  <a:lnTo>
                    <a:pt x="12700" y="3724656"/>
                  </a:lnTo>
                  <a:lnTo>
                    <a:pt x="6220587" y="3724656"/>
                  </a:lnTo>
                  <a:lnTo>
                    <a:pt x="6220587" y="3737356"/>
                  </a:lnTo>
                  <a:lnTo>
                    <a:pt x="6207887" y="3737356"/>
                  </a:lnTo>
                  <a:lnTo>
                    <a:pt x="6207887" y="12700"/>
                  </a:lnTo>
                  <a:lnTo>
                    <a:pt x="6220587" y="12700"/>
                  </a:lnTo>
                  <a:lnTo>
                    <a:pt x="62205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24"/>
          <p:cNvSpPr txBox="1"/>
          <p:nvPr/>
        </p:nvSpPr>
        <p:spPr>
          <a:xfrm>
            <a:off x="1749807" y="2845137"/>
            <a:ext cx="4545408" cy="1734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M&amp;E frameworks ensure that environmental integration in humanitarian contexts are adaptive and effective in rapidly changing conditions.</a:t>
            </a:r>
            <a:endParaRPr/>
          </a:p>
        </p:txBody>
      </p:sp>
      <p:grpSp>
        <p:nvGrpSpPr>
          <p:cNvPr id="538" name="Google Shape;538;p24"/>
          <p:cNvGrpSpPr/>
          <p:nvPr/>
        </p:nvGrpSpPr>
        <p:grpSpPr>
          <a:xfrm>
            <a:off x="6806526" y="2296640"/>
            <a:ext cx="4674965" cy="2812542"/>
            <a:chOff x="0" y="0"/>
            <a:chExt cx="6233287" cy="3750056"/>
          </a:xfrm>
        </p:grpSpPr>
        <p:sp>
          <p:nvSpPr>
            <p:cNvPr id="539" name="Google Shape;539;p24"/>
            <p:cNvSpPr/>
            <p:nvPr/>
          </p:nvSpPr>
          <p:spPr>
            <a:xfrm>
              <a:off x="12700" y="12700"/>
              <a:ext cx="6207887" cy="3724656"/>
            </a:xfrm>
            <a:custGeom>
              <a:rect b="b" l="l" r="r" t="t"/>
              <a:pathLst>
                <a:path extrusionOk="0" h="3724656" w="6207887">
                  <a:moveTo>
                    <a:pt x="0" y="0"/>
                  </a:moveTo>
                  <a:lnTo>
                    <a:pt x="6207887" y="0"/>
                  </a:lnTo>
                  <a:lnTo>
                    <a:pt x="6207887" y="3724656"/>
                  </a:lnTo>
                  <a:lnTo>
                    <a:pt x="0" y="37246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540" name="Google Shape;540;p24"/>
            <p:cNvSpPr/>
            <p:nvPr/>
          </p:nvSpPr>
          <p:spPr>
            <a:xfrm>
              <a:off x="0" y="0"/>
              <a:ext cx="6233287" cy="3750056"/>
            </a:xfrm>
            <a:custGeom>
              <a:rect b="b" l="l" r="r" t="t"/>
              <a:pathLst>
                <a:path extrusionOk="0" h="3750056" w="6233287">
                  <a:moveTo>
                    <a:pt x="12700" y="0"/>
                  </a:moveTo>
                  <a:lnTo>
                    <a:pt x="6220587" y="0"/>
                  </a:lnTo>
                  <a:cubicBezTo>
                    <a:pt x="6227572" y="0"/>
                    <a:pt x="6233287" y="5715"/>
                    <a:pt x="6233287" y="12700"/>
                  </a:cubicBezTo>
                  <a:lnTo>
                    <a:pt x="6233287" y="3737356"/>
                  </a:lnTo>
                  <a:cubicBezTo>
                    <a:pt x="6233287" y="3744341"/>
                    <a:pt x="6227572" y="3750056"/>
                    <a:pt x="6220587" y="3750056"/>
                  </a:cubicBezTo>
                  <a:lnTo>
                    <a:pt x="12700" y="3750056"/>
                  </a:lnTo>
                  <a:cubicBezTo>
                    <a:pt x="5715" y="3750056"/>
                    <a:pt x="0" y="3744341"/>
                    <a:pt x="0" y="37373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737356"/>
                  </a:lnTo>
                  <a:lnTo>
                    <a:pt x="12700" y="3737356"/>
                  </a:lnTo>
                  <a:lnTo>
                    <a:pt x="12700" y="3724656"/>
                  </a:lnTo>
                  <a:lnTo>
                    <a:pt x="6220587" y="3724656"/>
                  </a:lnTo>
                  <a:lnTo>
                    <a:pt x="6220587" y="3737356"/>
                  </a:lnTo>
                  <a:lnTo>
                    <a:pt x="6207887" y="3737356"/>
                  </a:lnTo>
                  <a:lnTo>
                    <a:pt x="6207887" y="12700"/>
                  </a:lnTo>
                  <a:lnTo>
                    <a:pt x="6220587" y="12700"/>
                  </a:lnTo>
                  <a:lnTo>
                    <a:pt x="62205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24"/>
          <p:cNvSpPr txBox="1"/>
          <p:nvPr/>
        </p:nvSpPr>
        <p:spPr>
          <a:xfrm>
            <a:off x="6871296" y="2845137"/>
            <a:ext cx="4545408" cy="1734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purpose of M&amp;E is to track progress, assess outcomes, and inform decision-making, ensuring programs remain relevant as conditions evolve.</a:t>
            </a:r>
            <a:endParaRPr/>
          </a:p>
        </p:txBody>
      </p:sp>
      <p:grpSp>
        <p:nvGrpSpPr>
          <p:cNvPr id="542" name="Google Shape;542;p24"/>
          <p:cNvGrpSpPr/>
          <p:nvPr/>
        </p:nvGrpSpPr>
        <p:grpSpPr>
          <a:xfrm>
            <a:off x="11928015" y="2296640"/>
            <a:ext cx="4674965" cy="2812542"/>
            <a:chOff x="0" y="0"/>
            <a:chExt cx="6233287" cy="3750056"/>
          </a:xfrm>
        </p:grpSpPr>
        <p:sp>
          <p:nvSpPr>
            <p:cNvPr id="543" name="Google Shape;543;p24"/>
            <p:cNvSpPr/>
            <p:nvPr/>
          </p:nvSpPr>
          <p:spPr>
            <a:xfrm>
              <a:off x="12700" y="12700"/>
              <a:ext cx="6207887" cy="3724656"/>
            </a:xfrm>
            <a:custGeom>
              <a:rect b="b" l="l" r="r" t="t"/>
              <a:pathLst>
                <a:path extrusionOk="0" h="3724656" w="6207887">
                  <a:moveTo>
                    <a:pt x="0" y="0"/>
                  </a:moveTo>
                  <a:lnTo>
                    <a:pt x="6207887" y="0"/>
                  </a:lnTo>
                  <a:lnTo>
                    <a:pt x="6207887" y="3724656"/>
                  </a:lnTo>
                  <a:lnTo>
                    <a:pt x="0" y="37246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544" name="Google Shape;544;p24"/>
            <p:cNvSpPr/>
            <p:nvPr/>
          </p:nvSpPr>
          <p:spPr>
            <a:xfrm>
              <a:off x="0" y="0"/>
              <a:ext cx="6233287" cy="3750056"/>
            </a:xfrm>
            <a:custGeom>
              <a:rect b="b" l="l" r="r" t="t"/>
              <a:pathLst>
                <a:path extrusionOk="0" h="3750056" w="6233287">
                  <a:moveTo>
                    <a:pt x="12700" y="0"/>
                  </a:moveTo>
                  <a:lnTo>
                    <a:pt x="6220587" y="0"/>
                  </a:lnTo>
                  <a:cubicBezTo>
                    <a:pt x="6227572" y="0"/>
                    <a:pt x="6233287" y="5715"/>
                    <a:pt x="6233287" y="12700"/>
                  </a:cubicBezTo>
                  <a:lnTo>
                    <a:pt x="6233287" y="3737356"/>
                  </a:lnTo>
                  <a:cubicBezTo>
                    <a:pt x="6233287" y="3744341"/>
                    <a:pt x="6227572" y="3750056"/>
                    <a:pt x="6220587" y="3750056"/>
                  </a:cubicBezTo>
                  <a:lnTo>
                    <a:pt x="12700" y="3750056"/>
                  </a:lnTo>
                  <a:cubicBezTo>
                    <a:pt x="5715" y="3750056"/>
                    <a:pt x="0" y="3744341"/>
                    <a:pt x="0" y="37373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737356"/>
                  </a:lnTo>
                  <a:lnTo>
                    <a:pt x="12700" y="3737356"/>
                  </a:lnTo>
                  <a:lnTo>
                    <a:pt x="12700" y="3724656"/>
                  </a:lnTo>
                  <a:lnTo>
                    <a:pt x="6220587" y="3724656"/>
                  </a:lnTo>
                  <a:lnTo>
                    <a:pt x="6220587" y="3737356"/>
                  </a:lnTo>
                  <a:lnTo>
                    <a:pt x="6207887" y="3737356"/>
                  </a:lnTo>
                  <a:lnTo>
                    <a:pt x="6207887" y="12700"/>
                  </a:lnTo>
                  <a:lnTo>
                    <a:pt x="6220587" y="12700"/>
                  </a:lnTo>
                  <a:lnTo>
                    <a:pt x="62205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24"/>
          <p:cNvSpPr txBox="1"/>
          <p:nvPr/>
        </p:nvSpPr>
        <p:spPr>
          <a:xfrm>
            <a:off x="11992785" y="2845137"/>
            <a:ext cx="4545408" cy="1734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Relevant indicators are critical in M&amp;E frameworks and should capture both environmental and humanitarian outcomes to promote sustainability.</a:t>
            </a:r>
            <a:endParaRPr/>
          </a:p>
        </p:txBody>
      </p:sp>
      <p:grpSp>
        <p:nvGrpSpPr>
          <p:cNvPr id="546" name="Google Shape;546;p24"/>
          <p:cNvGrpSpPr/>
          <p:nvPr/>
        </p:nvGrpSpPr>
        <p:grpSpPr>
          <a:xfrm>
            <a:off x="4245782" y="5555769"/>
            <a:ext cx="4674965" cy="2812542"/>
            <a:chOff x="0" y="0"/>
            <a:chExt cx="6233287" cy="3750056"/>
          </a:xfrm>
        </p:grpSpPr>
        <p:sp>
          <p:nvSpPr>
            <p:cNvPr id="547" name="Google Shape;547;p24"/>
            <p:cNvSpPr/>
            <p:nvPr/>
          </p:nvSpPr>
          <p:spPr>
            <a:xfrm>
              <a:off x="12700" y="12700"/>
              <a:ext cx="6207887" cy="3724656"/>
            </a:xfrm>
            <a:custGeom>
              <a:rect b="b" l="l" r="r" t="t"/>
              <a:pathLst>
                <a:path extrusionOk="0" h="3724656" w="6207887">
                  <a:moveTo>
                    <a:pt x="0" y="0"/>
                  </a:moveTo>
                  <a:lnTo>
                    <a:pt x="6207887" y="0"/>
                  </a:lnTo>
                  <a:lnTo>
                    <a:pt x="6207887" y="3724656"/>
                  </a:lnTo>
                  <a:lnTo>
                    <a:pt x="0" y="37246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548" name="Google Shape;548;p24"/>
            <p:cNvSpPr/>
            <p:nvPr/>
          </p:nvSpPr>
          <p:spPr>
            <a:xfrm>
              <a:off x="0" y="0"/>
              <a:ext cx="6233287" cy="3750056"/>
            </a:xfrm>
            <a:custGeom>
              <a:rect b="b" l="l" r="r" t="t"/>
              <a:pathLst>
                <a:path extrusionOk="0" h="3750056" w="6233287">
                  <a:moveTo>
                    <a:pt x="12700" y="0"/>
                  </a:moveTo>
                  <a:lnTo>
                    <a:pt x="6220587" y="0"/>
                  </a:lnTo>
                  <a:cubicBezTo>
                    <a:pt x="6227572" y="0"/>
                    <a:pt x="6233287" y="5715"/>
                    <a:pt x="6233287" y="12700"/>
                  </a:cubicBezTo>
                  <a:lnTo>
                    <a:pt x="6233287" y="3737356"/>
                  </a:lnTo>
                  <a:cubicBezTo>
                    <a:pt x="6233287" y="3744341"/>
                    <a:pt x="6227572" y="3750056"/>
                    <a:pt x="6220587" y="3750056"/>
                  </a:cubicBezTo>
                  <a:lnTo>
                    <a:pt x="12700" y="3750056"/>
                  </a:lnTo>
                  <a:cubicBezTo>
                    <a:pt x="5715" y="3750056"/>
                    <a:pt x="0" y="3744341"/>
                    <a:pt x="0" y="37373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737356"/>
                  </a:lnTo>
                  <a:lnTo>
                    <a:pt x="12700" y="3737356"/>
                  </a:lnTo>
                  <a:lnTo>
                    <a:pt x="12700" y="3724656"/>
                  </a:lnTo>
                  <a:lnTo>
                    <a:pt x="6220587" y="3724656"/>
                  </a:lnTo>
                  <a:lnTo>
                    <a:pt x="6220587" y="3737356"/>
                  </a:lnTo>
                  <a:lnTo>
                    <a:pt x="6207887" y="3737356"/>
                  </a:lnTo>
                  <a:lnTo>
                    <a:pt x="6207887" y="12700"/>
                  </a:lnTo>
                  <a:lnTo>
                    <a:pt x="6220587" y="12700"/>
                  </a:lnTo>
                  <a:lnTo>
                    <a:pt x="62205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24"/>
          <p:cNvSpPr txBox="1"/>
          <p:nvPr/>
        </p:nvSpPr>
        <p:spPr>
          <a:xfrm>
            <a:off x="4310552" y="5761301"/>
            <a:ext cx="4545408" cy="242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Humanitarian challenges such as access constraints and limited resources can impact the implementation of M&amp;E frameworks, requiring innovative solutions and collaboration.</a:t>
            </a:r>
            <a:endParaRPr/>
          </a:p>
        </p:txBody>
      </p:sp>
      <p:grpSp>
        <p:nvGrpSpPr>
          <p:cNvPr id="550" name="Google Shape;550;p24"/>
          <p:cNvGrpSpPr/>
          <p:nvPr/>
        </p:nvGrpSpPr>
        <p:grpSpPr>
          <a:xfrm>
            <a:off x="9367271" y="5555769"/>
            <a:ext cx="4674965" cy="2812542"/>
            <a:chOff x="0" y="0"/>
            <a:chExt cx="6233287" cy="3750056"/>
          </a:xfrm>
        </p:grpSpPr>
        <p:sp>
          <p:nvSpPr>
            <p:cNvPr id="551" name="Google Shape;551;p24"/>
            <p:cNvSpPr/>
            <p:nvPr/>
          </p:nvSpPr>
          <p:spPr>
            <a:xfrm>
              <a:off x="12700" y="12700"/>
              <a:ext cx="6207887" cy="3724656"/>
            </a:xfrm>
            <a:custGeom>
              <a:rect b="b" l="l" r="r" t="t"/>
              <a:pathLst>
                <a:path extrusionOk="0" h="3724656" w="6207887">
                  <a:moveTo>
                    <a:pt x="0" y="0"/>
                  </a:moveTo>
                  <a:lnTo>
                    <a:pt x="6207887" y="0"/>
                  </a:lnTo>
                  <a:lnTo>
                    <a:pt x="6207887" y="3724656"/>
                  </a:lnTo>
                  <a:lnTo>
                    <a:pt x="0" y="37246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552" name="Google Shape;552;p24"/>
            <p:cNvSpPr/>
            <p:nvPr/>
          </p:nvSpPr>
          <p:spPr>
            <a:xfrm>
              <a:off x="0" y="0"/>
              <a:ext cx="6233287" cy="3750056"/>
            </a:xfrm>
            <a:custGeom>
              <a:rect b="b" l="l" r="r" t="t"/>
              <a:pathLst>
                <a:path extrusionOk="0" h="3750056" w="6233287">
                  <a:moveTo>
                    <a:pt x="12700" y="0"/>
                  </a:moveTo>
                  <a:lnTo>
                    <a:pt x="6220587" y="0"/>
                  </a:lnTo>
                  <a:cubicBezTo>
                    <a:pt x="6227572" y="0"/>
                    <a:pt x="6233287" y="5715"/>
                    <a:pt x="6233287" y="12700"/>
                  </a:cubicBezTo>
                  <a:lnTo>
                    <a:pt x="6233287" y="3737356"/>
                  </a:lnTo>
                  <a:cubicBezTo>
                    <a:pt x="6233287" y="3744341"/>
                    <a:pt x="6227572" y="3750056"/>
                    <a:pt x="6220587" y="3750056"/>
                  </a:cubicBezTo>
                  <a:lnTo>
                    <a:pt x="12700" y="3750056"/>
                  </a:lnTo>
                  <a:cubicBezTo>
                    <a:pt x="5715" y="3750056"/>
                    <a:pt x="0" y="3744341"/>
                    <a:pt x="0" y="373735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737356"/>
                  </a:lnTo>
                  <a:lnTo>
                    <a:pt x="12700" y="3737356"/>
                  </a:lnTo>
                  <a:lnTo>
                    <a:pt x="12700" y="3724656"/>
                  </a:lnTo>
                  <a:lnTo>
                    <a:pt x="6220587" y="3724656"/>
                  </a:lnTo>
                  <a:lnTo>
                    <a:pt x="6220587" y="3737356"/>
                  </a:lnTo>
                  <a:lnTo>
                    <a:pt x="6207887" y="3737356"/>
                  </a:lnTo>
                  <a:lnTo>
                    <a:pt x="6207887" y="12700"/>
                  </a:lnTo>
                  <a:lnTo>
                    <a:pt x="6220587" y="12700"/>
                  </a:lnTo>
                  <a:lnTo>
                    <a:pt x="622058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24"/>
          <p:cNvSpPr txBox="1"/>
          <p:nvPr/>
        </p:nvSpPr>
        <p:spPr>
          <a:xfrm>
            <a:off x="9432040" y="6104267"/>
            <a:ext cx="4545408" cy="1734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Technology like satellite imagery, mobile apps, and real-time analytics is transforming M&amp;E, particularly in remote areas.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5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25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25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25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2" name="Google Shape;562;p25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63" name="Google Shape;563;p25"/>
          <p:cNvSpPr txBox="1"/>
          <p:nvPr/>
        </p:nvSpPr>
        <p:spPr>
          <a:xfrm>
            <a:off x="1028700" y="1057275"/>
            <a:ext cx="15412365" cy="1017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5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Importance and Benefits of M&amp;E in Environmental Integration in Humanitarian Programs</a:t>
            </a:r>
            <a:endParaRPr/>
          </a:p>
        </p:txBody>
      </p:sp>
      <p:sp>
        <p:nvSpPr>
          <p:cNvPr id="564" name="Google Shape;564;p25"/>
          <p:cNvSpPr/>
          <p:nvPr/>
        </p:nvSpPr>
        <p:spPr>
          <a:xfrm>
            <a:off x="1028700" y="2262705"/>
            <a:ext cx="16290608" cy="1042417"/>
          </a:xfrm>
          <a:custGeom>
            <a:rect b="b" l="l" r="r" t="t"/>
            <a:pathLst>
              <a:path extrusionOk="0" h="1389888" w="21720811">
                <a:moveTo>
                  <a:pt x="0" y="138938"/>
                </a:moveTo>
                <a:cubicBezTo>
                  <a:pt x="0" y="62230"/>
                  <a:pt x="62230" y="0"/>
                  <a:pt x="138938" y="0"/>
                </a:cubicBezTo>
                <a:lnTo>
                  <a:pt x="21581872" y="0"/>
                </a:lnTo>
                <a:cubicBezTo>
                  <a:pt x="21658580" y="0"/>
                  <a:pt x="21720811" y="62230"/>
                  <a:pt x="21720811" y="138938"/>
                </a:cubicBezTo>
                <a:lnTo>
                  <a:pt x="21720811" y="1250823"/>
                </a:lnTo>
                <a:cubicBezTo>
                  <a:pt x="21720811" y="1327531"/>
                  <a:pt x="21658580" y="1389761"/>
                  <a:pt x="21581872" y="1389761"/>
                </a:cubicBezTo>
                <a:lnTo>
                  <a:pt x="138938" y="1389761"/>
                </a:lnTo>
                <a:cubicBezTo>
                  <a:pt x="62230" y="1389888"/>
                  <a:pt x="0" y="1327658"/>
                  <a:pt x="0" y="1250823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1344018" y="2497241"/>
            <a:ext cx="573867" cy="573306"/>
          </a:xfrm>
          <a:custGeom>
            <a:rect b="b" l="l" r="r" t="t"/>
            <a:pathLst>
              <a:path extrusionOk="0" h="573306" w="573867">
                <a:moveTo>
                  <a:pt x="0" y="0"/>
                </a:moveTo>
                <a:lnTo>
                  <a:pt x="573867" y="0"/>
                </a:lnTo>
                <a:lnTo>
                  <a:pt x="573867" y="573306"/>
                </a:lnTo>
                <a:lnTo>
                  <a:pt x="0" y="573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6" l="0" r="0" t="-47"/>
            </a:stretch>
          </a:blipFill>
          <a:ln>
            <a:noFill/>
          </a:ln>
        </p:spPr>
      </p:sp>
      <p:sp>
        <p:nvSpPr>
          <p:cNvPr id="566" name="Google Shape;566;p25"/>
          <p:cNvSpPr txBox="1"/>
          <p:nvPr/>
        </p:nvSpPr>
        <p:spPr>
          <a:xfrm>
            <a:off x="2308882" y="2302831"/>
            <a:ext cx="6865142" cy="952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Measuring environmental impact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Demonstrates the value of integrating environmental considerations in humanitarian action.</a:t>
            </a:r>
            <a:endParaRPr/>
          </a:p>
        </p:txBody>
      </p:sp>
      <p:sp>
        <p:nvSpPr>
          <p:cNvPr id="567" name="Google Shape;567;p25"/>
          <p:cNvSpPr txBox="1"/>
          <p:nvPr/>
        </p:nvSpPr>
        <p:spPr>
          <a:xfrm>
            <a:off x="9632780" y="2536177"/>
            <a:ext cx="7563369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Assessing the impact of a sustainable agriculture initiative on soil health.</a:t>
            </a:r>
            <a:endParaRPr/>
          </a:p>
        </p:txBody>
      </p:sp>
      <p:sp>
        <p:nvSpPr>
          <p:cNvPr id="568" name="Google Shape;568;p25"/>
          <p:cNvSpPr/>
          <p:nvPr/>
        </p:nvSpPr>
        <p:spPr>
          <a:xfrm>
            <a:off x="1028700" y="3590831"/>
            <a:ext cx="16290608" cy="1042417"/>
          </a:xfrm>
          <a:custGeom>
            <a:rect b="b" l="l" r="r" t="t"/>
            <a:pathLst>
              <a:path extrusionOk="0" h="1389888" w="21720811">
                <a:moveTo>
                  <a:pt x="0" y="138938"/>
                </a:moveTo>
                <a:cubicBezTo>
                  <a:pt x="0" y="62230"/>
                  <a:pt x="62230" y="0"/>
                  <a:pt x="138938" y="0"/>
                </a:cubicBezTo>
                <a:lnTo>
                  <a:pt x="21581872" y="0"/>
                </a:lnTo>
                <a:cubicBezTo>
                  <a:pt x="21658580" y="0"/>
                  <a:pt x="21720811" y="62230"/>
                  <a:pt x="21720811" y="138938"/>
                </a:cubicBezTo>
                <a:lnTo>
                  <a:pt x="21720811" y="1250823"/>
                </a:lnTo>
                <a:cubicBezTo>
                  <a:pt x="21720811" y="1327531"/>
                  <a:pt x="21658580" y="1389761"/>
                  <a:pt x="21581872" y="1389761"/>
                </a:cubicBezTo>
                <a:lnTo>
                  <a:pt x="138938" y="1389761"/>
                </a:lnTo>
                <a:cubicBezTo>
                  <a:pt x="62230" y="1389888"/>
                  <a:pt x="0" y="1327658"/>
                  <a:pt x="0" y="1250823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5"/>
          <p:cNvSpPr/>
          <p:nvPr/>
        </p:nvSpPr>
        <p:spPr>
          <a:xfrm>
            <a:off x="1344018" y="3825365"/>
            <a:ext cx="573867" cy="573306"/>
          </a:xfrm>
          <a:custGeom>
            <a:rect b="b" l="l" r="r" t="t"/>
            <a:pathLst>
              <a:path extrusionOk="0" h="573306" w="573867">
                <a:moveTo>
                  <a:pt x="0" y="0"/>
                </a:moveTo>
                <a:lnTo>
                  <a:pt x="573867" y="0"/>
                </a:lnTo>
                <a:lnTo>
                  <a:pt x="573867" y="573306"/>
                </a:lnTo>
                <a:lnTo>
                  <a:pt x="0" y="573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6" l="0" r="0" t="-47"/>
            </a:stretch>
          </a:blipFill>
          <a:ln>
            <a:noFill/>
          </a:ln>
        </p:spPr>
      </p:sp>
      <p:sp>
        <p:nvSpPr>
          <p:cNvPr id="570" name="Google Shape;570;p25"/>
          <p:cNvSpPr txBox="1"/>
          <p:nvPr/>
        </p:nvSpPr>
        <p:spPr>
          <a:xfrm>
            <a:off x="2308882" y="3788135"/>
            <a:ext cx="6865142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Facilitating learning and improvement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Provides insights for improving future environmental programs.</a:t>
            </a:r>
            <a:endParaRPr/>
          </a:p>
        </p:txBody>
      </p:sp>
      <p:sp>
        <p:nvSpPr>
          <p:cNvPr id="571" name="Google Shape;571;p25"/>
          <p:cNvSpPr txBox="1"/>
          <p:nvPr/>
        </p:nvSpPr>
        <p:spPr>
          <a:xfrm>
            <a:off x="9632780" y="3864302"/>
            <a:ext cx="7563369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Using lessons from a renewable energy project to enhance energy solutions in crisis settings.</a:t>
            </a:r>
            <a:endParaRPr/>
          </a:p>
        </p:txBody>
      </p:sp>
      <p:sp>
        <p:nvSpPr>
          <p:cNvPr id="572" name="Google Shape;572;p25"/>
          <p:cNvSpPr/>
          <p:nvPr/>
        </p:nvSpPr>
        <p:spPr>
          <a:xfrm>
            <a:off x="1028700" y="4918956"/>
            <a:ext cx="16290608" cy="1042415"/>
          </a:xfrm>
          <a:custGeom>
            <a:rect b="b" l="l" r="r" t="t"/>
            <a:pathLst>
              <a:path extrusionOk="0" h="1389888" w="21720811">
                <a:moveTo>
                  <a:pt x="0" y="138938"/>
                </a:moveTo>
                <a:cubicBezTo>
                  <a:pt x="0" y="62230"/>
                  <a:pt x="62230" y="0"/>
                  <a:pt x="138938" y="0"/>
                </a:cubicBezTo>
                <a:lnTo>
                  <a:pt x="21581872" y="0"/>
                </a:lnTo>
                <a:cubicBezTo>
                  <a:pt x="21658580" y="0"/>
                  <a:pt x="21720811" y="62230"/>
                  <a:pt x="21720811" y="138938"/>
                </a:cubicBezTo>
                <a:lnTo>
                  <a:pt x="21720811" y="1250823"/>
                </a:lnTo>
                <a:cubicBezTo>
                  <a:pt x="21720811" y="1327531"/>
                  <a:pt x="21658580" y="1389761"/>
                  <a:pt x="21581872" y="1389761"/>
                </a:cubicBezTo>
                <a:lnTo>
                  <a:pt x="138938" y="1389761"/>
                </a:lnTo>
                <a:cubicBezTo>
                  <a:pt x="62230" y="1389888"/>
                  <a:pt x="0" y="1327658"/>
                  <a:pt x="0" y="1250823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5"/>
          <p:cNvSpPr/>
          <p:nvPr/>
        </p:nvSpPr>
        <p:spPr>
          <a:xfrm>
            <a:off x="1344018" y="5153491"/>
            <a:ext cx="573867" cy="573306"/>
          </a:xfrm>
          <a:custGeom>
            <a:rect b="b" l="l" r="r" t="t"/>
            <a:pathLst>
              <a:path extrusionOk="0" h="573306" w="573867">
                <a:moveTo>
                  <a:pt x="0" y="0"/>
                </a:moveTo>
                <a:lnTo>
                  <a:pt x="573867" y="0"/>
                </a:lnTo>
                <a:lnTo>
                  <a:pt x="573867" y="573306"/>
                </a:lnTo>
                <a:lnTo>
                  <a:pt x="0" y="573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46" l="0" r="0" t="-47"/>
            </a:stretch>
          </a:blipFill>
          <a:ln>
            <a:noFill/>
          </a:ln>
        </p:spPr>
      </p:sp>
      <p:sp>
        <p:nvSpPr>
          <p:cNvPr id="574" name="Google Shape;574;p25"/>
          <p:cNvSpPr txBox="1"/>
          <p:nvPr/>
        </p:nvSpPr>
        <p:spPr>
          <a:xfrm>
            <a:off x="2308882" y="4959082"/>
            <a:ext cx="6835118" cy="952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Supporting donor and stakeholder engagement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Builds transparency and trust, increasing the likelihood of securing future funding.</a:t>
            </a:r>
            <a:endParaRPr/>
          </a:p>
        </p:txBody>
      </p:sp>
      <p:sp>
        <p:nvSpPr>
          <p:cNvPr id="575" name="Google Shape;575;p25"/>
          <p:cNvSpPr txBox="1"/>
          <p:nvPr/>
        </p:nvSpPr>
        <p:spPr>
          <a:xfrm>
            <a:off x="9632780" y="5192428"/>
            <a:ext cx="7563369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Presenting M&amp;E results to donors for expanding a waste management project in conflict-affected areas.</a:t>
            </a: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1028700" y="6247082"/>
            <a:ext cx="16290608" cy="1042415"/>
          </a:xfrm>
          <a:custGeom>
            <a:rect b="b" l="l" r="r" t="t"/>
            <a:pathLst>
              <a:path extrusionOk="0" h="1389888" w="21720811">
                <a:moveTo>
                  <a:pt x="0" y="138938"/>
                </a:moveTo>
                <a:cubicBezTo>
                  <a:pt x="0" y="62230"/>
                  <a:pt x="62230" y="0"/>
                  <a:pt x="138938" y="0"/>
                </a:cubicBezTo>
                <a:lnTo>
                  <a:pt x="21581872" y="0"/>
                </a:lnTo>
                <a:cubicBezTo>
                  <a:pt x="21658580" y="0"/>
                  <a:pt x="21720811" y="62230"/>
                  <a:pt x="21720811" y="138938"/>
                </a:cubicBezTo>
                <a:lnTo>
                  <a:pt x="21720811" y="1250823"/>
                </a:lnTo>
                <a:cubicBezTo>
                  <a:pt x="21720811" y="1327531"/>
                  <a:pt x="21658580" y="1389761"/>
                  <a:pt x="21581872" y="1389761"/>
                </a:cubicBezTo>
                <a:lnTo>
                  <a:pt x="138938" y="1389761"/>
                </a:lnTo>
                <a:cubicBezTo>
                  <a:pt x="62230" y="1389888"/>
                  <a:pt x="0" y="1327658"/>
                  <a:pt x="0" y="1250823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25"/>
          <p:cNvGrpSpPr/>
          <p:nvPr/>
        </p:nvGrpSpPr>
        <p:grpSpPr>
          <a:xfrm>
            <a:off x="1334493" y="6520953"/>
            <a:ext cx="592931" cy="592360"/>
            <a:chOff x="0" y="0"/>
            <a:chExt cx="790575" cy="789813"/>
          </a:xfrm>
        </p:grpSpPr>
        <p:sp>
          <p:nvSpPr>
            <p:cNvPr id="578" name="Google Shape;578;p25"/>
            <p:cNvSpPr/>
            <p:nvPr/>
          </p:nvSpPr>
          <p:spPr>
            <a:xfrm>
              <a:off x="12700" y="12700"/>
              <a:ext cx="765175" cy="764413"/>
            </a:xfrm>
            <a:custGeom>
              <a:rect b="b" l="l" r="r" t="t"/>
              <a:pathLst>
                <a:path extrusionOk="0" h="764413" w="765175">
                  <a:moveTo>
                    <a:pt x="0" y="0"/>
                  </a:moveTo>
                  <a:lnTo>
                    <a:pt x="765175" y="0"/>
                  </a:lnTo>
                  <a:lnTo>
                    <a:pt x="765175" y="764413"/>
                  </a:lnTo>
                  <a:lnTo>
                    <a:pt x="0" y="764413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708" l="-1658" r="-1656" t="-1708"/>
              </a:stretch>
            </a:blipFill>
            <a:ln>
              <a:noFill/>
            </a:ln>
          </p:spPr>
        </p:sp>
        <p:sp>
          <p:nvSpPr>
            <p:cNvPr id="579" name="Google Shape;579;p25"/>
            <p:cNvSpPr/>
            <p:nvPr/>
          </p:nvSpPr>
          <p:spPr>
            <a:xfrm>
              <a:off x="0" y="0"/>
              <a:ext cx="790575" cy="789813"/>
            </a:xfrm>
            <a:custGeom>
              <a:rect b="b" l="l" r="r" t="t"/>
              <a:pathLst>
                <a:path extrusionOk="0" h="789813" w="790575">
                  <a:moveTo>
                    <a:pt x="12700" y="0"/>
                  </a:moveTo>
                  <a:lnTo>
                    <a:pt x="777875" y="0"/>
                  </a:lnTo>
                  <a:cubicBezTo>
                    <a:pt x="784860" y="0"/>
                    <a:pt x="790575" y="5715"/>
                    <a:pt x="790575" y="12700"/>
                  </a:cubicBezTo>
                  <a:lnTo>
                    <a:pt x="790575" y="777113"/>
                  </a:lnTo>
                  <a:cubicBezTo>
                    <a:pt x="790575" y="784098"/>
                    <a:pt x="784860" y="789813"/>
                    <a:pt x="777875" y="789813"/>
                  </a:cubicBezTo>
                  <a:lnTo>
                    <a:pt x="12700" y="789813"/>
                  </a:lnTo>
                  <a:cubicBezTo>
                    <a:pt x="5715" y="789813"/>
                    <a:pt x="0" y="784098"/>
                    <a:pt x="0" y="77711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7113"/>
                  </a:lnTo>
                  <a:lnTo>
                    <a:pt x="12700" y="777113"/>
                  </a:lnTo>
                  <a:lnTo>
                    <a:pt x="12700" y="764413"/>
                  </a:lnTo>
                  <a:lnTo>
                    <a:pt x="777875" y="764413"/>
                  </a:lnTo>
                  <a:lnTo>
                    <a:pt x="777875" y="777113"/>
                  </a:lnTo>
                  <a:lnTo>
                    <a:pt x="765175" y="777113"/>
                  </a:lnTo>
                  <a:lnTo>
                    <a:pt x="765175" y="12700"/>
                  </a:lnTo>
                  <a:lnTo>
                    <a:pt x="777875" y="12700"/>
                  </a:lnTo>
                  <a:lnTo>
                    <a:pt x="77787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25"/>
          <p:cNvSpPr txBox="1"/>
          <p:nvPr/>
        </p:nvSpPr>
        <p:spPr>
          <a:xfrm>
            <a:off x="2308882" y="6444386"/>
            <a:ext cx="7179436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Enhancing accountability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Ensures effective use of resources and program implementation.</a:t>
            </a:r>
            <a:endParaRPr/>
          </a:p>
        </p:txBody>
      </p:sp>
      <p:sp>
        <p:nvSpPr>
          <p:cNvPr id="581" name="Google Shape;581;p25"/>
          <p:cNvSpPr txBox="1"/>
          <p:nvPr/>
        </p:nvSpPr>
        <p:spPr>
          <a:xfrm>
            <a:off x="9632780" y="6520553"/>
            <a:ext cx="7563369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Monitoring funds in a reforestation project to ensure they are used as intended.</a:t>
            </a:r>
            <a:endParaRPr/>
          </a:p>
        </p:txBody>
      </p:sp>
      <p:sp>
        <p:nvSpPr>
          <p:cNvPr id="582" name="Google Shape;582;p25"/>
          <p:cNvSpPr/>
          <p:nvPr/>
        </p:nvSpPr>
        <p:spPr>
          <a:xfrm>
            <a:off x="1028700" y="7576956"/>
            <a:ext cx="16290608" cy="1042415"/>
          </a:xfrm>
          <a:custGeom>
            <a:rect b="b" l="l" r="r" t="t"/>
            <a:pathLst>
              <a:path extrusionOk="0" h="1389888" w="21720811">
                <a:moveTo>
                  <a:pt x="0" y="138938"/>
                </a:moveTo>
                <a:cubicBezTo>
                  <a:pt x="0" y="62230"/>
                  <a:pt x="62230" y="0"/>
                  <a:pt x="138938" y="0"/>
                </a:cubicBezTo>
                <a:lnTo>
                  <a:pt x="21581872" y="0"/>
                </a:lnTo>
                <a:cubicBezTo>
                  <a:pt x="21658580" y="0"/>
                  <a:pt x="21720811" y="62230"/>
                  <a:pt x="21720811" y="138938"/>
                </a:cubicBezTo>
                <a:lnTo>
                  <a:pt x="21720811" y="1250823"/>
                </a:lnTo>
                <a:cubicBezTo>
                  <a:pt x="21720811" y="1327531"/>
                  <a:pt x="21658580" y="1389761"/>
                  <a:pt x="21581872" y="1389761"/>
                </a:cubicBezTo>
                <a:lnTo>
                  <a:pt x="138938" y="1389761"/>
                </a:lnTo>
                <a:cubicBezTo>
                  <a:pt x="62230" y="1389888"/>
                  <a:pt x="0" y="1327658"/>
                  <a:pt x="0" y="1250823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25"/>
          <p:cNvGrpSpPr/>
          <p:nvPr/>
        </p:nvGrpSpPr>
        <p:grpSpPr>
          <a:xfrm>
            <a:off x="1334493" y="7801966"/>
            <a:ext cx="592931" cy="592360"/>
            <a:chOff x="0" y="0"/>
            <a:chExt cx="790575" cy="789813"/>
          </a:xfrm>
        </p:grpSpPr>
        <p:sp>
          <p:nvSpPr>
            <p:cNvPr id="584" name="Google Shape;584;p25"/>
            <p:cNvSpPr/>
            <p:nvPr/>
          </p:nvSpPr>
          <p:spPr>
            <a:xfrm>
              <a:off x="12700" y="12700"/>
              <a:ext cx="765175" cy="764413"/>
            </a:xfrm>
            <a:custGeom>
              <a:rect b="b" l="l" r="r" t="t"/>
              <a:pathLst>
                <a:path extrusionOk="0" h="764413" w="765175">
                  <a:moveTo>
                    <a:pt x="0" y="0"/>
                  </a:moveTo>
                  <a:lnTo>
                    <a:pt x="765175" y="0"/>
                  </a:lnTo>
                  <a:lnTo>
                    <a:pt x="765175" y="764413"/>
                  </a:lnTo>
                  <a:lnTo>
                    <a:pt x="0" y="764413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1708" l="-1658" r="-1656" t="-1708"/>
              </a:stretch>
            </a:blipFill>
            <a:ln>
              <a:noFill/>
            </a:ln>
          </p:spPr>
        </p:sp>
        <p:sp>
          <p:nvSpPr>
            <p:cNvPr id="585" name="Google Shape;585;p25"/>
            <p:cNvSpPr/>
            <p:nvPr/>
          </p:nvSpPr>
          <p:spPr>
            <a:xfrm>
              <a:off x="0" y="0"/>
              <a:ext cx="790575" cy="789813"/>
            </a:xfrm>
            <a:custGeom>
              <a:rect b="b" l="l" r="r" t="t"/>
              <a:pathLst>
                <a:path extrusionOk="0" h="789813" w="790575">
                  <a:moveTo>
                    <a:pt x="12700" y="0"/>
                  </a:moveTo>
                  <a:lnTo>
                    <a:pt x="777875" y="0"/>
                  </a:lnTo>
                  <a:cubicBezTo>
                    <a:pt x="784860" y="0"/>
                    <a:pt x="790575" y="5715"/>
                    <a:pt x="790575" y="12700"/>
                  </a:cubicBezTo>
                  <a:lnTo>
                    <a:pt x="790575" y="777113"/>
                  </a:lnTo>
                  <a:cubicBezTo>
                    <a:pt x="790575" y="784098"/>
                    <a:pt x="784860" y="789813"/>
                    <a:pt x="777875" y="789813"/>
                  </a:cubicBezTo>
                  <a:lnTo>
                    <a:pt x="12700" y="789813"/>
                  </a:lnTo>
                  <a:cubicBezTo>
                    <a:pt x="5715" y="789813"/>
                    <a:pt x="0" y="784098"/>
                    <a:pt x="0" y="77711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7113"/>
                  </a:lnTo>
                  <a:lnTo>
                    <a:pt x="12700" y="777113"/>
                  </a:lnTo>
                  <a:lnTo>
                    <a:pt x="12700" y="764413"/>
                  </a:lnTo>
                  <a:lnTo>
                    <a:pt x="777875" y="764413"/>
                  </a:lnTo>
                  <a:lnTo>
                    <a:pt x="777875" y="777113"/>
                  </a:lnTo>
                  <a:lnTo>
                    <a:pt x="765175" y="777113"/>
                  </a:lnTo>
                  <a:lnTo>
                    <a:pt x="765175" y="12700"/>
                  </a:lnTo>
                  <a:lnTo>
                    <a:pt x="777875" y="12700"/>
                  </a:lnTo>
                  <a:lnTo>
                    <a:pt x="77787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25"/>
          <p:cNvSpPr txBox="1"/>
          <p:nvPr/>
        </p:nvSpPr>
        <p:spPr>
          <a:xfrm>
            <a:off x="2308882" y="7774261"/>
            <a:ext cx="7179436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Improving program adaptability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Allows for real-time adjustments to respond to changing conditions.</a:t>
            </a:r>
            <a:endParaRPr/>
          </a:p>
        </p:txBody>
      </p:sp>
      <p:sp>
        <p:nvSpPr>
          <p:cNvPr id="587" name="Google Shape;587;p25"/>
          <p:cNvSpPr txBox="1"/>
          <p:nvPr/>
        </p:nvSpPr>
        <p:spPr>
          <a:xfrm>
            <a:off x="9632780" y="7850428"/>
            <a:ext cx="7563369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Adapting a water conservation project in response to unexpected drought in refugee camps.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6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3" name="Google Shape;593;p26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4" name="Google Shape;594;p26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5" name="Google Shape;595;p26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26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597" name="Google Shape;597;p26"/>
          <p:cNvSpPr txBox="1"/>
          <p:nvPr/>
        </p:nvSpPr>
        <p:spPr>
          <a:xfrm>
            <a:off x="1077315" y="1166708"/>
            <a:ext cx="14739678" cy="1018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9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Data Collection Methods for Environmental Integration in Humanitarian Programs</a:t>
            </a:r>
            <a:endParaRPr/>
          </a:p>
        </p:txBody>
      </p:sp>
      <p:sp>
        <p:nvSpPr>
          <p:cNvPr id="598" name="Google Shape;598;p26"/>
          <p:cNvSpPr/>
          <p:nvPr/>
        </p:nvSpPr>
        <p:spPr>
          <a:xfrm>
            <a:off x="1077315" y="2285096"/>
            <a:ext cx="15594997" cy="1141191"/>
          </a:xfrm>
          <a:custGeom>
            <a:rect b="b" l="l" r="r" t="t"/>
            <a:pathLst>
              <a:path extrusionOk="0" h="1521587" w="20793329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641183" y="0"/>
                </a:lnTo>
                <a:cubicBezTo>
                  <a:pt x="20725257" y="0"/>
                  <a:pt x="20793329" y="68072"/>
                  <a:pt x="20793329" y="152146"/>
                </a:cubicBezTo>
                <a:lnTo>
                  <a:pt x="20793329" y="1369441"/>
                </a:lnTo>
                <a:cubicBezTo>
                  <a:pt x="20793329" y="1453515"/>
                  <a:pt x="20725257" y="1521587"/>
                  <a:pt x="20641183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26"/>
          <p:cNvGrpSpPr/>
          <p:nvPr/>
        </p:nvGrpSpPr>
        <p:grpSpPr>
          <a:xfrm>
            <a:off x="1413006" y="2532344"/>
            <a:ext cx="646748" cy="646748"/>
            <a:chOff x="0" y="0"/>
            <a:chExt cx="862330" cy="862330"/>
          </a:xfrm>
        </p:grpSpPr>
        <p:sp>
          <p:nvSpPr>
            <p:cNvPr id="600" name="Google Shape;600;p26"/>
            <p:cNvSpPr/>
            <p:nvPr/>
          </p:nvSpPr>
          <p:spPr>
            <a:xfrm>
              <a:off x="12700" y="12700"/>
              <a:ext cx="836930" cy="836930"/>
            </a:xfrm>
            <a:custGeom>
              <a:rect b="b" l="l" r="r" t="t"/>
              <a:pathLst>
                <a:path extrusionOk="0" h="836930" w="836930">
                  <a:moveTo>
                    <a:pt x="0" y="0"/>
                  </a:moveTo>
                  <a:lnTo>
                    <a:pt x="836930" y="0"/>
                  </a:lnTo>
                  <a:lnTo>
                    <a:pt x="836930" y="836930"/>
                  </a:lnTo>
                  <a:lnTo>
                    <a:pt x="0" y="83693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1511" l="-1515" r="-1511" t="-1515"/>
              </a:stretch>
            </a:blipFill>
            <a:ln>
              <a:noFill/>
            </a:ln>
          </p:spPr>
        </p:sp>
        <p:sp>
          <p:nvSpPr>
            <p:cNvPr id="601" name="Google Shape;601;p26"/>
            <p:cNvSpPr/>
            <p:nvPr/>
          </p:nvSpPr>
          <p:spPr>
            <a:xfrm>
              <a:off x="0" y="0"/>
              <a:ext cx="862330" cy="862330"/>
            </a:xfrm>
            <a:custGeom>
              <a:rect b="b" l="l" r="r" t="t"/>
              <a:pathLst>
                <a:path extrusionOk="0" h="862330" w="862330">
                  <a:moveTo>
                    <a:pt x="12700" y="0"/>
                  </a:moveTo>
                  <a:lnTo>
                    <a:pt x="849630" y="0"/>
                  </a:lnTo>
                  <a:cubicBezTo>
                    <a:pt x="856615" y="0"/>
                    <a:pt x="862330" y="5715"/>
                    <a:pt x="862330" y="12700"/>
                  </a:cubicBezTo>
                  <a:lnTo>
                    <a:pt x="862330" y="849630"/>
                  </a:lnTo>
                  <a:cubicBezTo>
                    <a:pt x="862330" y="856615"/>
                    <a:pt x="856615" y="862330"/>
                    <a:pt x="849630" y="862330"/>
                  </a:cubicBezTo>
                  <a:lnTo>
                    <a:pt x="12700" y="862330"/>
                  </a:lnTo>
                  <a:cubicBezTo>
                    <a:pt x="5715" y="862330"/>
                    <a:pt x="0" y="856615"/>
                    <a:pt x="0" y="84963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49630"/>
                  </a:lnTo>
                  <a:lnTo>
                    <a:pt x="12700" y="849630"/>
                  </a:lnTo>
                  <a:lnTo>
                    <a:pt x="12700" y="836930"/>
                  </a:lnTo>
                  <a:lnTo>
                    <a:pt x="849630" y="836930"/>
                  </a:lnTo>
                  <a:lnTo>
                    <a:pt x="849630" y="849630"/>
                  </a:lnTo>
                  <a:lnTo>
                    <a:pt x="836930" y="849630"/>
                  </a:lnTo>
                  <a:lnTo>
                    <a:pt x="836930" y="12700"/>
                  </a:lnTo>
                  <a:lnTo>
                    <a:pt x="849630" y="12700"/>
                  </a:lnTo>
                  <a:lnTo>
                    <a:pt x="84963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26"/>
          <p:cNvSpPr txBox="1"/>
          <p:nvPr/>
        </p:nvSpPr>
        <p:spPr>
          <a:xfrm>
            <a:off x="2471172" y="2531819"/>
            <a:ext cx="6866231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Baseline environmental assessment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Establishes reference points for measuring environmental impact.</a:t>
            </a:r>
            <a:endParaRPr/>
          </a:p>
        </p:txBody>
      </p:sp>
      <p:sp>
        <p:nvSpPr>
          <p:cNvPr id="603" name="Google Shape;603;p26"/>
          <p:cNvSpPr txBox="1"/>
          <p:nvPr/>
        </p:nvSpPr>
        <p:spPr>
          <a:xfrm>
            <a:off x="9488916" y="2607986"/>
            <a:ext cx="7107628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Conducting soil and water quality assessments before a flood prevention project.</a:t>
            </a:r>
            <a:endParaRPr/>
          </a:p>
        </p:txBody>
      </p:sp>
      <p:sp>
        <p:nvSpPr>
          <p:cNvPr id="604" name="Google Shape;604;p26"/>
          <p:cNvSpPr/>
          <p:nvPr/>
        </p:nvSpPr>
        <p:spPr>
          <a:xfrm>
            <a:off x="1077315" y="3616809"/>
            <a:ext cx="15594997" cy="1141190"/>
          </a:xfrm>
          <a:custGeom>
            <a:rect b="b" l="l" r="r" t="t"/>
            <a:pathLst>
              <a:path extrusionOk="0" h="1521587" w="20793329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641183" y="0"/>
                </a:lnTo>
                <a:cubicBezTo>
                  <a:pt x="20725257" y="0"/>
                  <a:pt x="20793329" y="68072"/>
                  <a:pt x="20793329" y="152146"/>
                </a:cubicBezTo>
                <a:lnTo>
                  <a:pt x="20793329" y="1369441"/>
                </a:lnTo>
                <a:cubicBezTo>
                  <a:pt x="20793329" y="1453515"/>
                  <a:pt x="20725257" y="1521587"/>
                  <a:pt x="20641183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5" name="Google Shape;605;p26"/>
          <p:cNvGrpSpPr/>
          <p:nvPr/>
        </p:nvGrpSpPr>
        <p:grpSpPr>
          <a:xfrm>
            <a:off x="1413006" y="3864057"/>
            <a:ext cx="646748" cy="646748"/>
            <a:chOff x="0" y="0"/>
            <a:chExt cx="862330" cy="862330"/>
          </a:xfrm>
        </p:grpSpPr>
        <p:sp>
          <p:nvSpPr>
            <p:cNvPr id="606" name="Google Shape;606;p26"/>
            <p:cNvSpPr/>
            <p:nvPr/>
          </p:nvSpPr>
          <p:spPr>
            <a:xfrm>
              <a:off x="12700" y="12700"/>
              <a:ext cx="836930" cy="836930"/>
            </a:xfrm>
            <a:custGeom>
              <a:rect b="b" l="l" r="r" t="t"/>
              <a:pathLst>
                <a:path extrusionOk="0" h="836930" w="836930">
                  <a:moveTo>
                    <a:pt x="0" y="0"/>
                  </a:moveTo>
                  <a:lnTo>
                    <a:pt x="836930" y="0"/>
                  </a:lnTo>
                  <a:lnTo>
                    <a:pt x="836930" y="836930"/>
                  </a:lnTo>
                  <a:lnTo>
                    <a:pt x="0" y="83693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511" l="-1515" r="-1511" t="-1515"/>
              </a:stretch>
            </a:blipFill>
            <a:ln>
              <a:noFill/>
            </a:ln>
          </p:spPr>
        </p:sp>
        <p:sp>
          <p:nvSpPr>
            <p:cNvPr id="607" name="Google Shape;607;p26"/>
            <p:cNvSpPr/>
            <p:nvPr/>
          </p:nvSpPr>
          <p:spPr>
            <a:xfrm>
              <a:off x="0" y="0"/>
              <a:ext cx="862330" cy="862330"/>
            </a:xfrm>
            <a:custGeom>
              <a:rect b="b" l="l" r="r" t="t"/>
              <a:pathLst>
                <a:path extrusionOk="0" h="862330" w="862330">
                  <a:moveTo>
                    <a:pt x="12700" y="0"/>
                  </a:moveTo>
                  <a:lnTo>
                    <a:pt x="849630" y="0"/>
                  </a:lnTo>
                  <a:cubicBezTo>
                    <a:pt x="856615" y="0"/>
                    <a:pt x="862330" y="5715"/>
                    <a:pt x="862330" y="12700"/>
                  </a:cubicBezTo>
                  <a:lnTo>
                    <a:pt x="862330" y="849630"/>
                  </a:lnTo>
                  <a:cubicBezTo>
                    <a:pt x="862330" y="856615"/>
                    <a:pt x="856615" y="862330"/>
                    <a:pt x="849630" y="862330"/>
                  </a:cubicBezTo>
                  <a:lnTo>
                    <a:pt x="12700" y="862330"/>
                  </a:lnTo>
                  <a:cubicBezTo>
                    <a:pt x="5715" y="862330"/>
                    <a:pt x="0" y="856615"/>
                    <a:pt x="0" y="84963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49630"/>
                  </a:lnTo>
                  <a:lnTo>
                    <a:pt x="12700" y="849630"/>
                  </a:lnTo>
                  <a:lnTo>
                    <a:pt x="12700" y="836930"/>
                  </a:lnTo>
                  <a:lnTo>
                    <a:pt x="849630" y="836930"/>
                  </a:lnTo>
                  <a:lnTo>
                    <a:pt x="849630" y="849630"/>
                  </a:lnTo>
                  <a:lnTo>
                    <a:pt x="836930" y="849630"/>
                  </a:lnTo>
                  <a:lnTo>
                    <a:pt x="836930" y="12700"/>
                  </a:lnTo>
                  <a:lnTo>
                    <a:pt x="849630" y="12700"/>
                  </a:lnTo>
                  <a:lnTo>
                    <a:pt x="84963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26"/>
          <p:cNvSpPr txBox="1"/>
          <p:nvPr/>
        </p:nvSpPr>
        <p:spPr>
          <a:xfrm>
            <a:off x="2471172" y="3863533"/>
            <a:ext cx="6866231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Satellite imagery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Provides comprehensive data for monitoring large-scale environmental changes.</a:t>
            </a:r>
            <a:endParaRPr/>
          </a:p>
        </p:txBody>
      </p:sp>
      <p:sp>
        <p:nvSpPr>
          <p:cNvPr id="609" name="Google Shape;609;p26"/>
          <p:cNvSpPr txBox="1"/>
          <p:nvPr/>
        </p:nvSpPr>
        <p:spPr>
          <a:xfrm>
            <a:off x="9488916" y="3939700"/>
            <a:ext cx="7107628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Monitoring deforestation rates using satellite imagery in remote conflict zones.</a:t>
            </a: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1077315" y="4948523"/>
            <a:ext cx="15594997" cy="1141191"/>
          </a:xfrm>
          <a:custGeom>
            <a:rect b="b" l="l" r="r" t="t"/>
            <a:pathLst>
              <a:path extrusionOk="0" h="1521587" w="20793329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641183" y="0"/>
                </a:lnTo>
                <a:cubicBezTo>
                  <a:pt x="20725257" y="0"/>
                  <a:pt x="20793329" y="68072"/>
                  <a:pt x="20793329" y="152146"/>
                </a:cubicBezTo>
                <a:lnTo>
                  <a:pt x="20793329" y="1369441"/>
                </a:lnTo>
                <a:cubicBezTo>
                  <a:pt x="20793329" y="1453515"/>
                  <a:pt x="20725257" y="1521587"/>
                  <a:pt x="20641183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1422531" y="5205296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7" y="0"/>
                </a:lnTo>
                <a:lnTo>
                  <a:pt x="627667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p26"/>
          <p:cNvSpPr txBox="1"/>
          <p:nvPr/>
        </p:nvSpPr>
        <p:spPr>
          <a:xfrm>
            <a:off x="2471172" y="5195246"/>
            <a:ext cx="6866231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Surveys and questionnaires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Gathers qualitative and quantitative data from affected communities.</a:t>
            </a:r>
            <a:endParaRPr/>
          </a:p>
        </p:txBody>
      </p:sp>
      <p:sp>
        <p:nvSpPr>
          <p:cNvPr id="613" name="Google Shape;613;p26"/>
          <p:cNvSpPr txBox="1"/>
          <p:nvPr/>
        </p:nvSpPr>
        <p:spPr>
          <a:xfrm>
            <a:off x="9488916" y="5271413"/>
            <a:ext cx="7107628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Conducting surveys to evaluate the effectiveness of environmental education programs.</a:t>
            </a:r>
            <a:endParaRPr/>
          </a:p>
        </p:txBody>
      </p:sp>
      <p:sp>
        <p:nvSpPr>
          <p:cNvPr id="614" name="Google Shape;614;p26"/>
          <p:cNvSpPr/>
          <p:nvPr/>
        </p:nvSpPr>
        <p:spPr>
          <a:xfrm>
            <a:off x="1077315" y="6280236"/>
            <a:ext cx="15594997" cy="1141191"/>
          </a:xfrm>
          <a:custGeom>
            <a:rect b="b" l="l" r="r" t="t"/>
            <a:pathLst>
              <a:path extrusionOk="0" h="1521587" w="20793329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641183" y="0"/>
                </a:lnTo>
                <a:cubicBezTo>
                  <a:pt x="20725257" y="0"/>
                  <a:pt x="20793329" y="68072"/>
                  <a:pt x="20793329" y="152146"/>
                </a:cubicBezTo>
                <a:lnTo>
                  <a:pt x="20793329" y="1369441"/>
                </a:lnTo>
                <a:cubicBezTo>
                  <a:pt x="20793329" y="1453515"/>
                  <a:pt x="20725257" y="1521587"/>
                  <a:pt x="20641183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6"/>
          <p:cNvSpPr/>
          <p:nvPr/>
        </p:nvSpPr>
        <p:spPr>
          <a:xfrm>
            <a:off x="1422531" y="6537009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7" y="0"/>
                </a:lnTo>
                <a:lnTo>
                  <a:pt x="627667" y="627668"/>
                </a:lnTo>
                <a:lnTo>
                  <a:pt x="0" y="627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6" name="Google Shape;616;p26"/>
          <p:cNvSpPr txBox="1"/>
          <p:nvPr/>
        </p:nvSpPr>
        <p:spPr>
          <a:xfrm>
            <a:off x="2471172" y="6526960"/>
            <a:ext cx="6866231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Environmental audits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External evaluations of environmental practices in humanitarian projects.</a:t>
            </a:r>
            <a:endParaRPr/>
          </a:p>
        </p:txBody>
      </p:sp>
      <p:sp>
        <p:nvSpPr>
          <p:cNvPr id="617" name="Google Shape;617;p26"/>
          <p:cNvSpPr txBox="1"/>
          <p:nvPr/>
        </p:nvSpPr>
        <p:spPr>
          <a:xfrm>
            <a:off x="9488916" y="6603127"/>
            <a:ext cx="7107628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Auditing waste management in refugee camps to ensure compliance with international standards.</a:t>
            </a:r>
            <a:endParaRPr/>
          </a:p>
        </p:txBody>
      </p:sp>
      <p:sp>
        <p:nvSpPr>
          <p:cNvPr id="618" name="Google Shape;618;p26"/>
          <p:cNvSpPr/>
          <p:nvPr/>
        </p:nvSpPr>
        <p:spPr>
          <a:xfrm>
            <a:off x="1077315" y="7611950"/>
            <a:ext cx="15594997" cy="1141191"/>
          </a:xfrm>
          <a:custGeom>
            <a:rect b="b" l="l" r="r" t="t"/>
            <a:pathLst>
              <a:path extrusionOk="0" h="1521587" w="20793329">
                <a:moveTo>
                  <a:pt x="0" y="152146"/>
                </a:moveTo>
                <a:cubicBezTo>
                  <a:pt x="0" y="68072"/>
                  <a:pt x="68072" y="0"/>
                  <a:pt x="152146" y="0"/>
                </a:cubicBezTo>
                <a:lnTo>
                  <a:pt x="20641183" y="0"/>
                </a:lnTo>
                <a:cubicBezTo>
                  <a:pt x="20725257" y="0"/>
                  <a:pt x="20793329" y="68072"/>
                  <a:pt x="20793329" y="152146"/>
                </a:cubicBezTo>
                <a:lnTo>
                  <a:pt x="20793329" y="1369441"/>
                </a:lnTo>
                <a:cubicBezTo>
                  <a:pt x="20793329" y="1453515"/>
                  <a:pt x="20725257" y="1521587"/>
                  <a:pt x="20641183" y="1521587"/>
                </a:cubicBezTo>
                <a:lnTo>
                  <a:pt x="152146" y="1521587"/>
                </a:lnTo>
                <a:cubicBezTo>
                  <a:pt x="68072" y="1521587"/>
                  <a:pt x="0" y="1453515"/>
                  <a:pt x="0" y="1369441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1422531" y="7868723"/>
            <a:ext cx="627668" cy="627668"/>
          </a:xfrm>
          <a:custGeom>
            <a:rect b="b" l="l" r="r" t="t"/>
            <a:pathLst>
              <a:path extrusionOk="0" h="627668" w="627668">
                <a:moveTo>
                  <a:pt x="0" y="0"/>
                </a:moveTo>
                <a:lnTo>
                  <a:pt x="627667" y="0"/>
                </a:lnTo>
                <a:lnTo>
                  <a:pt x="627667" y="627667"/>
                </a:lnTo>
                <a:lnTo>
                  <a:pt x="0" y="62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26"/>
          <p:cNvSpPr txBox="1"/>
          <p:nvPr/>
        </p:nvSpPr>
        <p:spPr>
          <a:xfrm>
            <a:off x="2471172" y="7858673"/>
            <a:ext cx="6866231" cy="63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Focus group discussions</a:t>
            </a:r>
            <a:r>
              <a:rPr b="0" i="0" lang="en-US" sz="21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Engages community members to gather insights on specific environmental issues.</a:t>
            </a:r>
            <a:endParaRPr/>
          </a:p>
        </p:txBody>
      </p:sp>
      <p:sp>
        <p:nvSpPr>
          <p:cNvPr id="621" name="Google Shape;621;p26"/>
          <p:cNvSpPr txBox="1"/>
          <p:nvPr/>
        </p:nvSpPr>
        <p:spPr>
          <a:xfrm>
            <a:off x="9488916" y="7934840"/>
            <a:ext cx="7107628" cy="495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Conducting focus groups to assess community feedback on water conservation efforts.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7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7" name="Google Shape;627;p27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p27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27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2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31" name="Google Shape;631;p27"/>
          <p:cNvSpPr txBox="1"/>
          <p:nvPr/>
        </p:nvSpPr>
        <p:spPr>
          <a:xfrm>
            <a:off x="894693" y="1066800"/>
            <a:ext cx="15412365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Challenges in Implementing M&amp;E Frameworks and Solutions</a:t>
            </a:r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94693" y="1887296"/>
            <a:ext cx="15685580" cy="1442657"/>
          </a:xfrm>
          <a:custGeom>
            <a:rect b="b" l="l" r="r" t="t"/>
            <a:pathLst>
              <a:path extrusionOk="0" h="1923542" w="20914106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721701" y="0"/>
                </a:lnTo>
                <a:cubicBezTo>
                  <a:pt x="20827873" y="0"/>
                  <a:pt x="20914106" y="86106"/>
                  <a:pt x="20914106" y="192405"/>
                </a:cubicBezTo>
                <a:lnTo>
                  <a:pt x="20914106" y="1731137"/>
                </a:lnTo>
                <a:cubicBezTo>
                  <a:pt x="20914106" y="1837309"/>
                  <a:pt x="20828000" y="1923542"/>
                  <a:pt x="20721701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1331076" y="2211879"/>
            <a:ext cx="793425" cy="793425"/>
          </a:xfrm>
          <a:custGeom>
            <a:rect b="b" l="l" r="r" t="t"/>
            <a:pathLst>
              <a:path extrusionOk="0"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p27"/>
          <p:cNvSpPr txBox="1"/>
          <p:nvPr/>
        </p:nvSpPr>
        <p:spPr>
          <a:xfrm>
            <a:off x="2657906" y="2218066"/>
            <a:ext cx="686444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Access to affected areas</a:t>
            </a:r>
            <a:r>
              <a:rPr b="0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Limited access due to conflict or geographical barriers.</a:t>
            </a:r>
            <a:endParaRPr/>
          </a:p>
        </p:txBody>
      </p:sp>
      <p:sp>
        <p:nvSpPr>
          <p:cNvPr id="635" name="Google Shape;635;p27"/>
          <p:cNvSpPr txBox="1"/>
          <p:nvPr/>
        </p:nvSpPr>
        <p:spPr>
          <a:xfrm>
            <a:off x="9716395" y="2237017"/>
            <a:ext cx="6766806" cy="743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Use satellite imagery or mobile apps for remote data collection.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Partnering with local NGOs to monitor deforestation in conflict zones remotely.</a:t>
            </a:r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894693" y="3614334"/>
            <a:ext cx="15685580" cy="1442656"/>
          </a:xfrm>
          <a:custGeom>
            <a:rect b="b" l="l" r="r" t="t"/>
            <a:pathLst>
              <a:path extrusionOk="0" h="1923542" w="20914106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721701" y="0"/>
                </a:lnTo>
                <a:cubicBezTo>
                  <a:pt x="20827873" y="0"/>
                  <a:pt x="20914106" y="86106"/>
                  <a:pt x="20914106" y="192405"/>
                </a:cubicBezTo>
                <a:lnTo>
                  <a:pt x="20914106" y="1731137"/>
                </a:lnTo>
                <a:cubicBezTo>
                  <a:pt x="20914106" y="1837309"/>
                  <a:pt x="20828000" y="1923542"/>
                  <a:pt x="20721701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1331076" y="3938917"/>
            <a:ext cx="793425" cy="793425"/>
          </a:xfrm>
          <a:custGeom>
            <a:rect b="b" l="l" r="r" t="t"/>
            <a:pathLst>
              <a:path extrusionOk="0"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8" name="Google Shape;638;p27"/>
          <p:cNvSpPr txBox="1"/>
          <p:nvPr/>
        </p:nvSpPr>
        <p:spPr>
          <a:xfrm>
            <a:off x="2657906" y="3945104"/>
            <a:ext cx="686444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Resource constraints</a:t>
            </a:r>
            <a:r>
              <a:rPr b="0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Financial and logistical limitations.</a:t>
            </a:r>
            <a:endParaRPr/>
          </a:p>
        </p:txBody>
      </p:sp>
      <p:sp>
        <p:nvSpPr>
          <p:cNvPr id="639" name="Google Shape;639;p27"/>
          <p:cNvSpPr txBox="1"/>
          <p:nvPr/>
        </p:nvSpPr>
        <p:spPr>
          <a:xfrm>
            <a:off x="9716395" y="3964055"/>
            <a:ext cx="6766806" cy="743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Prioritize key indicators and use cost-effective technologies.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Using mobile tools for survey collection to reduce fieldwork costs.</a:t>
            </a:r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894693" y="5342675"/>
            <a:ext cx="15685580" cy="1442656"/>
          </a:xfrm>
          <a:custGeom>
            <a:rect b="b" l="l" r="r" t="t"/>
            <a:pathLst>
              <a:path extrusionOk="0" h="1923542" w="20914106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721701" y="0"/>
                </a:lnTo>
                <a:cubicBezTo>
                  <a:pt x="20827873" y="0"/>
                  <a:pt x="20914106" y="86106"/>
                  <a:pt x="20914106" y="192405"/>
                </a:cubicBezTo>
                <a:lnTo>
                  <a:pt x="20914106" y="1731137"/>
                </a:lnTo>
                <a:cubicBezTo>
                  <a:pt x="20914106" y="1837309"/>
                  <a:pt x="20828000" y="1923542"/>
                  <a:pt x="20721701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>
            <a:off x="1321551" y="5657733"/>
            <a:ext cx="812482" cy="812482"/>
            <a:chOff x="0" y="0"/>
            <a:chExt cx="1083310" cy="1083310"/>
          </a:xfrm>
        </p:grpSpPr>
        <p:sp>
          <p:nvSpPr>
            <p:cNvPr id="642" name="Google Shape;642;p27"/>
            <p:cNvSpPr/>
            <p:nvPr/>
          </p:nvSpPr>
          <p:spPr>
            <a:xfrm>
              <a:off x="12700" y="12700"/>
              <a:ext cx="1057910" cy="1057910"/>
            </a:xfrm>
            <a:custGeom>
              <a:rect b="b" l="l" r="r" t="t"/>
              <a:pathLst>
                <a:path extrusionOk="0" h="1057910" w="1057910">
                  <a:moveTo>
                    <a:pt x="0" y="0"/>
                  </a:moveTo>
                  <a:lnTo>
                    <a:pt x="1057910" y="0"/>
                  </a:lnTo>
                  <a:lnTo>
                    <a:pt x="1057910" y="1057910"/>
                  </a:lnTo>
                  <a:lnTo>
                    <a:pt x="0" y="105791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197" l="-1199" r="-1197" t="-1199"/>
              </a:stretch>
            </a:blipFill>
            <a:ln>
              <a:noFill/>
            </a:ln>
          </p:spPr>
        </p:sp>
        <p:sp>
          <p:nvSpPr>
            <p:cNvPr id="643" name="Google Shape;643;p27"/>
            <p:cNvSpPr/>
            <p:nvPr/>
          </p:nvSpPr>
          <p:spPr>
            <a:xfrm>
              <a:off x="0" y="0"/>
              <a:ext cx="1083310" cy="1083310"/>
            </a:xfrm>
            <a:custGeom>
              <a:rect b="b" l="l" r="r" t="t"/>
              <a:pathLst>
                <a:path extrusionOk="0" h="1083310" w="1083310">
                  <a:moveTo>
                    <a:pt x="12700" y="0"/>
                  </a:moveTo>
                  <a:lnTo>
                    <a:pt x="1070610" y="0"/>
                  </a:lnTo>
                  <a:cubicBezTo>
                    <a:pt x="1077595" y="0"/>
                    <a:pt x="1083310" y="5715"/>
                    <a:pt x="1083310" y="12700"/>
                  </a:cubicBezTo>
                  <a:lnTo>
                    <a:pt x="1083310" y="1070610"/>
                  </a:lnTo>
                  <a:cubicBezTo>
                    <a:pt x="1083310" y="1077595"/>
                    <a:pt x="1077595" y="1083310"/>
                    <a:pt x="1070610" y="1083310"/>
                  </a:cubicBezTo>
                  <a:lnTo>
                    <a:pt x="12700" y="1083310"/>
                  </a:lnTo>
                  <a:cubicBezTo>
                    <a:pt x="5715" y="1083310"/>
                    <a:pt x="0" y="1077595"/>
                    <a:pt x="0" y="10706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70610"/>
                  </a:lnTo>
                  <a:lnTo>
                    <a:pt x="12700" y="1070610"/>
                  </a:lnTo>
                  <a:lnTo>
                    <a:pt x="12700" y="1057910"/>
                  </a:lnTo>
                  <a:lnTo>
                    <a:pt x="1070610" y="1057910"/>
                  </a:lnTo>
                  <a:lnTo>
                    <a:pt x="1070610" y="1070610"/>
                  </a:lnTo>
                  <a:lnTo>
                    <a:pt x="1057910" y="1070610"/>
                  </a:lnTo>
                  <a:lnTo>
                    <a:pt x="1057910" y="12700"/>
                  </a:lnTo>
                  <a:lnTo>
                    <a:pt x="1070610" y="12700"/>
                  </a:lnTo>
                  <a:lnTo>
                    <a:pt x="10706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27"/>
          <p:cNvSpPr txBox="1"/>
          <p:nvPr/>
        </p:nvSpPr>
        <p:spPr>
          <a:xfrm>
            <a:off x="2657906" y="5673445"/>
            <a:ext cx="686444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Complexity of crisis situations</a:t>
            </a:r>
            <a:r>
              <a:rPr b="0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Rapidly changing conditions make rigid M&amp;E difficult.</a:t>
            </a:r>
            <a:endParaRPr/>
          </a:p>
        </p:txBody>
      </p:sp>
      <p:sp>
        <p:nvSpPr>
          <p:cNvPr id="645" name="Google Shape;645;p27"/>
          <p:cNvSpPr txBox="1"/>
          <p:nvPr/>
        </p:nvSpPr>
        <p:spPr>
          <a:xfrm>
            <a:off x="9716395" y="5568537"/>
            <a:ext cx="6766806" cy="990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Implement flexible M&amp;E frameworks that adapt to evolving circumstances.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Adjusting monitoring focus in flood-affected areas from growth rates to survival rates.</a:t>
            </a:r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94693" y="7071015"/>
            <a:ext cx="15685580" cy="1442656"/>
          </a:xfrm>
          <a:custGeom>
            <a:rect b="b" l="l" r="r" t="t"/>
            <a:pathLst>
              <a:path extrusionOk="0" h="1923542" w="20914106">
                <a:moveTo>
                  <a:pt x="0" y="192405"/>
                </a:moveTo>
                <a:cubicBezTo>
                  <a:pt x="0" y="86106"/>
                  <a:pt x="86106" y="0"/>
                  <a:pt x="192405" y="0"/>
                </a:cubicBezTo>
                <a:lnTo>
                  <a:pt x="20721701" y="0"/>
                </a:lnTo>
                <a:cubicBezTo>
                  <a:pt x="20827873" y="0"/>
                  <a:pt x="20914106" y="86106"/>
                  <a:pt x="20914106" y="192405"/>
                </a:cubicBezTo>
                <a:lnTo>
                  <a:pt x="20914106" y="1731137"/>
                </a:lnTo>
                <a:cubicBezTo>
                  <a:pt x="20914106" y="1837309"/>
                  <a:pt x="20828000" y="1923542"/>
                  <a:pt x="20721701" y="1923542"/>
                </a:cubicBezTo>
                <a:lnTo>
                  <a:pt x="192405" y="1923542"/>
                </a:lnTo>
                <a:cubicBezTo>
                  <a:pt x="86106" y="1923415"/>
                  <a:pt x="0" y="1837309"/>
                  <a:pt x="0" y="1731137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27"/>
          <p:cNvGrpSpPr/>
          <p:nvPr/>
        </p:nvGrpSpPr>
        <p:grpSpPr>
          <a:xfrm>
            <a:off x="1321551" y="7386072"/>
            <a:ext cx="812482" cy="812482"/>
            <a:chOff x="0" y="0"/>
            <a:chExt cx="1083310" cy="1083310"/>
          </a:xfrm>
        </p:grpSpPr>
        <p:sp>
          <p:nvSpPr>
            <p:cNvPr id="648" name="Google Shape;648;p27"/>
            <p:cNvSpPr/>
            <p:nvPr/>
          </p:nvSpPr>
          <p:spPr>
            <a:xfrm>
              <a:off x="12700" y="12700"/>
              <a:ext cx="1057910" cy="1057910"/>
            </a:xfrm>
            <a:custGeom>
              <a:rect b="b" l="l" r="r" t="t"/>
              <a:pathLst>
                <a:path extrusionOk="0" h="1057910" w="1057910">
                  <a:moveTo>
                    <a:pt x="0" y="0"/>
                  </a:moveTo>
                  <a:lnTo>
                    <a:pt x="1057910" y="0"/>
                  </a:lnTo>
                  <a:lnTo>
                    <a:pt x="1057910" y="1057910"/>
                  </a:lnTo>
                  <a:lnTo>
                    <a:pt x="0" y="105791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1197" l="-1199" r="-1197" t="-1199"/>
              </a:stretch>
            </a:blipFill>
            <a:ln>
              <a:noFill/>
            </a:ln>
          </p:spPr>
        </p:sp>
        <p:sp>
          <p:nvSpPr>
            <p:cNvPr id="649" name="Google Shape;649;p27"/>
            <p:cNvSpPr/>
            <p:nvPr/>
          </p:nvSpPr>
          <p:spPr>
            <a:xfrm>
              <a:off x="0" y="0"/>
              <a:ext cx="1083310" cy="1083310"/>
            </a:xfrm>
            <a:custGeom>
              <a:rect b="b" l="l" r="r" t="t"/>
              <a:pathLst>
                <a:path extrusionOk="0" h="1083310" w="1083310">
                  <a:moveTo>
                    <a:pt x="12700" y="0"/>
                  </a:moveTo>
                  <a:lnTo>
                    <a:pt x="1070610" y="0"/>
                  </a:lnTo>
                  <a:cubicBezTo>
                    <a:pt x="1077595" y="0"/>
                    <a:pt x="1083310" y="5715"/>
                    <a:pt x="1083310" y="12700"/>
                  </a:cubicBezTo>
                  <a:lnTo>
                    <a:pt x="1083310" y="1070610"/>
                  </a:lnTo>
                  <a:cubicBezTo>
                    <a:pt x="1083310" y="1077595"/>
                    <a:pt x="1077595" y="1083310"/>
                    <a:pt x="1070610" y="1083310"/>
                  </a:cubicBezTo>
                  <a:lnTo>
                    <a:pt x="12700" y="1083310"/>
                  </a:lnTo>
                  <a:cubicBezTo>
                    <a:pt x="5715" y="1083310"/>
                    <a:pt x="0" y="1077595"/>
                    <a:pt x="0" y="10706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70610"/>
                  </a:lnTo>
                  <a:lnTo>
                    <a:pt x="12700" y="1070610"/>
                  </a:lnTo>
                  <a:lnTo>
                    <a:pt x="12700" y="1057910"/>
                  </a:lnTo>
                  <a:lnTo>
                    <a:pt x="1070610" y="1057910"/>
                  </a:lnTo>
                  <a:lnTo>
                    <a:pt x="1070610" y="1070610"/>
                  </a:lnTo>
                  <a:lnTo>
                    <a:pt x="1057910" y="1070610"/>
                  </a:lnTo>
                  <a:lnTo>
                    <a:pt x="1057910" y="12700"/>
                  </a:lnTo>
                  <a:lnTo>
                    <a:pt x="1070610" y="12700"/>
                  </a:lnTo>
                  <a:lnTo>
                    <a:pt x="10706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27"/>
          <p:cNvSpPr txBox="1"/>
          <p:nvPr/>
        </p:nvSpPr>
        <p:spPr>
          <a:xfrm>
            <a:off x="2657906" y="7401785"/>
            <a:ext cx="686444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Stakeholder collaboration</a:t>
            </a:r>
            <a:r>
              <a:rPr b="0" i="0" lang="en-US" sz="25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Ensuring coordination among diverse stakeholders.</a:t>
            </a:r>
            <a:endParaRPr/>
          </a:p>
        </p:txBody>
      </p:sp>
      <p:sp>
        <p:nvSpPr>
          <p:cNvPr id="651" name="Google Shape;651;p27"/>
          <p:cNvSpPr txBox="1"/>
          <p:nvPr/>
        </p:nvSpPr>
        <p:spPr>
          <a:xfrm>
            <a:off x="9716395" y="7296878"/>
            <a:ext cx="6766806" cy="990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Foster communication, establish clear roles, and encourage data sharing.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r>
              <a:rPr b="0" i="0" lang="en-US" sz="165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Regular coordination meetings for an environmental recovery project to ensure shared goals.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28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p28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8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0" name="Google Shape;660;p28"/>
          <p:cNvSpPr/>
          <p:nvPr/>
        </p:nvSpPr>
        <p:spPr>
          <a:xfrm>
            <a:off x="13834549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61" name="Google Shape;661;p28"/>
          <p:cNvSpPr txBox="1"/>
          <p:nvPr/>
        </p:nvSpPr>
        <p:spPr>
          <a:xfrm>
            <a:off x="1004218" y="10763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1028700" y="2460645"/>
            <a:ext cx="15432120" cy="1014412"/>
          </a:xfrm>
          <a:custGeom>
            <a:rect b="b" l="l" r="r" t="t"/>
            <a:pathLst>
              <a:path extrusionOk="0" h="1352550" w="20576160">
                <a:moveTo>
                  <a:pt x="0" y="225425"/>
                </a:moveTo>
                <a:cubicBezTo>
                  <a:pt x="0" y="100965"/>
                  <a:pt x="100965" y="0"/>
                  <a:pt x="225425" y="0"/>
                </a:cubicBezTo>
                <a:lnTo>
                  <a:pt x="20350735" y="0"/>
                </a:lnTo>
                <a:cubicBezTo>
                  <a:pt x="20475195" y="0"/>
                  <a:pt x="20576160" y="100965"/>
                  <a:pt x="20576160" y="225425"/>
                </a:cubicBezTo>
                <a:lnTo>
                  <a:pt x="20576160" y="1127125"/>
                </a:lnTo>
                <a:cubicBezTo>
                  <a:pt x="20576160" y="1251585"/>
                  <a:pt x="20475195" y="1352550"/>
                  <a:pt x="20350735" y="1352550"/>
                </a:cubicBezTo>
                <a:lnTo>
                  <a:pt x="225425" y="1352550"/>
                </a:lnTo>
                <a:cubicBezTo>
                  <a:pt x="100965" y="1352550"/>
                  <a:pt x="0" y="1251585"/>
                  <a:pt x="0" y="1127125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 txBox="1"/>
          <p:nvPr/>
        </p:nvSpPr>
        <p:spPr>
          <a:xfrm>
            <a:off x="1138225" y="2624493"/>
            <a:ext cx="15213021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Community engagement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Vital for culturally relevant, sustainable environmental integration in humanitarian programs that empower communities and foster long-term impact.</a:t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1028700" y="3567525"/>
            <a:ext cx="15432120" cy="1014413"/>
          </a:xfrm>
          <a:custGeom>
            <a:rect b="b" l="l" r="r" t="t"/>
            <a:pathLst>
              <a:path extrusionOk="0" h="1352550" w="20576160">
                <a:moveTo>
                  <a:pt x="0" y="225425"/>
                </a:moveTo>
                <a:cubicBezTo>
                  <a:pt x="0" y="100965"/>
                  <a:pt x="100965" y="0"/>
                  <a:pt x="225425" y="0"/>
                </a:cubicBezTo>
                <a:lnTo>
                  <a:pt x="20350735" y="0"/>
                </a:lnTo>
                <a:cubicBezTo>
                  <a:pt x="20475195" y="0"/>
                  <a:pt x="20576160" y="100965"/>
                  <a:pt x="20576160" y="225425"/>
                </a:cubicBezTo>
                <a:lnTo>
                  <a:pt x="20576160" y="1127125"/>
                </a:lnTo>
                <a:cubicBezTo>
                  <a:pt x="20576160" y="1251585"/>
                  <a:pt x="20475195" y="1352550"/>
                  <a:pt x="20350735" y="1352550"/>
                </a:cubicBezTo>
                <a:lnTo>
                  <a:pt x="225425" y="1352550"/>
                </a:lnTo>
                <a:cubicBezTo>
                  <a:pt x="100965" y="1352550"/>
                  <a:pt x="0" y="1251585"/>
                  <a:pt x="0" y="1127125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 txBox="1"/>
          <p:nvPr/>
        </p:nvSpPr>
        <p:spPr>
          <a:xfrm>
            <a:off x="1138225" y="3731373"/>
            <a:ext cx="15213021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Engagement techniques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Use participatory workshops, community meetings, and culturally sensitive outreach to involve all voices, especially marginalized groups.</a:t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1028700" y="4677165"/>
            <a:ext cx="15432120" cy="1014413"/>
          </a:xfrm>
          <a:custGeom>
            <a:rect b="b" l="l" r="r" t="t"/>
            <a:pathLst>
              <a:path extrusionOk="0" h="1352550" w="20576160">
                <a:moveTo>
                  <a:pt x="0" y="225425"/>
                </a:moveTo>
                <a:cubicBezTo>
                  <a:pt x="0" y="100965"/>
                  <a:pt x="100965" y="0"/>
                  <a:pt x="225425" y="0"/>
                </a:cubicBezTo>
                <a:lnTo>
                  <a:pt x="20350735" y="0"/>
                </a:lnTo>
                <a:cubicBezTo>
                  <a:pt x="20475195" y="0"/>
                  <a:pt x="20576160" y="100965"/>
                  <a:pt x="20576160" y="225425"/>
                </a:cubicBezTo>
                <a:lnTo>
                  <a:pt x="20576160" y="1127125"/>
                </a:lnTo>
                <a:cubicBezTo>
                  <a:pt x="20576160" y="1251585"/>
                  <a:pt x="20475195" y="1352550"/>
                  <a:pt x="20350735" y="1352550"/>
                </a:cubicBezTo>
                <a:lnTo>
                  <a:pt x="225425" y="1352550"/>
                </a:lnTo>
                <a:cubicBezTo>
                  <a:pt x="100965" y="1352550"/>
                  <a:pt x="0" y="1251585"/>
                  <a:pt x="0" y="1127125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8"/>
          <p:cNvSpPr txBox="1"/>
          <p:nvPr/>
        </p:nvSpPr>
        <p:spPr>
          <a:xfrm>
            <a:off x="1138225" y="4841013"/>
            <a:ext cx="15213021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Overcome language barriers, cultural misunderstandings, and ensure minority representation by using translators, aligning with local customs, and engaging community leaders.</a:t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1028700" y="5786805"/>
            <a:ext cx="15432120" cy="1014413"/>
          </a:xfrm>
          <a:custGeom>
            <a:rect b="b" l="l" r="r" t="t"/>
            <a:pathLst>
              <a:path extrusionOk="0" h="1352550" w="20576160">
                <a:moveTo>
                  <a:pt x="0" y="225425"/>
                </a:moveTo>
                <a:cubicBezTo>
                  <a:pt x="0" y="100965"/>
                  <a:pt x="100965" y="0"/>
                  <a:pt x="225425" y="0"/>
                </a:cubicBezTo>
                <a:lnTo>
                  <a:pt x="20350735" y="0"/>
                </a:lnTo>
                <a:cubicBezTo>
                  <a:pt x="20475195" y="0"/>
                  <a:pt x="20576160" y="100965"/>
                  <a:pt x="20576160" y="225425"/>
                </a:cubicBezTo>
                <a:lnTo>
                  <a:pt x="20576160" y="1127125"/>
                </a:lnTo>
                <a:cubicBezTo>
                  <a:pt x="20576160" y="1251585"/>
                  <a:pt x="20475195" y="1352550"/>
                  <a:pt x="20350735" y="1352550"/>
                </a:cubicBezTo>
                <a:lnTo>
                  <a:pt x="225425" y="1352550"/>
                </a:lnTo>
                <a:cubicBezTo>
                  <a:pt x="100965" y="1352550"/>
                  <a:pt x="0" y="1251585"/>
                  <a:pt x="0" y="1127125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8"/>
          <p:cNvSpPr txBox="1"/>
          <p:nvPr/>
        </p:nvSpPr>
        <p:spPr>
          <a:xfrm>
            <a:off x="1138225" y="5950653"/>
            <a:ext cx="15213021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Capacity building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Strengthens local skills and knowledge to manage environmental challenges, promoting resilience and reducing dependency on external aid.</a:t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1028700" y="6896445"/>
            <a:ext cx="15432120" cy="1014413"/>
          </a:xfrm>
          <a:custGeom>
            <a:rect b="b" l="l" r="r" t="t"/>
            <a:pathLst>
              <a:path extrusionOk="0" h="1352550" w="20576160">
                <a:moveTo>
                  <a:pt x="0" y="225425"/>
                </a:moveTo>
                <a:cubicBezTo>
                  <a:pt x="0" y="100965"/>
                  <a:pt x="100965" y="0"/>
                  <a:pt x="225425" y="0"/>
                </a:cubicBezTo>
                <a:lnTo>
                  <a:pt x="20350735" y="0"/>
                </a:lnTo>
                <a:cubicBezTo>
                  <a:pt x="20475195" y="0"/>
                  <a:pt x="20576160" y="100965"/>
                  <a:pt x="20576160" y="225425"/>
                </a:cubicBezTo>
                <a:lnTo>
                  <a:pt x="20576160" y="1127125"/>
                </a:lnTo>
                <a:cubicBezTo>
                  <a:pt x="20576160" y="1251585"/>
                  <a:pt x="20475195" y="1352550"/>
                  <a:pt x="20350735" y="1352550"/>
                </a:cubicBezTo>
                <a:lnTo>
                  <a:pt x="225425" y="1352550"/>
                </a:lnTo>
                <a:cubicBezTo>
                  <a:pt x="100965" y="1352550"/>
                  <a:pt x="0" y="1251585"/>
                  <a:pt x="0" y="1127125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8"/>
          <p:cNvSpPr txBox="1"/>
          <p:nvPr/>
        </p:nvSpPr>
        <p:spPr>
          <a:xfrm>
            <a:off x="1138225" y="7060293"/>
            <a:ext cx="15213021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Capacity-building approaches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Participatory learning, mentorship, adaptive training, and local knowledge ensure inclusive, effective programs.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7" name="Google Shape;677;p29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p29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9" name="Google Shape;679;p29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0" name="Google Shape;680;p29"/>
          <p:cNvSpPr/>
          <p:nvPr/>
        </p:nvSpPr>
        <p:spPr>
          <a:xfrm>
            <a:off x="13838958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681" name="Google Shape;681;p29"/>
          <p:cNvSpPr txBox="1"/>
          <p:nvPr/>
        </p:nvSpPr>
        <p:spPr>
          <a:xfrm>
            <a:off x="1028700" y="10763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/>
          </a:p>
        </p:txBody>
      </p:sp>
      <p:grpSp>
        <p:nvGrpSpPr>
          <p:cNvPr id="682" name="Google Shape;682;p29"/>
          <p:cNvGrpSpPr/>
          <p:nvPr/>
        </p:nvGrpSpPr>
        <p:grpSpPr>
          <a:xfrm>
            <a:off x="1028700" y="2332325"/>
            <a:ext cx="15906273" cy="1047332"/>
            <a:chOff x="0" y="0"/>
            <a:chExt cx="21208364" cy="1396442"/>
          </a:xfrm>
        </p:grpSpPr>
        <p:sp>
          <p:nvSpPr>
            <p:cNvPr id="683" name="Google Shape;683;p29"/>
            <p:cNvSpPr/>
            <p:nvPr/>
          </p:nvSpPr>
          <p:spPr>
            <a:xfrm>
              <a:off x="12700" y="10455"/>
              <a:ext cx="21182964" cy="1375521"/>
            </a:xfrm>
            <a:custGeom>
              <a:rect b="b" l="l" r="r" t="t"/>
              <a:pathLst>
                <a:path extrusionOk="0" h="1375521" w="21182964">
                  <a:moveTo>
                    <a:pt x="0" y="229289"/>
                  </a:moveTo>
                  <a:cubicBezTo>
                    <a:pt x="0" y="102673"/>
                    <a:pt x="126365" y="0"/>
                    <a:pt x="282321" y="0"/>
                  </a:cubicBezTo>
                  <a:lnTo>
                    <a:pt x="20900644" y="0"/>
                  </a:lnTo>
                  <a:cubicBezTo>
                    <a:pt x="21056600" y="0"/>
                    <a:pt x="21182964" y="102673"/>
                    <a:pt x="21182964" y="229289"/>
                  </a:cubicBezTo>
                  <a:lnTo>
                    <a:pt x="21182964" y="1146233"/>
                  </a:lnTo>
                  <a:cubicBezTo>
                    <a:pt x="21182964" y="1272849"/>
                    <a:pt x="21056600" y="1375522"/>
                    <a:pt x="20900644" y="1375522"/>
                  </a:cubicBezTo>
                  <a:lnTo>
                    <a:pt x="282321" y="1375522"/>
                  </a:lnTo>
                  <a:cubicBezTo>
                    <a:pt x="126365" y="1375522"/>
                    <a:pt x="0" y="1272849"/>
                    <a:pt x="0" y="1146233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0" y="0"/>
              <a:ext cx="21208364" cy="1396442"/>
            </a:xfrm>
            <a:custGeom>
              <a:rect b="b" l="l" r="r" t="t"/>
              <a:pathLst>
                <a:path extrusionOk="0" h="1396442" w="21208364">
                  <a:moveTo>
                    <a:pt x="0" y="239744"/>
                  </a:moveTo>
                  <a:cubicBezTo>
                    <a:pt x="0" y="107169"/>
                    <a:pt x="132207" y="0"/>
                    <a:pt x="295021" y="0"/>
                  </a:cubicBezTo>
                  <a:lnTo>
                    <a:pt x="20913344" y="0"/>
                  </a:lnTo>
                  <a:lnTo>
                    <a:pt x="20913344" y="10455"/>
                  </a:lnTo>
                  <a:lnTo>
                    <a:pt x="20913344" y="0"/>
                  </a:lnTo>
                  <a:cubicBezTo>
                    <a:pt x="21076158" y="0"/>
                    <a:pt x="21208364" y="107169"/>
                    <a:pt x="21208364" y="239744"/>
                  </a:cubicBezTo>
                  <a:lnTo>
                    <a:pt x="21195664" y="239744"/>
                  </a:lnTo>
                  <a:lnTo>
                    <a:pt x="21208364" y="239744"/>
                  </a:lnTo>
                  <a:lnTo>
                    <a:pt x="21208364" y="1156688"/>
                  </a:lnTo>
                  <a:lnTo>
                    <a:pt x="21195664" y="1156688"/>
                  </a:lnTo>
                  <a:lnTo>
                    <a:pt x="21208364" y="1156688"/>
                  </a:lnTo>
                  <a:cubicBezTo>
                    <a:pt x="21208364" y="1289159"/>
                    <a:pt x="21076158" y="1396442"/>
                    <a:pt x="20913344" y="1396442"/>
                  </a:cubicBezTo>
                  <a:lnTo>
                    <a:pt x="20913344" y="1385977"/>
                  </a:lnTo>
                  <a:lnTo>
                    <a:pt x="20913344" y="1396442"/>
                  </a:lnTo>
                  <a:lnTo>
                    <a:pt x="295021" y="1396442"/>
                  </a:lnTo>
                  <a:lnTo>
                    <a:pt x="295021" y="1385977"/>
                  </a:lnTo>
                  <a:lnTo>
                    <a:pt x="295021" y="1396442"/>
                  </a:lnTo>
                  <a:cubicBezTo>
                    <a:pt x="132207" y="1396442"/>
                    <a:pt x="0" y="1289159"/>
                    <a:pt x="0" y="1156688"/>
                  </a:cubicBezTo>
                  <a:lnTo>
                    <a:pt x="0" y="239744"/>
                  </a:lnTo>
                  <a:lnTo>
                    <a:pt x="12700" y="239744"/>
                  </a:lnTo>
                  <a:lnTo>
                    <a:pt x="0" y="239744"/>
                  </a:lnTo>
                  <a:moveTo>
                    <a:pt x="25400" y="239744"/>
                  </a:moveTo>
                  <a:lnTo>
                    <a:pt x="25400" y="1156688"/>
                  </a:lnTo>
                  <a:lnTo>
                    <a:pt x="12700" y="1156688"/>
                  </a:lnTo>
                  <a:lnTo>
                    <a:pt x="25400" y="1156688"/>
                  </a:lnTo>
                  <a:cubicBezTo>
                    <a:pt x="25400" y="1277344"/>
                    <a:pt x="145923" y="1375521"/>
                    <a:pt x="295021" y="1375521"/>
                  </a:cubicBezTo>
                  <a:lnTo>
                    <a:pt x="20913344" y="1375521"/>
                  </a:lnTo>
                  <a:cubicBezTo>
                    <a:pt x="21062442" y="1375521"/>
                    <a:pt x="21182964" y="1277449"/>
                    <a:pt x="21182964" y="1156688"/>
                  </a:cubicBezTo>
                  <a:lnTo>
                    <a:pt x="21182964" y="239744"/>
                  </a:lnTo>
                  <a:cubicBezTo>
                    <a:pt x="21182964" y="119088"/>
                    <a:pt x="21062442" y="20911"/>
                    <a:pt x="20913344" y="20911"/>
                  </a:cubicBezTo>
                  <a:lnTo>
                    <a:pt x="295021" y="20911"/>
                  </a:lnTo>
                  <a:lnTo>
                    <a:pt x="295021" y="10455"/>
                  </a:lnTo>
                  <a:lnTo>
                    <a:pt x="295021" y="20911"/>
                  </a:lnTo>
                  <a:cubicBezTo>
                    <a:pt x="145923" y="20911"/>
                    <a:pt x="25400" y="118983"/>
                    <a:pt x="25400" y="23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29"/>
          <p:cNvSpPr txBox="1"/>
          <p:nvPr/>
        </p:nvSpPr>
        <p:spPr>
          <a:xfrm>
            <a:off x="1169880" y="2512623"/>
            <a:ext cx="15623926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Training programs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Needs assessments, culturally relevant curricula, and qualified trainers are critical for successful environmental training in humanitarian settings.</a:t>
            </a:r>
            <a:endParaRPr/>
          </a:p>
        </p:txBody>
      </p:sp>
      <p:grpSp>
        <p:nvGrpSpPr>
          <p:cNvPr id="686" name="Google Shape;686;p29"/>
          <p:cNvGrpSpPr/>
          <p:nvPr/>
        </p:nvGrpSpPr>
        <p:grpSpPr>
          <a:xfrm>
            <a:off x="1028700" y="3474865"/>
            <a:ext cx="15906273" cy="1047558"/>
            <a:chOff x="0" y="0"/>
            <a:chExt cx="21208364" cy="1396745"/>
          </a:xfrm>
        </p:grpSpPr>
        <p:sp>
          <p:nvSpPr>
            <p:cNvPr id="687" name="Google Shape;687;p29"/>
            <p:cNvSpPr/>
            <p:nvPr/>
          </p:nvSpPr>
          <p:spPr>
            <a:xfrm>
              <a:off x="12700" y="10458"/>
              <a:ext cx="21182964" cy="1375820"/>
            </a:xfrm>
            <a:custGeom>
              <a:rect b="b" l="l" r="r" t="t"/>
              <a:pathLst>
                <a:path extrusionOk="0" h="1375820" w="21182964">
                  <a:moveTo>
                    <a:pt x="0" y="229338"/>
                  </a:moveTo>
                  <a:cubicBezTo>
                    <a:pt x="0" y="102695"/>
                    <a:pt x="126365" y="0"/>
                    <a:pt x="282321" y="0"/>
                  </a:cubicBezTo>
                  <a:lnTo>
                    <a:pt x="20900644" y="0"/>
                  </a:lnTo>
                  <a:cubicBezTo>
                    <a:pt x="21056600" y="0"/>
                    <a:pt x="21182964" y="102695"/>
                    <a:pt x="21182964" y="229338"/>
                  </a:cubicBezTo>
                  <a:lnTo>
                    <a:pt x="21182964" y="1146481"/>
                  </a:lnTo>
                  <a:cubicBezTo>
                    <a:pt x="21182964" y="1273124"/>
                    <a:pt x="21056600" y="1375819"/>
                    <a:pt x="20900644" y="1375819"/>
                  </a:cubicBezTo>
                  <a:lnTo>
                    <a:pt x="282321" y="1375819"/>
                  </a:lnTo>
                  <a:cubicBezTo>
                    <a:pt x="126365" y="1375819"/>
                    <a:pt x="0" y="1273124"/>
                    <a:pt x="0" y="1146481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0" y="0"/>
              <a:ext cx="21208364" cy="1396745"/>
            </a:xfrm>
            <a:custGeom>
              <a:rect b="b" l="l" r="r" t="t"/>
              <a:pathLst>
                <a:path extrusionOk="0" h="1396745" w="21208364">
                  <a:moveTo>
                    <a:pt x="0" y="239796"/>
                  </a:moveTo>
                  <a:cubicBezTo>
                    <a:pt x="0" y="107192"/>
                    <a:pt x="132207" y="0"/>
                    <a:pt x="295021" y="0"/>
                  </a:cubicBezTo>
                  <a:lnTo>
                    <a:pt x="20913344" y="0"/>
                  </a:lnTo>
                  <a:lnTo>
                    <a:pt x="20913344" y="10458"/>
                  </a:lnTo>
                  <a:lnTo>
                    <a:pt x="20913344" y="0"/>
                  </a:lnTo>
                  <a:cubicBezTo>
                    <a:pt x="21076158" y="0"/>
                    <a:pt x="21208364" y="107192"/>
                    <a:pt x="21208364" y="239796"/>
                  </a:cubicBezTo>
                  <a:lnTo>
                    <a:pt x="21195664" y="239796"/>
                  </a:lnTo>
                  <a:lnTo>
                    <a:pt x="21208364" y="239796"/>
                  </a:lnTo>
                  <a:lnTo>
                    <a:pt x="21208364" y="1156939"/>
                  </a:lnTo>
                  <a:lnTo>
                    <a:pt x="21195664" y="1156939"/>
                  </a:lnTo>
                  <a:lnTo>
                    <a:pt x="21208364" y="1156939"/>
                  </a:lnTo>
                  <a:cubicBezTo>
                    <a:pt x="21208364" y="1289439"/>
                    <a:pt x="21076158" y="1396745"/>
                    <a:pt x="20913344" y="1396745"/>
                  </a:cubicBezTo>
                  <a:lnTo>
                    <a:pt x="20913344" y="1386277"/>
                  </a:lnTo>
                  <a:lnTo>
                    <a:pt x="20913344" y="1396745"/>
                  </a:lnTo>
                  <a:lnTo>
                    <a:pt x="295021" y="1396745"/>
                  </a:lnTo>
                  <a:lnTo>
                    <a:pt x="295021" y="1386277"/>
                  </a:lnTo>
                  <a:lnTo>
                    <a:pt x="295021" y="1396745"/>
                  </a:lnTo>
                  <a:cubicBezTo>
                    <a:pt x="132207" y="1396745"/>
                    <a:pt x="0" y="1289439"/>
                    <a:pt x="0" y="1156939"/>
                  </a:cubicBezTo>
                  <a:lnTo>
                    <a:pt x="0" y="239796"/>
                  </a:lnTo>
                  <a:lnTo>
                    <a:pt x="12700" y="239796"/>
                  </a:lnTo>
                  <a:lnTo>
                    <a:pt x="0" y="239796"/>
                  </a:lnTo>
                  <a:moveTo>
                    <a:pt x="25400" y="239796"/>
                  </a:moveTo>
                  <a:lnTo>
                    <a:pt x="25400" y="1156939"/>
                  </a:lnTo>
                  <a:lnTo>
                    <a:pt x="12700" y="1156939"/>
                  </a:lnTo>
                  <a:lnTo>
                    <a:pt x="25400" y="1156939"/>
                  </a:lnTo>
                  <a:cubicBezTo>
                    <a:pt x="25400" y="1277622"/>
                    <a:pt x="145923" y="1375820"/>
                    <a:pt x="295021" y="1375820"/>
                  </a:cubicBezTo>
                  <a:lnTo>
                    <a:pt x="20913344" y="1375820"/>
                  </a:lnTo>
                  <a:cubicBezTo>
                    <a:pt x="21062442" y="1375820"/>
                    <a:pt x="21182964" y="1277726"/>
                    <a:pt x="21182964" y="1156939"/>
                  </a:cubicBezTo>
                  <a:lnTo>
                    <a:pt x="21182964" y="239796"/>
                  </a:lnTo>
                  <a:cubicBezTo>
                    <a:pt x="21182964" y="119114"/>
                    <a:pt x="21062442" y="20915"/>
                    <a:pt x="20913344" y="20915"/>
                  </a:cubicBezTo>
                  <a:lnTo>
                    <a:pt x="295021" y="20915"/>
                  </a:lnTo>
                  <a:lnTo>
                    <a:pt x="295021" y="10458"/>
                  </a:lnTo>
                  <a:lnTo>
                    <a:pt x="295021" y="20915"/>
                  </a:lnTo>
                  <a:cubicBezTo>
                    <a:pt x="145923" y="20915"/>
                    <a:pt x="25400" y="119009"/>
                    <a:pt x="25400" y="2397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9" name="Google Shape;689;p29"/>
          <p:cNvSpPr txBox="1"/>
          <p:nvPr/>
        </p:nvSpPr>
        <p:spPr>
          <a:xfrm>
            <a:off x="1169880" y="3655277"/>
            <a:ext cx="15623926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M&amp;E frameworks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Essential for tracking progress, ensuring accountability, and adapting programs based on real-time data.</a:t>
            </a:r>
            <a:endParaRPr/>
          </a:p>
        </p:txBody>
      </p:sp>
      <p:grpSp>
        <p:nvGrpSpPr>
          <p:cNvPr id="690" name="Google Shape;690;p29"/>
          <p:cNvGrpSpPr/>
          <p:nvPr/>
        </p:nvGrpSpPr>
        <p:grpSpPr>
          <a:xfrm>
            <a:off x="1028700" y="4617633"/>
            <a:ext cx="15906273" cy="1049553"/>
            <a:chOff x="0" y="0"/>
            <a:chExt cx="21208364" cy="1399403"/>
          </a:xfrm>
        </p:grpSpPr>
        <p:sp>
          <p:nvSpPr>
            <p:cNvPr id="691" name="Google Shape;691;p29"/>
            <p:cNvSpPr/>
            <p:nvPr/>
          </p:nvSpPr>
          <p:spPr>
            <a:xfrm>
              <a:off x="12700" y="10478"/>
              <a:ext cx="21182964" cy="1378439"/>
            </a:xfrm>
            <a:custGeom>
              <a:rect b="b" l="l" r="r" t="t"/>
              <a:pathLst>
                <a:path extrusionOk="0" h="1378439" w="21182964">
                  <a:moveTo>
                    <a:pt x="0" y="229774"/>
                  </a:moveTo>
                  <a:cubicBezTo>
                    <a:pt x="0" y="102890"/>
                    <a:pt x="126365" y="0"/>
                    <a:pt x="282321" y="0"/>
                  </a:cubicBezTo>
                  <a:lnTo>
                    <a:pt x="20900644" y="0"/>
                  </a:lnTo>
                  <a:cubicBezTo>
                    <a:pt x="21056600" y="0"/>
                    <a:pt x="21182964" y="102890"/>
                    <a:pt x="21182964" y="229774"/>
                  </a:cubicBezTo>
                  <a:lnTo>
                    <a:pt x="21182964" y="1148664"/>
                  </a:lnTo>
                  <a:cubicBezTo>
                    <a:pt x="21182964" y="1275548"/>
                    <a:pt x="21056600" y="1378438"/>
                    <a:pt x="20900644" y="1378438"/>
                  </a:cubicBezTo>
                  <a:lnTo>
                    <a:pt x="282321" y="1378438"/>
                  </a:lnTo>
                  <a:cubicBezTo>
                    <a:pt x="126365" y="1378438"/>
                    <a:pt x="0" y="1275548"/>
                    <a:pt x="0" y="1148664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0" y="0"/>
              <a:ext cx="21208364" cy="1399403"/>
            </a:xfrm>
            <a:custGeom>
              <a:rect b="b" l="l" r="r" t="t"/>
              <a:pathLst>
                <a:path extrusionOk="0" h="1399403" w="21208364">
                  <a:moveTo>
                    <a:pt x="0" y="240252"/>
                  </a:moveTo>
                  <a:cubicBezTo>
                    <a:pt x="0" y="107396"/>
                    <a:pt x="132207" y="0"/>
                    <a:pt x="295021" y="0"/>
                  </a:cubicBezTo>
                  <a:lnTo>
                    <a:pt x="20913344" y="0"/>
                  </a:lnTo>
                  <a:lnTo>
                    <a:pt x="20913344" y="10478"/>
                  </a:lnTo>
                  <a:lnTo>
                    <a:pt x="20913344" y="0"/>
                  </a:lnTo>
                  <a:cubicBezTo>
                    <a:pt x="21076158" y="0"/>
                    <a:pt x="21208364" y="107396"/>
                    <a:pt x="21208364" y="240252"/>
                  </a:cubicBezTo>
                  <a:lnTo>
                    <a:pt x="21195664" y="240252"/>
                  </a:lnTo>
                  <a:lnTo>
                    <a:pt x="21208364" y="240252"/>
                  </a:lnTo>
                  <a:lnTo>
                    <a:pt x="21208364" y="1159142"/>
                  </a:lnTo>
                  <a:lnTo>
                    <a:pt x="21195664" y="1159142"/>
                  </a:lnTo>
                  <a:lnTo>
                    <a:pt x="21208364" y="1159142"/>
                  </a:lnTo>
                  <a:cubicBezTo>
                    <a:pt x="21208364" y="1291893"/>
                    <a:pt x="21076158" y="1399403"/>
                    <a:pt x="20913344" y="1399403"/>
                  </a:cubicBezTo>
                  <a:lnTo>
                    <a:pt x="20913344" y="1388916"/>
                  </a:lnTo>
                  <a:lnTo>
                    <a:pt x="20913344" y="1399403"/>
                  </a:lnTo>
                  <a:lnTo>
                    <a:pt x="295021" y="1399403"/>
                  </a:lnTo>
                  <a:lnTo>
                    <a:pt x="295021" y="1388916"/>
                  </a:lnTo>
                  <a:lnTo>
                    <a:pt x="295021" y="1399403"/>
                  </a:lnTo>
                  <a:cubicBezTo>
                    <a:pt x="132207" y="1399403"/>
                    <a:pt x="0" y="1291893"/>
                    <a:pt x="0" y="1159142"/>
                  </a:cubicBezTo>
                  <a:lnTo>
                    <a:pt x="0" y="240252"/>
                  </a:lnTo>
                  <a:lnTo>
                    <a:pt x="12700" y="240252"/>
                  </a:lnTo>
                  <a:lnTo>
                    <a:pt x="0" y="240252"/>
                  </a:lnTo>
                  <a:moveTo>
                    <a:pt x="25400" y="240252"/>
                  </a:moveTo>
                  <a:lnTo>
                    <a:pt x="25400" y="1159142"/>
                  </a:lnTo>
                  <a:lnTo>
                    <a:pt x="12700" y="1159142"/>
                  </a:lnTo>
                  <a:lnTo>
                    <a:pt x="25400" y="1159142"/>
                  </a:lnTo>
                  <a:cubicBezTo>
                    <a:pt x="25400" y="1280054"/>
                    <a:pt x="145923" y="1378439"/>
                    <a:pt x="295021" y="1378439"/>
                  </a:cubicBezTo>
                  <a:lnTo>
                    <a:pt x="20913344" y="1378439"/>
                  </a:lnTo>
                  <a:cubicBezTo>
                    <a:pt x="21062442" y="1378439"/>
                    <a:pt x="21182964" y="1280158"/>
                    <a:pt x="21182964" y="1159142"/>
                  </a:cubicBezTo>
                  <a:lnTo>
                    <a:pt x="21182964" y="240252"/>
                  </a:lnTo>
                  <a:cubicBezTo>
                    <a:pt x="21182964" y="119340"/>
                    <a:pt x="21062442" y="20955"/>
                    <a:pt x="20913344" y="20955"/>
                  </a:cubicBezTo>
                  <a:lnTo>
                    <a:pt x="295021" y="20955"/>
                  </a:lnTo>
                  <a:lnTo>
                    <a:pt x="295021" y="10478"/>
                  </a:lnTo>
                  <a:lnTo>
                    <a:pt x="295021" y="20955"/>
                  </a:lnTo>
                  <a:cubicBezTo>
                    <a:pt x="145923" y="20955"/>
                    <a:pt x="25400" y="119236"/>
                    <a:pt x="25400" y="240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29"/>
          <p:cNvSpPr txBox="1"/>
          <p:nvPr/>
        </p:nvSpPr>
        <p:spPr>
          <a:xfrm>
            <a:off x="1169880" y="4799042"/>
            <a:ext cx="15623926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collection methods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Baseline assessments, satellite imagery, surveys, and audits provide valuable insights for environmental program adjustments.</a:t>
            </a:r>
            <a:endParaRPr/>
          </a:p>
        </p:txBody>
      </p:sp>
      <p:grpSp>
        <p:nvGrpSpPr>
          <p:cNvPr id="694" name="Google Shape;694;p29"/>
          <p:cNvGrpSpPr/>
          <p:nvPr/>
        </p:nvGrpSpPr>
        <p:grpSpPr>
          <a:xfrm>
            <a:off x="1028700" y="5762395"/>
            <a:ext cx="15906273" cy="1047561"/>
            <a:chOff x="0" y="0"/>
            <a:chExt cx="21208364" cy="1396749"/>
          </a:xfrm>
        </p:grpSpPr>
        <p:sp>
          <p:nvSpPr>
            <p:cNvPr id="695" name="Google Shape;695;p29"/>
            <p:cNvSpPr/>
            <p:nvPr/>
          </p:nvSpPr>
          <p:spPr>
            <a:xfrm>
              <a:off x="12700" y="10458"/>
              <a:ext cx="21182964" cy="1375824"/>
            </a:xfrm>
            <a:custGeom>
              <a:rect b="b" l="l" r="r" t="t"/>
              <a:pathLst>
                <a:path extrusionOk="0" h="1375824" w="21182964">
                  <a:moveTo>
                    <a:pt x="0" y="229339"/>
                  </a:moveTo>
                  <a:cubicBezTo>
                    <a:pt x="0" y="102695"/>
                    <a:pt x="126365" y="0"/>
                    <a:pt x="282321" y="0"/>
                  </a:cubicBezTo>
                  <a:lnTo>
                    <a:pt x="20900644" y="0"/>
                  </a:lnTo>
                  <a:cubicBezTo>
                    <a:pt x="21056600" y="0"/>
                    <a:pt x="21182964" y="102695"/>
                    <a:pt x="21182964" y="229339"/>
                  </a:cubicBezTo>
                  <a:lnTo>
                    <a:pt x="21182964" y="1146485"/>
                  </a:lnTo>
                  <a:cubicBezTo>
                    <a:pt x="21182964" y="1273128"/>
                    <a:pt x="21056600" y="1375823"/>
                    <a:pt x="20900644" y="1375823"/>
                  </a:cubicBezTo>
                  <a:lnTo>
                    <a:pt x="282321" y="1375823"/>
                  </a:lnTo>
                  <a:cubicBezTo>
                    <a:pt x="126365" y="1375823"/>
                    <a:pt x="0" y="1273128"/>
                    <a:pt x="0" y="1146485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0" y="0"/>
              <a:ext cx="21208364" cy="1396749"/>
            </a:xfrm>
            <a:custGeom>
              <a:rect b="b" l="l" r="r" t="t"/>
              <a:pathLst>
                <a:path extrusionOk="0" h="1396749" w="21208364">
                  <a:moveTo>
                    <a:pt x="0" y="239797"/>
                  </a:moveTo>
                  <a:cubicBezTo>
                    <a:pt x="0" y="107192"/>
                    <a:pt x="132207" y="0"/>
                    <a:pt x="295021" y="0"/>
                  </a:cubicBezTo>
                  <a:lnTo>
                    <a:pt x="20913344" y="0"/>
                  </a:lnTo>
                  <a:lnTo>
                    <a:pt x="20913344" y="10458"/>
                  </a:lnTo>
                  <a:lnTo>
                    <a:pt x="20913344" y="0"/>
                  </a:lnTo>
                  <a:cubicBezTo>
                    <a:pt x="21076158" y="0"/>
                    <a:pt x="21208364" y="107192"/>
                    <a:pt x="21208364" y="239797"/>
                  </a:cubicBezTo>
                  <a:lnTo>
                    <a:pt x="21195664" y="239797"/>
                  </a:lnTo>
                  <a:lnTo>
                    <a:pt x="21208364" y="239797"/>
                  </a:lnTo>
                  <a:lnTo>
                    <a:pt x="21208364" y="1156943"/>
                  </a:lnTo>
                  <a:lnTo>
                    <a:pt x="21195664" y="1156943"/>
                  </a:lnTo>
                  <a:lnTo>
                    <a:pt x="21208364" y="1156943"/>
                  </a:lnTo>
                  <a:cubicBezTo>
                    <a:pt x="21208364" y="1289442"/>
                    <a:pt x="21076158" y="1396749"/>
                    <a:pt x="20913344" y="1396749"/>
                  </a:cubicBezTo>
                  <a:lnTo>
                    <a:pt x="20913344" y="1386281"/>
                  </a:lnTo>
                  <a:lnTo>
                    <a:pt x="20913344" y="1396749"/>
                  </a:lnTo>
                  <a:lnTo>
                    <a:pt x="295021" y="1396749"/>
                  </a:lnTo>
                  <a:lnTo>
                    <a:pt x="295021" y="1386281"/>
                  </a:lnTo>
                  <a:lnTo>
                    <a:pt x="295021" y="1396749"/>
                  </a:lnTo>
                  <a:cubicBezTo>
                    <a:pt x="132207" y="1396749"/>
                    <a:pt x="0" y="1289443"/>
                    <a:pt x="0" y="1156943"/>
                  </a:cubicBezTo>
                  <a:lnTo>
                    <a:pt x="0" y="239797"/>
                  </a:lnTo>
                  <a:lnTo>
                    <a:pt x="12700" y="239797"/>
                  </a:lnTo>
                  <a:lnTo>
                    <a:pt x="0" y="239797"/>
                  </a:lnTo>
                  <a:moveTo>
                    <a:pt x="25400" y="239797"/>
                  </a:moveTo>
                  <a:lnTo>
                    <a:pt x="25400" y="1156943"/>
                  </a:lnTo>
                  <a:lnTo>
                    <a:pt x="12700" y="1156943"/>
                  </a:lnTo>
                  <a:lnTo>
                    <a:pt x="25400" y="1156943"/>
                  </a:lnTo>
                  <a:cubicBezTo>
                    <a:pt x="25400" y="1277625"/>
                    <a:pt x="145923" y="1375824"/>
                    <a:pt x="295021" y="1375824"/>
                  </a:cubicBezTo>
                  <a:lnTo>
                    <a:pt x="20913344" y="1375824"/>
                  </a:lnTo>
                  <a:cubicBezTo>
                    <a:pt x="21062442" y="1375824"/>
                    <a:pt x="21182964" y="1277730"/>
                    <a:pt x="21182964" y="1156943"/>
                  </a:cubicBezTo>
                  <a:lnTo>
                    <a:pt x="21182964" y="239797"/>
                  </a:lnTo>
                  <a:cubicBezTo>
                    <a:pt x="21182964" y="119114"/>
                    <a:pt x="21062442" y="20916"/>
                    <a:pt x="20913344" y="20916"/>
                  </a:cubicBezTo>
                  <a:lnTo>
                    <a:pt x="295021" y="20916"/>
                  </a:lnTo>
                  <a:lnTo>
                    <a:pt x="295021" y="10458"/>
                  </a:lnTo>
                  <a:lnTo>
                    <a:pt x="295021" y="20916"/>
                  </a:lnTo>
                  <a:cubicBezTo>
                    <a:pt x="145923" y="20916"/>
                    <a:pt x="25400" y="119009"/>
                    <a:pt x="25400" y="2397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29"/>
          <p:cNvSpPr txBox="1"/>
          <p:nvPr/>
        </p:nvSpPr>
        <p:spPr>
          <a:xfrm>
            <a:off x="1169880" y="5942809"/>
            <a:ext cx="15623926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M&amp;E challenges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Address limited access and resource constraints by leveraging technology, flexible frameworks, and stakeholder collaboration.</a:t>
            </a:r>
            <a:endParaRPr/>
          </a:p>
        </p:txBody>
      </p:sp>
      <p:grpSp>
        <p:nvGrpSpPr>
          <p:cNvPr id="698" name="Google Shape;698;p29"/>
          <p:cNvGrpSpPr/>
          <p:nvPr/>
        </p:nvGrpSpPr>
        <p:grpSpPr>
          <a:xfrm>
            <a:off x="1028700" y="6905166"/>
            <a:ext cx="15906273" cy="1049550"/>
            <a:chOff x="0" y="0"/>
            <a:chExt cx="21208364" cy="1399399"/>
          </a:xfrm>
        </p:grpSpPr>
        <p:sp>
          <p:nvSpPr>
            <p:cNvPr id="699" name="Google Shape;699;p29"/>
            <p:cNvSpPr/>
            <p:nvPr/>
          </p:nvSpPr>
          <p:spPr>
            <a:xfrm>
              <a:off x="12700" y="10478"/>
              <a:ext cx="21182964" cy="1378435"/>
            </a:xfrm>
            <a:custGeom>
              <a:rect b="b" l="l" r="r" t="t"/>
              <a:pathLst>
                <a:path extrusionOk="0" h="1378435" w="21182964">
                  <a:moveTo>
                    <a:pt x="0" y="229774"/>
                  </a:moveTo>
                  <a:cubicBezTo>
                    <a:pt x="0" y="102890"/>
                    <a:pt x="126365" y="0"/>
                    <a:pt x="282321" y="0"/>
                  </a:cubicBezTo>
                  <a:lnTo>
                    <a:pt x="20900644" y="0"/>
                  </a:lnTo>
                  <a:cubicBezTo>
                    <a:pt x="21056600" y="0"/>
                    <a:pt x="21182964" y="102890"/>
                    <a:pt x="21182964" y="229774"/>
                  </a:cubicBezTo>
                  <a:lnTo>
                    <a:pt x="21182964" y="1148660"/>
                  </a:lnTo>
                  <a:cubicBezTo>
                    <a:pt x="21182964" y="1275544"/>
                    <a:pt x="21056600" y="1378434"/>
                    <a:pt x="20900644" y="1378434"/>
                  </a:cubicBezTo>
                  <a:lnTo>
                    <a:pt x="282321" y="1378434"/>
                  </a:lnTo>
                  <a:cubicBezTo>
                    <a:pt x="126365" y="1378434"/>
                    <a:pt x="0" y="1275544"/>
                    <a:pt x="0" y="1148660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0" y="0"/>
              <a:ext cx="21208364" cy="1399399"/>
            </a:xfrm>
            <a:custGeom>
              <a:rect b="b" l="l" r="r" t="t"/>
              <a:pathLst>
                <a:path extrusionOk="0" h="1399399" w="21208364">
                  <a:moveTo>
                    <a:pt x="0" y="240252"/>
                  </a:moveTo>
                  <a:cubicBezTo>
                    <a:pt x="0" y="107396"/>
                    <a:pt x="132207" y="0"/>
                    <a:pt x="295021" y="0"/>
                  </a:cubicBezTo>
                  <a:lnTo>
                    <a:pt x="20913344" y="0"/>
                  </a:lnTo>
                  <a:lnTo>
                    <a:pt x="20913344" y="10478"/>
                  </a:lnTo>
                  <a:lnTo>
                    <a:pt x="20913344" y="0"/>
                  </a:lnTo>
                  <a:cubicBezTo>
                    <a:pt x="21076158" y="0"/>
                    <a:pt x="21208364" y="107396"/>
                    <a:pt x="21208364" y="240252"/>
                  </a:cubicBezTo>
                  <a:lnTo>
                    <a:pt x="21195664" y="240252"/>
                  </a:lnTo>
                  <a:lnTo>
                    <a:pt x="21208364" y="240252"/>
                  </a:lnTo>
                  <a:lnTo>
                    <a:pt x="21208364" y="1159138"/>
                  </a:lnTo>
                  <a:lnTo>
                    <a:pt x="21195664" y="1159138"/>
                  </a:lnTo>
                  <a:lnTo>
                    <a:pt x="21208364" y="1159138"/>
                  </a:lnTo>
                  <a:cubicBezTo>
                    <a:pt x="21208364" y="1291890"/>
                    <a:pt x="21076158" y="1399399"/>
                    <a:pt x="20913344" y="1399399"/>
                  </a:cubicBezTo>
                  <a:lnTo>
                    <a:pt x="20913344" y="1388912"/>
                  </a:lnTo>
                  <a:lnTo>
                    <a:pt x="20913344" y="1399399"/>
                  </a:lnTo>
                  <a:lnTo>
                    <a:pt x="295021" y="1399399"/>
                  </a:lnTo>
                  <a:lnTo>
                    <a:pt x="295021" y="1388912"/>
                  </a:lnTo>
                  <a:lnTo>
                    <a:pt x="295021" y="1399399"/>
                  </a:lnTo>
                  <a:cubicBezTo>
                    <a:pt x="132207" y="1399399"/>
                    <a:pt x="0" y="1291890"/>
                    <a:pt x="0" y="1159138"/>
                  </a:cubicBezTo>
                  <a:lnTo>
                    <a:pt x="0" y="240252"/>
                  </a:lnTo>
                  <a:lnTo>
                    <a:pt x="12700" y="240252"/>
                  </a:lnTo>
                  <a:lnTo>
                    <a:pt x="0" y="240252"/>
                  </a:lnTo>
                  <a:moveTo>
                    <a:pt x="25400" y="240252"/>
                  </a:moveTo>
                  <a:lnTo>
                    <a:pt x="25400" y="1159138"/>
                  </a:lnTo>
                  <a:lnTo>
                    <a:pt x="12700" y="1159138"/>
                  </a:lnTo>
                  <a:lnTo>
                    <a:pt x="25400" y="1159138"/>
                  </a:lnTo>
                  <a:cubicBezTo>
                    <a:pt x="25400" y="1280050"/>
                    <a:pt x="145923" y="1378435"/>
                    <a:pt x="295021" y="1378435"/>
                  </a:cubicBezTo>
                  <a:lnTo>
                    <a:pt x="20913344" y="1378435"/>
                  </a:lnTo>
                  <a:cubicBezTo>
                    <a:pt x="21062442" y="1378435"/>
                    <a:pt x="21182964" y="1280155"/>
                    <a:pt x="21182964" y="1159138"/>
                  </a:cubicBezTo>
                  <a:lnTo>
                    <a:pt x="21182964" y="240252"/>
                  </a:lnTo>
                  <a:cubicBezTo>
                    <a:pt x="21182964" y="119340"/>
                    <a:pt x="21062442" y="20955"/>
                    <a:pt x="20913344" y="20955"/>
                  </a:cubicBezTo>
                  <a:lnTo>
                    <a:pt x="295021" y="20955"/>
                  </a:lnTo>
                  <a:lnTo>
                    <a:pt x="295021" y="10478"/>
                  </a:lnTo>
                  <a:lnTo>
                    <a:pt x="295021" y="20955"/>
                  </a:lnTo>
                  <a:cubicBezTo>
                    <a:pt x="145923" y="20955"/>
                    <a:pt x="25400" y="119235"/>
                    <a:pt x="25400" y="240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29"/>
          <p:cNvSpPr txBox="1"/>
          <p:nvPr/>
        </p:nvSpPr>
        <p:spPr>
          <a:xfrm>
            <a:off x="1169880" y="7086574"/>
            <a:ext cx="15623926" cy="705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Integration</a:t>
            </a:r>
            <a:r>
              <a:rPr b="0" i="0" lang="en-US" sz="25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Community engagement, capacity building, and M&amp;E collectively enhance the sustainability and effectiveness of environmental programs.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747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 flipH="1" rot="3099417">
            <a:off x="762360" y="-1859891"/>
            <a:ext cx="4066881" cy="8133762"/>
          </a:xfrm>
          <a:custGeom>
            <a:rect b="b" l="l" r="r" t="t"/>
            <a:pathLst>
              <a:path extrusionOk="0"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 rot="-7700582">
            <a:off x="919289" y="-1476108"/>
            <a:ext cx="3396803" cy="6793606"/>
          </a:xfrm>
          <a:custGeom>
            <a:rect b="b" l="l" r="r" t="t"/>
            <a:pathLst>
              <a:path extrusionOk="0"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 rot="3655485">
            <a:off x="13440469" y="3417085"/>
            <a:ext cx="4506189" cy="9012379"/>
          </a:xfrm>
          <a:custGeom>
            <a:rect b="b" l="l" r="r" t="t"/>
            <a:pathLst>
              <a:path extrusionOk="0"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 flipH="1" rot="-7144516">
            <a:off x="13955385" y="4504410"/>
            <a:ext cx="3763729" cy="7527457"/>
          </a:xfrm>
          <a:custGeom>
            <a:rect b="b" l="l" r="r" t="t"/>
            <a:pathLst>
              <a:path extrusionOk="0"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7" name="Google Shape;127;p3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28" name="Google Shape;128;p3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0" name="Google Shape;130;p3"/>
          <p:cNvCxnSpPr/>
          <p:nvPr/>
        </p:nvCxnSpPr>
        <p:spPr>
          <a:xfrm>
            <a:off x="4572000" y="6489954"/>
            <a:ext cx="0" cy="3797046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3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>
            <a:off x="1161798" y="6551479"/>
            <a:ext cx="2196846" cy="2904484"/>
          </a:xfrm>
          <a:custGeom>
            <a:rect b="b" l="l" r="r" t="t"/>
            <a:pathLst>
              <a:path extrusionOk="0" h="2904484" w="2196846">
                <a:moveTo>
                  <a:pt x="0" y="0"/>
                </a:moveTo>
                <a:lnTo>
                  <a:pt x="2196846" y="0"/>
                </a:lnTo>
                <a:lnTo>
                  <a:pt x="2196846" y="2904483"/>
                </a:lnTo>
                <a:lnTo>
                  <a:pt x="0" y="2904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3"/>
          <p:cNvSpPr txBox="1"/>
          <p:nvPr/>
        </p:nvSpPr>
        <p:spPr>
          <a:xfrm>
            <a:off x="3762169" y="4324366"/>
            <a:ext cx="1619662" cy="163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629400" y="4825970"/>
            <a:ext cx="8299165" cy="682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Module Learning Outcomes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747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0"/>
          <p:cNvSpPr/>
          <p:nvPr/>
        </p:nvSpPr>
        <p:spPr>
          <a:xfrm>
            <a:off x="9144000" y="0"/>
            <a:ext cx="9144000" cy="10287000"/>
          </a:xfrm>
          <a:custGeom>
            <a:rect b="b" l="l" r="r" t="t"/>
            <a:pathLst>
              <a:path extrusionOk="0" h="13716000" w="12192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707" name="Google Shape;707;p30"/>
          <p:cNvCxnSpPr/>
          <p:nvPr/>
        </p:nvCxnSpPr>
        <p:spPr>
          <a:xfrm>
            <a:off x="4571999" y="0"/>
            <a:ext cx="0" cy="4057138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8" name="Google Shape;708;p30"/>
          <p:cNvSpPr/>
          <p:nvPr/>
        </p:nvSpPr>
        <p:spPr>
          <a:xfrm>
            <a:off x="1108034" y="4491563"/>
            <a:ext cx="6927931" cy="1303875"/>
          </a:xfrm>
          <a:custGeom>
            <a:rect b="b" l="l" r="r" t="t"/>
            <a:pathLst>
              <a:path extrusionOk="0" h="1303875" w="6927931">
                <a:moveTo>
                  <a:pt x="0" y="0"/>
                </a:moveTo>
                <a:lnTo>
                  <a:pt x="6927931" y="0"/>
                </a:lnTo>
                <a:lnTo>
                  <a:pt x="6927931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18" l="0" r="0" t="0"/>
            </a:stretch>
          </a:blipFill>
          <a:ln>
            <a:noFill/>
          </a:ln>
        </p:spPr>
      </p:sp>
      <p:sp>
        <p:nvSpPr>
          <p:cNvPr id="709" name="Google Shape;709;p30"/>
          <p:cNvSpPr txBox="1"/>
          <p:nvPr/>
        </p:nvSpPr>
        <p:spPr>
          <a:xfrm>
            <a:off x="11124673" y="4419600"/>
            <a:ext cx="5182654" cy="143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9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/>
          </a:p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99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/>
          </a:p>
        </p:txBody>
      </p:sp>
      <p:sp>
        <p:nvSpPr>
          <p:cNvPr id="710" name="Google Shape;710;p30"/>
          <p:cNvSpPr/>
          <p:nvPr/>
        </p:nvSpPr>
        <p:spPr>
          <a:xfrm flipH="1" rot="-4763984">
            <a:off x="-287920" y="4651845"/>
            <a:ext cx="4066881" cy="8133762"/>
          </a:xfrm>
          <a:custGeom>
            <a:rect b="b" l="l" r="r" t="t"/>
            <a:pathLst>
              <a:path extrusionOk="0" h="8133762" w="4066881">
                <a:moveTo>
                  <a:pt x="4066882" y="0"/>
                </a:moveTo>
                <a:lnTo>
                  <a:pt x="0" y="0"/>
                </a:lnTo>
                <a:lnTo>
                  <a:pt x="0" y="8133762"/>
                </a:lnTo>
                <a:lnTo>
                  <a:pt x="4066882" y="8133762"/>
                </a:lnTo>
                <a:lnTo>
                  <a:pt x="4066882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1" name="Google Shape;711;p30"/>
          <p:cNvSpPr/>
          <p:nvPr/>
        </p:nvSpPr>
        <p:spPr>
          <a:xfrm rot="6036015">
            <a:off x="-51781" y="5644270"/>
            <a:ext cx="3396803" cy="6793606"/>
          </a:xfrm>
          <a:custGeom>
            <a:rect b="b" l="l" r="r" t="t"/>
            <a:pathLst>
              <a:path extrusionOk="0"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6"/>
                </a:lnTo>
                <a:lnTo>
                  <a:pt x="0" y="6793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2" name="Google Shape;712;p30"/>
          <p:cNvSpPr/>
          <p:nvPr/>
        </p:nvSpPr>
        <p:spPr>
          <a:xfrm rot="-3537169">
            <a:off x="14206102" y="-2595767"/>
            <a:ext cx="4506189" cy="9012379"/>
          </a:xfrm>
          <a:custGeom>
            <a:rect b="b" l="l" r="r" t="t"/>
            <a:pathLst>
              <a:path extrusionOk="0" h="9012379" w="4506189">
                <a:moveTo>
                  <a:pt x="4506190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90" y="0"/>
                </a:lnTo>
                <a:lnTo>
                  <a:pt x="4506190" y="9012379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3" name="Google Shape;713;p30"/>
          <p:cNvSpPr/>
          <p:nvPr/>
        </p:nvSpPr>
        <p:spPr>
          <a:xfrm flipH="1" rot="7262832">
            <a:off x="14804785" y="-2149688"/>
            <a:ext cx="3763729" cy="7527457"/>
          </a:xfrm>
          <a:custGeom>
            <a:rect b="b" l="l" r="r" t="t"/>
            <a:pathLst>
              <a:path extrusionOk="0" h="7527457" w="3763729">
                <a:moveTo>
                  <a:pt x="0" y="7527457"/>
                </a:moveTo>
                <a:lnTo>
                  <a:pt x="3763729" y="7527457"/>
                </a:lnTo>
                <a:lnTo>
                  <a:pt x="3763729" y="0"/>
                </a:lnTo>
                <a:lnTo>
                  <a:pt x="0" y="0"/>
                </a:lnTo>
                <a:lnTo>
                  <a:pt x="0" y="7527457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4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48" name="Google Shape;148;p4"/>
          <p:cNvSpPr txBox="1"/>
          <p:nvPr/>
        </p:nvSpPr>
        <p:spPr>
          <a:xfrm>
            <a:off x="1437818" y="743927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By the end of this module, you should be able to: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1166186" y="1515179"/>
            <a:ext cx="2061493" cy="7334578"/>
          </a:xfrm>
          <a:custGeom>
            <a:rect b="b" l="l" r="r" t="t"/>
            <a:pathLst>
              <a:path extrusionOk="0" h="10341102" w="2906522">
                <a:moveTo>
                  <a:pt x="53340" y="3683"/>
                </a:moveTo>
                <a:cubicBezTo>
                  <a:pt x="2906522" y="2856865"/>
                  <a:pt x="2906522" y="7482967"/>
                  <a:pt x="53340" y="10336149"/>
                </a:cubicBezTo>
                <a:cubicBezTo>
                  <a:pt x="48387" y="10341102"/>
                  <a:pt x="40386" y="10341102"/>
                  <a:pt x="35434" y="10336149"/>
                </a:cubicBezTo>
                <a:lnTo>
                  <a:pt x="4953" y="10305669"/>
                </a:lnTo>
                <a:cubicBezTo>
                  <a:pt x="2540" y="10303256"/>
                  <a:pt x="1271" y="10300081"/>
                  <a:pt x="1271" y="10296652"/>
                </a:cubicBezTo>
                <a:cubicBezTo>
                  <a:pt x="1271" y="10293223"/>
                  <a:pt x="2667" y="10290048"/>
                  <a:pt x="4953" y="10287635"/>
                </a:cubicBezTo>
                <a:cubicBezTo>
                  <a:pt x="2831466" y="7461123"/>
                  <a:pt x="2831466" y="2878582"/>
                  <a:pt x="4953" y="52070"/>
                </a:cubicBezTo>
                <a:cubicBezTo>
                  <a:pt x="0" y="47117"/>
                  <a:pt x="0" y="39116"/>
                  <a:pt x="4953" y="34163"/>
                </a:cubicBezTo>
                <a:lnTo>
                  <a:pt x="35434" y="3683"/>
                </a:lnTo>
                <a:cubicBezTo>
                  <a:pt x="37847" y="1270"/>
                  <a:pt x="41022" y="0"/>
                  <a:pt x="44450" y="0"/>
                </a:cubicBezTo>
                <a:cubicBezTo>
                  <a:pt x="47879" y="0"/>
                  <a:pt x="51054" y="1397"/>
                  <a:pt x="53467" y="3683"/>
                </a:cubicBezTo>
                <a:moveTo>
                  <a:pt x="35560" y="21590"/>
                </a:moveTo>
                <a:lnTo>
                  <a:pt x="44577" y="12573"/>
                </a:lnTo>
                <a:lnTo>
                  <a:pt x="53594" y="21590"/>
                </a:lnTo>
                <a:lnTo>
                  <a:pt x="23114" y="52070"/>
                </a:lnTo>
                <a:lnTo>
                  <a:pt x="14097" y="43053"/>
                </a:lnTo>
                <a:lnTo>
                  <a:pt x="23114" y="34036"/>
                </a:lnTo>
                <a:cubicBezTo>
                  <a:pt x="2859532" y="2870454"/>
                  <a:pt x="2859532" y="7469124"/>
                  <a:pt x="23114" y="10305543"/>
                </a:cubicBezTo>
                <a:lnTo>
                  <a:pt x="14097" y="10296525"/>
                </a:lnTo>
                <a:lnTo>
                  <a:pt x="23114" y="10287509"/>
                </a:lnTo>
                <a:lnTo>
                  <a:pt x="53594" y="10317988"/>
                </a:lnTo>
                <a:lnTo>
                  <a:pt x="44577" y="10327006"/>
                </a:lnTo>
                <a:lnTo>
                  <a:pt x="35560" y="10317988"/>
                </a:lnTo>
                <a:cubicBezTo>
                  <a:pt x="2878837" y="7474712"/>
                  <a:pt x="2878837" y="2864739"/>
                  <a:pt x="35560" y="21336"/>
                </a:cubicBezTo>
                <a:close/>
              </a:path>
            </a:pathLst>
          </a:custGeom>
          <a:solidFill>
            <a:srgbClr val="007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4"/>
          <p:cNvGrpSpPr/>
          <p:nvPr/>
        </p:nvGrpSpPr>
        <p:grpSpPr>
          <a:xfrm>
            <a:off x="1915094" y="1920684"/>
            <a:ext cx="15344168" cy="1200541"/>
            <a:chOff x="0" y="0"/>
            <a:chExt cx="21633912" cy="1692656"/>
          </a:xfrm>
        </p:grpSpPr>
        <p:sp>
          <p:nvSpPr>
            <p:cNvPr id="151" name="Google Shape;151;p4"/>
            <p:cNvSpPr/>
            <p:nvPr/>
          </p:nvSpPr>
          <p:spPr>
            <a:xfrm>
              <a:off x="14601" y="12700"/>
              <a:ext cx="21604710" cy="1667256"/>
            </a:xfrm>
            <a:custGeom>
              <a:rect b="b" l="l" r="r" t="t"/>
              <a:pathLst>
                <a:path extrusionOk="0" h="1667256" w="21604710">
                  <a:moveTo>
                    <a:pt x="0" y="0"/>
                  </a:moveTo>
                  <a:lnTo>
                    <a:pt x="21604710" y="0"/>
                  </a:lnTo>
                  <a:lnTo>
                    <a:pt x="21604710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152" name="Google Shape;152;p4"/>
            <p:cNvSpPr/>
            <p:nvPr/>
          </p:nvSpPr>
          <p:spPr>
            <a:xfrm>
              <a:off x="0" y="0"/>
              <a:ext cx="21633912" cy="1692656"/>
            </a:xfrm>
            <a:custGeom>
              <a:rect b="b" l="l" r="r" t="t"/>
              <a:pathLst>
                <a:path extrusionOk="0" h="1692656" w="21633912">
                  <a:moveTo>
                    <a:pt x="14601" y="0"/>
                  </a:moveTo>
                  <a:lnTo>
                    <a:pt x="21619311" y="0"/>
                  </a:lnTo>
                  <a:cubicBezTo>
                    <a:pt x="21627343" y="0"/>
                    <a:pt x="21633912" y="5715"/>
                    <a:pt x="21633912" y="12700"/>
                  </a:cubicBezTo>
                  <a:lnTo>
                    <a:pt x="21633912" y="1679956"/>
                  </a:lnTo>
                  <a:cubicBezTo>
                    <a:pt x="21633912" y="1686941"/>
                    <a:pt x="21627343" y="1692656"/>
                    <a:pt x="21619311" y="1692656"/>
                  </a:cubicBezTo>
                  <a:lnTo>
                    <a:pt x="14601" y="1692656"/>
                  </a:lnTo>
                  <a:cubicBezTo>
                    <a:pt x="6571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571" y="0"/>
                    <a:pt x="14601" y="0"/>
                  </a:cubicBezTo>
                  <a:moveTo>
                    <a:pt x="14601" y="25400"/>
                  </a:moveTo>
                  <a:lnTo>
                    <a:pt x="14601" y="12700"/>
                  </a:lnTo>
                  <a:lnTo>
                    <a:pt x="29202" y="12700"/>
                  </a:lnTo>
                  <a:lnTo>
                    <a:pt x="29202" y="1679956"/>
                  </a:lnTo>
                  <a:lnTo>
                    <a:pt x="14601" y="1679956"/>
                  </a:lnTo>
                  <a:lnTo>
                    <a:pt x="14601" y="1667256"/>
                  </a:lnTo>
                  <a:lnTo>
                    <a:pt x="21619311" y="1667256"/>
                  </a:lnTo>
                  <a:lnTo>
                    <a:pt x="21619311" y="1679956"/>
                  </a:lnTo>
                  <a:lnTo>
                    <a:pt x="21604711" y="1679956"/>
                  </a:lnTo>
                  <a:lnTo>
                    <a:pt x="21604711" y="12700"/>
                  </a:lnTo>
                  <a:lnTo>
                    <a:pt x="21619311" y="12700"/>
                  </a:lnTo>
                  <a:lnTo>
                    <a:pt x="21619311" y="25400"/>
                  </a:lnTo>
                  <a:lnTo>
                    <a:pt x="14601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4"/>
          <p:cNvSpPr txBox="1"/>
          <p:nvPr/>
        </p:nvSpPr>
        <p:spPr>
          <a:xfrm>
            <a:off x="2911972" y="2153114"/>
            <a:ext cx="14077496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importance of community engagement in environmental sustainability within humanitarian action and apply techniques to effectively involve local communities.</a:t>
            </a:r>
            <a:endParaRPr/>
          </a:p>
        </p:txBody>
      </p:sp>
      <p:grpSp>
        <p:nvGrpSpPr>
          <p:cNvPr id="154" name="Google Shape;154;p4"/>
          <p:cNvGrpSpPr/>
          <p:nvPr/>
        </p:nvGrpSpPr>
        <p:grpSpPr>
          <a:xfrm>
            <a:off x="1176035" y="1772872"/>
            <a:ext cx="1496172" cy="1496172"/>
            <a:chOff x="0" y="0"/>
            <a:chExt cx="2109470" cy="2109470"/>
          </a:xfrm>
        </p:grpSpPr>
        <p:sp>
          <p:nvSpPr>
            <p:cNvPr id="155" name="Google Shape;155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2694539" y="3694737"/>
            <a:ext cx="14564765" cy="1200541"/>
            <a:chOff x="0" y="0"/>
            <a:chExt cx="20535023" cy="1692656"/>
          </a:xfrm>
        </p:grpSpPr>
        <p:sp>
          <p:nvSpPr>
            <p:cNvPr id="158" name="Google Shape;158;p4"/>
            <p:cNvSpPr/>
            <p:nvPr/>
          </p:nvSpPr>
          <p:spPr>
            <a:xfrm>
              <a:off x="14601" y="12700"/>
              <a:ext cx="20505822" cy="1667256"/>
            </a:xfrm>
            <a:custGeom>
              <a:rect b="b" l="l" r="r" t="t"/>
              <a:pathLst>
                <a:path extrusionOk="0" h="1667256" w="20505822">
                  <a:moveTo>
                    <a:pt x="0" y="0"/>
                  </a:moveTo>
                  <a:lnTo>
                    <a:pt x="20505822" y="0"/>
                  </a:lnTo>
                  <a:lnTo>
                    <a:pt x="20505822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159" name="Google Shape;159;p4"/>
            <p:cNvSpPr/>
            <p:nvPr/>
          </p:nvSpPr>
          <p:spPr>
            <a:xfrm>
              <a:off x="0" y="0"/>
              <a:ext cx="20535023" cy="1692656"/>
            </a:xfrm>
            <a:custGeom>
              <a:rect b="b" l="l" r="r" t="t"/>
              <a:pathLst>
                <a:path extrusionOk="0" h="1692656" w="20535023">
                  <a:moveTo>
                    <a:pt x="14601" y="0"/>
                  </a:moveTo>
                  <a:lnTo>
                    <a:pt x="20520423" y="0"/>
                  </a:lnTo>
                  <a:cubicBezTo>
                    <a:pt x="20528454" y="0"/>
                    <a:pt x="20535023" y="5715"/>
                    <a:pt x="20535023" y="12700"/>
                  </a:cubicBezTo>
                  <a:lnTo>
                    <a:pt x="20535023" y="1679956"/>
                  </a:lnTo>
                  <a:cubicBezTo>
                    <a:pt x="20535023" y="1686941"/>
                    <a:pt x="20528454" y="1692656"/>
                    <a:pt x="20520423" y="1692656"/>
                  </a:cubicBezTo>
                  <a:lnTo>
                    <a:pt x="14601" y="1692656"/>
                  </a:lnTo>
                  <a:cubicBezTo>
                    <a:pt x="6571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571" y="0"/>
                    <a:pt x="14601" y="0"/>
                  </a:cubicBezTo>
                  <a:moveTo>
                    <a:pt x="14601" y="25400"/>
                  </a:moveTo>
                  <a:lnTo>
                    <a:pt x="14601" y="12700"/>
                  </a:lnTo>
                  <a:lnTo>
                    <a:pt x="29202" y="12700"/>
                  </a:lnTo>
                  <a:lnTo>
                    <a:pt x="29202" y="1679956"/>
                  </a:lnTo>
                  <a:lnTo>
                    <a:pt x="14601" y="1679956"/>
                  </a:lnTo>
                  <a:lnTo>
                    <a:pt x="14601" y="1667256"/>
                  </a:lnTo>
                  <a:lnTo>
                    <a:pt x="20520423" y="1667256"/>
                  </a:lnTo>
                  <a:lnTo>
                    <a:pt x="20520423" y="1679956"/>
                  </a:lnTo>
                  <a:lnTo>
                    <a:pt x="20505821" y="1679956"/>
                  </a:lnTo>
                  <a:lnTo>
                    <a:pt x="20505821" y="12700"/>
                  </a:lnTo>
                  <a:lnTo>
                    <a:pt x="20520423" y="12700"/>
                  </a:lnTo>
                  <a:lnTo>
                    <a:pt x="20520423" y="25400"/>
                  </a:lnTo>
                  <a:lnTo>
                    <a:pt x="14601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4"/>
          <p:cNvSpPr txBox="1"/>
          <p:nvPr/>
        </p:nvSpPr>
        <p:spPr>
          <a:xfrm>
            <a:off x="3590763" y="3931485"/>
            <a:ext cx="13259420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Describe the concept of capacity building, identify various approaches, and develop training programs aligned with humanitarian principles and local contexts.</a:t>
            </a:r>
            <a:endParaRPr/>
          </a:p>
        </p:txBody>
      </p:sp>
      <p:grpSp>
        <p:nvGrpSpPr>
          <p:cNvPr id="161" name="Google Shape;161;p4"/>
          <p:cNvGrpSpPr/>
          <p:nvPr/>
        </p:nvGrpSpPr>
        <p:grpSpPr>
          <a:xfrm>
            <a:off x="1853987" y="3546924"/>
            <a:ext cx="1496172" cy="1496172"/>
            <a:chOff x="0" y="0"/>
            <a:chExt cx="2109470" cy="2109470"/>
          </a:xfrm>
        </p:grpSpPr>
        <p:sp>
          <p:nvSpPr>
            <p:cNvPr id="162" name="Google Shape;162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2694539" y="5468789"/>
            <a:ext cx="14564765" cy="1200541"/>
            <a:chOff x="0" y="0"/>
            <a:chExt cx="20535023" cy="1692656"/>
          </a:xfrm>
        </p:grpSpPr>
        <p:sp>
          <p:nvSpPr>
            <p:cNvPr id="165" name="Google Shape;165;p4"/>
            <p:cNvSpPr/>
            <p:nvPr/>
          </p:nvSpPr>
          <p:spPr>
            <a:xfrm>
              <a:off x="14601" y="12700"/>
              <a:ext cx="20505822" cy="1667256"/>
            </a:xfrm>
            <a:custGeom>
              <a:rect b="b" l="l" r="r" t="t"/>
              <a:pathLst>
                <a:path extrusionOk="0" h="1667256" w="20505822">
                  <a:moveTo>
                    <a:pt x="0" y="0"/>
                  </a:moveTo>
                  <a:lnTo>
                    <a:pt x="20505822" y="0"/>
                  </a:lnTo>
                  <a:lnTo>
                    <a:pt x="20505822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166" name="Google Shape;166;p4"/>
            <p:cNvSpPr/>
            <p:nvPr/>
          </p:nvSpPr>
          <p:spPr>
            <a:xfrm>
              <a:off x="0" y="0"/>
              <a:ext cx="20535023" cy="1692656"/>
            </a:xfrm>
            <a:custGeom>
              <a:rect b="b" l="l" r="r" t="t"/>
              <a:pathLst>
                <a:path extrusionOk="0" h="1692656" w="20535023">
                  <a:moveTo>
                    <a:pt x="14601" y="0"/>
                  </a:moveTo>
                  <a:lnTo>
                    <a:pt x="20520423" y="0"/>
                  </a:lnTo>
                  <a:cubicBezTo>
                    <a:pt x="20528454" y="0"/>
                    <a:pt x="20535023" y="5715"/>
                    <a:pt x="20535023" y="12700"/>
                  </a:cubicBezTo>
                  <a:lnTo>
                    <a:pt x="20535023" y="1679956"/>
                  </a:lnTo>
                  <a:cubicBezTo>
                    <a:pt x="20535023" y="1686941"/>
                    <a:pt x="20528454" y="1692656"/>
                    <a:pt x="20520423" y="1692656"/>
                  </a:cubicBezTo>
                  <a:lnTo>
                    <a:pt x="14601" y="1692656"/>
                  </a:lnTo>
                  <a:cubicBezTo>
                    <a:pt x="6571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571" y="0"/>
                    <a:pt x="14601" y="0"/>
                  </a:cubicBezTo>
                  <a:moveTo>
                    <a:pt x="14601" y="25400"/>
                  </a:moveTo>
                  <a:lnTo>
                    <a:pt x="14601" y="12700"/>
                  </a:lnTo>
                  <a:lnTo>
                    <a:pt x="29202" y="12700"/>
                  </a:lnTo>
                  <a:lnTo>
                    <a:pt x="29202" y="1679956"/>
                  </a:lnTo>
                  <a:lnTo>
                    <a:pt x="14601" y="1679956"/>
                  </a:lnTo>
                  <a:lnTo>
                    <a:pt x="14601" y="1667256"/>
                  </a:lnTo>
                  <a:lnTo>
                    <a:pt x="20520423" y="1667256"/>
                  </a:lnTo>
                  <a:lnTo>
                    <a:pt x="20520423" y="1679956"/>
                  </a:lnTo>
                  <a:lnTo>
                    <a:pt x="20505821" y="1679956"/>
                  </a:lnTo>
                  <a:lnTo>
                    <a:pt x="20505821" y="12700"/>
                  </a:lnTo>
                  <a:lnTo>
                    <a:pt x="20520423" y="12700"/>
                  </a:lnTo>
                  <a:lnTo>
                    <a:pt x="20520423" y="25400"/>
                  </a:lnTo>
                  <a:lnTo>
                    <a:pt x="14601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4"/>
          <p:cNvSpPr txBox="1"/>
          <p:nvPr/>
        </p:nvSpPr>
        <p:spPr>
          <a:xfrm>
            <a:off x="3590763" y="5886529"/>
            <a:ext cx="12331790" cy="384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 and implement monitoring and evaluation frameworks.</a:t>
            </a:r>
            <a:endParaRPr/>
          </a:p>
        </p:txBody>
      </p:sp>
      <p:grpSp>
        <p:nvGrpSpPr>
          <p:cNvPr id="168" name="Google Shape;168;p4"/>
          <p:cNvGrpSpPr/>
          <p:nvPr/>
        </p:nvGrpSpPr>
        <p:grpSpPr>
          <a:xfrm>
            <a:off x="1853987" y="5320977"/>
            <a:ext cx="1496172" cy="1496172"/>
            <a:chOff x="0" y="0"/>
            <a:chExt cx="2109470" cy="2109470"/>
          </a:xfrm>
        </p:grpSpPr>
        <p:sp>
          <p:nvSpPr>
            <p:cNvPr id="169" name="Google Shape;169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1915094" y="7242843"/>
            <a:ext cx="15344168" cy="1200541"/>
            <a:chOff x="0" y="0"/>
            <a:chExt cx="21633912" cy="1692656"/>
          </a:xfrm>
        </p:grpSpPr>
        <p:sp>
          <p:nvSpPr>
            <p:cNvPr id="172" name="Google Shape;172;p4"/>
            <p:cNvSpPr/>
            <p:nvPr/>
          </p:nvSpPr>
          <p:spPr>
            <a:xfrm>
              <a:off x="14601" y="12700"/>
              <a:ext cx="21604710" cy="1667256"/>
            </a:xfrm>
            <a:custGeom>
              <a:rect b="b" l="l" r="r" t="t"/>
              <a:pathLst>
                <a:path extrusionOk="0" h="1667256" w="21604710">
                  <a:moveTo>
                    <a:pt x="0" y="0"/>
                  </a:moveTo>
                  <a:lnTo>
                    <a:pt x="21604710" y="0"/>
                  </a:lnTo>
                  <a:lnTo>
                    <a:pt x="21604710" y="1667256"/>
                  </a:lnTo>
                  <a:lnTo>
                    <a:pt x="0" y="1667256"/>
                  </a:ln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</p:sp>
        <p:sp>
          <p:nvSpPr>
            <p:cNvPr id="173" name="Google Shape;173;p4"/>
            <p:cNvSpPr/>
            <p:nvPr/>
          </p:nvSpPr>
          <p:spPr>
            <a:xfrm>
              <a:off x="0" y="0"/>
              <a:ext cx="21633912" cy="1692656"/>
            </a:xfrm>
            <a:custGeom>
              <a:rect b="b" l="l" r="r" t="t"/>
              <a:pathLst>
                <a:path extrusionOk="0" h="1692656" w="21633912">
                  <a:moveTo>
                    <a:pt x="14601" y="0"/>
                  </a:moveTo>
                  <a:lnTo>
                    <a:pt x="21619311" y="0"/>
                  </a:lnTo>
                  <a:cubicBezTo>
                    <a:pt x="21627343" y="0"/>
                    <a:pt x="21633912" y="5715"/>
                    <a:pt x="21633912" y="12700"/>
                  </a:cubicBezTo>
                  <a:lnTo>
                    <a:pt x="21633912" y="1679956"/>
                  </a:lnTo>
                  <a:cubicBezTo>
                    <a:pt x="21633912" y="1686941"/>
                    <a:pt x="21627343" y="1692656"/>
                    <a:pt x="21619311" y="1692656"/>
                  </a:cubicBezTo>
                  <a:lnTo>
                    <a:pt x="14601" y="1692656"/>
                  </a:lnTo>
                  <a:cubicBezTo>
                    <a:pt x="6571" y="1692656"/>
                    <a:pt x="0" y="1686941"/>
                    <a:pt x="0" y="1679956"/>
                  </a:cubicBezTo>
                  <a:lnTo>
                    <a:pt x="0" y="12700"/>
                  </a:lnTo>
                  <a:cubicBezTo>
                    <a:pt x="0" y="5715"/>
                    <a:pt x="6571" y="0"/>
                    <a:pt x="14601" y="0"/>
                  </a:cubicBezTo>
                  <a:moveTo>
                    <a:pt x="14601" y="25400"/>
                  </a:moveTo>
                  <a:lnTo>
                    <a:pt x="14601" y="12700"/>
                  </a:lnTo>
                  <a:lnTo>
                    <a:pt x="29202" y="12700"/>
                  </a:lnTo>
                  <a:lnTo>
                    <a:pt x="29202" y="1679956"/>
                  </a:lnTo>
                  <a:lnTo>
                    <a:pt x="14601" y="1679956"/>
                  </a:lnTo>
                  <a:lnTo>
                    <a:pt x="14601" y="1667256"/>
                  </a:lnTo>
                  <a:lnTo>
                    <a:pt x="21619311" y="1667256"/>
                  </a:lnTo>
                  <a:lnTo>
                    <a:pt x="21619311" y="1679956"/>
                  </a:lnTo>
                  <a:lnTo>
                    <a:pt x="21604711" y="1679956"/>
                  </a:lnTo>
                  <a:lnTo>
                    <a:pt x="21604711" y="12700"/>
                  </a:lnTo>
                  <a:lnTo>
                    <a:pt x="21619311" y="12700"/>
                  </a:lnTo>
                  <a:lnTo>
                    <a:pt x="21619311" y="25400"/>
                  </a:lnTo>
                  <a:lnTo>
                    <a:pt x="14601" y="25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4"/>
          <p:cNvSpPr txBox="1"/>
          <p:nvPr/>
        </p:nvSpPr>
        <p:spPr>
          <a:xfrm>
            <a:off x="2911972" y="7479591"/>
            <a:ext cx="13938210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and apply lessons from case studies that illustrate successful community engagement, capacity building, and monitoring approaches.</a:t>
            </a:r>
            <a:endParaRPr/>
          </a:p>
        </p:txBody>
      </p:sp>
      <p:grpSp>
        <p:nvGrpSpPr>
          <p:cNvPr id="175" name="Google Shape;175;p4"/>
          <p:cNvGrpSpPr/>
          <p:nvPr/>
        </p:nvGrpSpPr>
        <p:grpSpPr>
          <a:xfrm>
            <a:off x="1176035" y="7095030"/>
            <a:ext cx="1496172" cy="1496172"/>
            <a:chOff x="0" y="0"/>
            <a:chExt cx="2109470" cy="2109470"/>
          </a:xfrm>
        </p:grpSpPr>
        <p:sp>
          <p:nvSpPr>
            <p:cNvPr id="176" name="Google Shape;176;p4"/>
            <p:cNvSpPr/>
            <p:nvPr/>
          </p:nvSpPr>
          <p:spPr>
            <a:xfrm>
              <a:off x="12700" y="12700"/>
              <a:ext cx="2084070" cy="2084070"/>
            </a:xfrm>
            <a:custGeom>
              <a:rect b="b" l="l" r="r" t="t"/>
              <a:pathLst>
                <a:path extrusionOk="0" h="2084070" w="2084070">
                  <a:moveTo>
                    <a:pt x="0" y="1042035"/>
                  </a:moveTo>
                  <a:cubicBezTo>
                    <a:pt x="0" y="466471"/>
                    <a:pt x="466471" y="0"/>
                    <a:pt x="1042035" y="0"/>
                  </a:cubicBezTo>
                  <a:cubicBezTo>
                    <a:pt x="1617599" y="0"/>
                    <a:pt x="2084070" y="466471"/>
                    <a:pt x="2084070" y="1042035"/>
                  </a:cubicBezTo>
                  <a:cubicBezTo>
                    <a:pt x="2084070" y="1617599"/>
                    <a:pt x="1617472" y="2084070"/>
                    <a:pt x="1042035" y="2084070"/>
                  </a:cubicBezTo>
                  <a:cubicBezTo>
                    <a:pt x="466598" y="2084070"/>
                    <a:pt x="0" y="1617472"/>
                    <a:pt x="0" y="10420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0" y="0"/>
              <a:ext cx="2109470" cy="2109470"/>
            </a:xfrm>
            <a:custGeom>
              <a:rect b="b" l="l" r="r" t="t"/>
              <a:pathLst>
                <a:path extrusionOk="0" h="2109470" w="2109470">
                  <a:moveTo>
                    <a:pt x="0" y="1054735"/>
                  </a:moveTo>
                  <a:cubicBezTo>
                    <a:pt x="0" y="472186"/>
                    <a:pt x="472186" y="0"/>
                    <a:pt x="1054735" y="0"/>
                  </a:cubicBezTo>
                  <a:lnTo>
                    <a:pt x="1054735" y="12700"/>
                  </a:lnTo>
                  <a:lnTo>
                    <a:pt x="1054735" y="0"/>
                  </a:lnTo>
                  <a:cubicBezTo>
                    <a:pt x="1637284" y="0"/>
                    <a:pt x="2109470" y="472186"/>
                    <a:pt x="2109470" y="1054735"/>
                  </a:cubicBezTo>
                  <a:lnTo>
                    <a:pt x="2096770" y="1054735"/>
                  </a:lnTo>
                  <a:lnTo>
                    <a:pt x="2109470" y="1054735"/>
                  </a:lnTo>
                  <a:cubicBezTo>
                    <a:pt x="2109470" y="1637284"/>
                    <a:pt x="1637284" y="2109470"/>
                    <a:pt x="1054735" y="2109470"/>
                  </a:cubicBezTo>
                  <a:lnTo>
                    <a:pt x="1054735" y="2096770"/>
                  </a:lnTo>
                  <a:lnTo>
                    <a:pt x="1054735" y="2109470"/>
                  </a:lnTo>
                  <a:cubicBezTo>
                    <a:pt x="472186" y="2109470"/>
                    <a:pt x="0" y="1637157"/>
                    <a:pt x="0" y="1054735"/>
                  </a:cubicBezTo>
                  <a:lnTo>
                    <a:pt x="12700" y="1054735"/>
                  </a:lnTo>
                  <a:lnTo>
                    <a:pt x="25400" y="1054735"/>
                  </a:lnTo>
                  <a:lnTo>
                    <a:pt x="12700" y="1054735"/>
                  </a:lnTo>
                  <a:lnTo>
                    <a:pt x="0" y="1054735"/>
                  </a:lnTo>
                  <a:moveTo>
                    <a:pt x="25400" y="1054735"/>
                  </a:moveTo>
                  <a:cubicBezTo>
                    <a:pt x="25400" y="1061720"/>
                    <a:pt x="19685" y="1067435"/>
                    <a:pt x="12700" y="1067435"/>
                  </a:cubicBezTo>
                  <a:cubicBezTo>
                    <a:pt x="5715" y="1067435"/>
                    <a:pt x="0" y="1061720"/>
                    <a:pt x="0" y="1054735"/>
                  </a:cubicBezTo>
                  <a:cubicBezTo>
                    <a:pt x="0" y="1047750"/>
                    <a:pt x="5715" y="1042035"/>
                    <a:pt x="12700" y="1042035"/>
                  </a:cubicBezTo>
                  <a:cubicBezTo>
                    <a:pt x="19685" y="1042035"/>
                    <a:pt x="25400" y="1047750"/>
                    <a:pt x="25400" y="1054735"/>
                  </a:cubicBezTo>
                  <a:cubicBezTo>
                    <a:pt x="25400" y="1623187"/>
                    <a:pt x="486283" y="2084070"/>
                    <a:pt x="1054735" y="2084070"/>
                  </a:cubicBezTo>
                  <a:cubicBezTo>
                    <a:pt x="1623187" y="2084070"/>
                    <a:pt x="2084070" y="1623187"/>
                    <a:pt x="2084070" y="1054735"/>
                  </a:cubicBezTo>
                  <a:cubicBezTo>
                    <a:pt x="2084070" y="486283"/>
                    <a:pt x="1623187" y="25400"/>
                    <a:pt x="1054735" y="25400"/>
                  </a:cubicBezTo>
                  <a:lnTo>
                    <a:pt x="1054735" y="12700"/>
                  </a:lnTo>
                  <a:lnTo>
                    <a:pt x="1054735" y="25400"/>
                  </a:lnTo>
                  <a:cubicBezTo>
                    <a:pt x="486283" y="25400"/>
                    <a:pt x="25400" y="486283"/>
                    <a:pt x="25400" y="1054735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747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 flipH="1" rot="3099417">
            <a:off x="762360" y="-1859891"/>
            <a:ext cx="4066881" cy="8133762"/>
          </a:xfrm>
          <a:custGeom>
            <a:rect b="b" l="l" r="r" t="t"/>
            <a:pathLst>
              <a:path extrusionOk="0" h="8133762" w="4066881">
                <a:moveTo>
                  <a:pt x="4066881" y="0"/>
                </a:moveTo>
                <a:lnTo>
                  <a:pt x="0" y="0"/>
                </a:lnTo>
                <a:lnTo>
                  <a:pt x="0" y="8133763"/>
                </a:lnTo>
                <a:lnTo>
                  <a:pt x="4066881" y="8133763"/>
                </a:lnTo>
                <a:lnTo>
                  <a:pt x="4066881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5"/>
          <p:cNvSpPr/>
          <p:nvPr/>
        </p:nvSpPr>
        <p:spPr>
          <a:xfrm rot="-7700582">
            <a:off x="919289" y="-1476108"/>
            <a:ext cx="3396803" cy="6793606"/>
          </a:xfrm>
          <a:custGeom>
            <a:rect b="b" l="l" r="r" t="t"/>
            <a:pathLst>
              <a:path extrusionOk="0" h="6793606" w="3396803">
                <a:moveTo>
                  <a:pt x="0" y="0"/>
                </a:moveTo>
                <a:lnTo>
                  <a:pt x="3396803" y="0"/>
                </a:lnTo>
                <a:lnTo>
                  <a:pt x="3396803" y="6793605"/>
                </a:lnTo>
                <a:lnTo>
                  <a:pt x="0" y="6793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5"/>
          <p:cNvSpPr/>
          <p:nvPr/>
        </p:nvSpPr>
        <p:spPr>
          <a:xfrm rot="3655485">
            <a:off x="13440469" y="3417085"/>
            <a:ext cx="4506189" cy="9012379"/>
          </a:xfrm>
          <a:custGeom>
            <a:rect b="b" l="l" r="r" t="t"/>
            <a:pathLst>
              <a:path extrusionOk="0" h="9012379" w="4506189">
                <a:moveTo>
                  <a:pt x="4506189" y="9012379"/>
                </a:moveTo>
                <a:lnTo>
                  <a:pt x="0" y="9012379"/>
                </a:lnTo>
                <a:lnTo>
                  <a:pt x="0" y="0"/>
                </a:lnTo>
                <a:lnTo>
                  <a:pt x="4506189" y="0"/>
                </a:lnTo>
                <a:lnTo>
                  <a:pt x="4506189" y="9012379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5"/>
          <p:cNvSpPr/>
          <p:nvPr/>
        </p:nvSpPr>
        <p:spPr>
          <a:xfrm flipH="1" rot="-7144516">
            <a:off x="13955385" y="4504410"/>
            <a:ext cx="3763729" cy="7527457"/>
          </a:xfrm>
          <a:custGeom>
            <a:rect b="b" l="l" r="r" t="t"/>
            <a:pathLst>
              <a:path extrusionOk="0" h="7527457" w="3763729">
                <a:moveTo>
                  <a:pt x="0" y="7527458"/>
                </a:moveTo>
                <a:lnTo>
                  <a:pt x="3763729" y="7527458"/>
                </a:lnTo>
                <a:lnTo>
                  <a:pt x="3763729" y="0"/>
                </a:lnTo>
                <a:lnTo>
                  <a:pt x="0" y="0"/>
                </a:lnTo>
                <a:lnTo>
                  <a:pt x="0" y="7527458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6" name="Google Shape;186;p5"/>
          <p:cNvGrpSpPr/>
          <p:nvPr/>
        </p:nvGrpSpPr>
        <p:grpSpPr>
          <a:xfrm>
            <a:off x="3225546" y="3797046"/>
            <a:ext cx="2692908" cy="2692908"/>
            <a:chOff x="0" y="0"/>
            <a:chExt cx="3590544" cy="3590544"/>
          </a:xfrm>
        </p:grpSpPr>
        <p:sp>
          <p:nvSpPr>
            <p:cNvPr id="187" name="Google Shape;187;p5"/>
            <p:cNvSpPr/>
            <p:nvPr/>
          </p:nvSpPr>
          <p:spPr>
            <a:xfrm>
              <a:off x="76200" y="76200"/>
              <a:ext cx="3438144" cy="3438144"/>
            </a:xfrm>
            <a:custGeom>
              <a:rect b="b" l="l" r="r" t="t"/>
              <a:pathLst>
                <a:path extrusionOk="0"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006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0" y="0"/>
              <a:ext cx="3590544" cy="3590544"/>
            </a:xfrm>
            <a:custGeom>
              <a:rect b="b" l="l" r="r" t="t"/>
              <a:pathLst>
                <a:path extrusionOk="0"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9" name="Google Shape;189;p5"/>
          <p:cNvCxnSpPr/>
          <p:nvPr/>
        </p:nvCxnSpPr>
        <p:spPr>
          <a:xfrm rot="10800000">
            <a:off x="4680325" y="6433200"/>
            <a:ext cx="0" cy="3740700"/>
          </a:xfrm>
          <a:prstGeom prst="straightConnector1">
            <a:avLst/>
          </a:prstGeom>
          <a:noFill/>
          <a:ln cap="rnd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5"/>
          <p:cNvSpPr/>
          <p:nvPr/>
        </p:nvSpPr>
        <p:spPr>
          <a:xfrm>
            <a:off x="13717059" y="9067162"/>
            <a:ext cx="4131647" cy="777600"/>
          </a:xfrm>
          <a:custGeom>
            <a:rect b="b" l="l" r="r" t="t"/>
            <a:pathLst>
              <a:path extrusionOk="0"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191" name="Google Shape;191;p5"/>
          <p:cNvSpPr/>
          <p:nvPr/>
        </p:nvSpPr>
        <p:spPr>
          <a:xfrm>
            <a:off x="378372" y="6489954"/>
            <a:ext cx="3543300" cy="3176085"/>
          </a:xfrm>
          <a:custGeom>
            <a:rect b="b" l="l" r="r" t="t"/>
            <a:pathLst>
              <a:path extrusionOk="0" h="3176085" w="3543300">
                <a:moveTo>
                  <a:pt x="0" y="0"/>
                </a:moveTo>
                <a:lnTo>
                  <a:pt x="3543300" y="0"/>
                </a:lnTo>
                <a:lnTo>
                  <a:pt x="3543300" y="3176085"/>
                </a:lnTo>
                <a:lnTo>
                  <a:pt x="0" y="3176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5"/>
          <p:cNvSpPr txBox="1"/>
          <p:nvPr/>
        </p:nvSpPr>
        <p:spPr>
          <a:xfrm>
            <a:off x="3663244" y="4324366"/>
            <a:ext cx="1817511" cy="163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00" u="none" cap="none" strike="noStrike">
                <a:solidFill>
                  <a:srgbClr val="CEE3A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i="0" lang="en-US" sz="10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6335473" y="4497390"/>
            <a:ext cx="10287000" cy="133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Session 1: Community engagement in environmental sustainability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 flipH="1" rot="-4069030">
            <a:off x="-61126" y="3944630"/>
            <a:ext cx="5313670" cy="10627340"/>
          </a:xfrm>
          <a:custGeom>
            <a:rect b="b" l="l" r="r" t="t"/>
            <a:pathLst>
              <a:path extrusionOk="0" h="10627340" w="5313670">
                <a:moveTo>
                  <a:pt x="5313670" y="0"/>
                </a:moveTo>
                <a:lnTo>
                  <a:pt x="0" y="0"/>
                </a:lnTo>
                <a:lnTo>
                  <a:pt x="0" y="10627340"/>
                </a:lnTo>
                <a:lnTo>
                  <a:pt x="5313670" y="10627340"/>
                </a:lnTo>
                <a:lnTo>
                  <a:pt x="531367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/>
          <p:nvPr/>
        </p:nvSpPr>
        <p:spPr>
          <a:xfrm rot="6730969">
            <a:off x="165475" y="5206783"/>
            <a:ext cx="4438165" cy="8876330"/>
          </a:xfrm>
          <a:custGeom>
            <a:rect b="b" l="l" r="r" t="t"/>
            <a:pathLst>
              <a:path extrusionOk="0" h="8876330" w="4438165">
                <a:moveTo>
                  <a:pt x="0" y="0"/>
                </a:moveTo>
                <a:lnTo>
                  <a:pt x="4438165" y="0"/>
                </a:lnTo>
                <a:lnTo>
                  <a:pt x="4438165" y="8876330"/>
                </a:lnTo>
                <a:lnTo>
                  <a:pt x="0" y="8876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6"/>
          <p:cNvSpPr/>
          <p:nvPr/>
        </p:nvSpPr>
        <p:spPr>
          <a:xfrm rot="-3651987">
            <a:off x="13601198" y="-3271764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7"/>
                </a:moveTo>
                <a:lnTo>
                  <a:pt x="0" y="10619597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7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6"/>
          <p:cNvSpPr/>
          <p:nvPr/>
        </p:nvSpPr>
        <p:spPr>
          <a:xfrm flipH="1" rot="7148014">
            <a:off x="14294835" y="-2754889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6"/>
          <p:cNvSpPr/>
          <p:nvPr/>
        </p:nvSpPr>
        <p:spPr>
          <a:xfrm>
            <a:off x="13927594" y="9267825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03" name="Google Shape;203;p6"/>
          <p:cNvSpPr txBox="1"/>
          <p:nvPr/>
        </p:nvSpPr>
        <p:spPr>
          <a:xfrm>
            <a:off x="1057275" y="1076325"/>
            <a:ext cx="16173450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028700" y="2028509"/>
            <a:ext cx="16230600" cy="5666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7658" lvl="1" marL="61531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Engaging and involving communities in environmental sustainability helps ensure that interventions are relevant to local needs and are more likely to be embraced and sustained.</a:t>
            </a:r>
            <a:endParaRPr/>
          </a:p>
          <a:p>
            <a:pPr indent="-307658" lvl="1" marL="61531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Empowering communities as co-creators enhances their role in the environmental management process, making them active participants rather than passive beneficiaries.</a:t>
            </a:r>
            <a:endParaRPr/>
          </a:p>
          <a:p>
            <a:pPr indent="-307658" lvl="1" marL="61531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Effective community engagement and involvement fosters resilience by building trust and ensuring that environmental programs align with immediate humanitarian needs and long-term sustainability goals.</a:t>
            </a:r>
            <a:endParaRPr/>
          </a:p>
          <a:p>
            <a:pPr indent="-307658" lvl="1" marL="61531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Community engagement must be integrated across all stages of the HPC and PMC, including assessment, planning, implementation, and monitoring.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descr="Colourful carved figures of humans" id="210" name="Google Shape;210;p7"/>
          <p:cNvSpPr/>
          <p:nvPr/>
        </p:nvSpPr>
        <p:spPr>
          <a:xfrm>
            <a:off x="9144000" y="15"/>
            <a:ext cx="9144000" cy="10286985"/>
          </a:xfrm>
          <a:custGeom>
            <a:rect b="b" l="l" r="r" t="t"/>
            <a:pathLst>
              <a:path extrusionOk="0" h="10286985" w="9144000">
                <a:moveTo>
                  <a:pt x="0" y="0"/>
                </a:moveTo>
                <a:lnTo>
                  <a:pt x="9144000" y="0"/>
                </a:lnTo>
                <a:lnTo>
                  <a:pt x="9144000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131" r="-28779" t="0"/>
            </a:stretch>
          </a:blipFill>
          <a:ln>
            <a:noFill/>
          </a:ln>
        </p:spPr>
      </p:sp>
      <p:sp>
        <p:nvSpPr>
          <p:cNvPr id="211" name="Google Shape;211;p7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5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7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7"/>
          <p:cNvSpPr txBox="1"/>
          <p:nvPr/>
        </p:nvSpPr>
        <p:spPr>
          <a:xfrm>
            <a:off x="914399" y="2428875"/>
            <a:ext cx="7597590" cy="5393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Definition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Engaging and involving local communities in assessing, planning, implementing, and monitoring environmental initiatives in humanitarian contexts.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Empower communities, ensure cultural relevance, and promote program ownership.</a:t>
            </a:r>
            <a:endParaRPr/>
          </a:p>
          <a:p>
            <a:pPr indent="-298608" lvl="1" marL="597217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Stakeholders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Community members, local leaders, NGOs, humanitarian actors, and environmental organizations.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914400" y="952500"/>
            <a:ext cx="7200900" cy="62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Community Engagement in Environmental Sustainability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8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8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8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24" name="Google Shape;224;p8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Importance of Community Engagement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894693" y="1905717"/>
            <a:ext cx="15432024" cy="945356"/>
          </a:xfrm>
          <a:custGeom>
            <a:rect b="b" l="l" r="r" t="t"/>
            <a:pathLst>
              <a:path extrusionOk="0" h="1260475" w="20576032">
                <a:moveTo>
                  <a:pt x="0" y="125984"/>
                </a:moveTo>
                <a:cubicBezTo>
                  <a:pt x="0" y="56388"/>
                  <a:pt x="56388" y="0"/>
                  <a:pt x="125984" y="0"/>
                </a:cubicBezTo>
                <a:lnTo>
                  <a:pt x="20450048" y="0"/>
                </a:lnTo>
                <a:cubicBezTo>
                  <a:pt x="20519644" y="0"/>
                  <a:pt x="20576032" y="56388"/>
                  <a:pt x="20576032" y="125984"/>
                </a:cubicBezTo>
                <a:lnTo>
                  <a:pt x="20576032" y="1134364"/>
                </a:lnTo>
                <a:cubicBezTo>
                  <a:pt x="20576032" y="1203960"/>
                  <a:pt x="20519644" y="1260348"/>
                  <a:pt x="20450048" y="1260348"/>
                </a:cubicBezTo>
                <a:lnTo>
                  <a:pt x="125984" y="1260348"/>
                </a:lnTo>
                <a:cubicBezTo>
                  <a:pt x="56388" y="1260475"/>
                  <a:pt x="0" y="1203960"/>
                  <a:pt x="0" y="1134364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180652" y="2118414"/>
            <a:ext cx="519924" cy="519924"/>
          </a:xfrm>
          <a:custGeom>
            <a:rect b="b" l="l" r="r" t="t"/>
            <a:pathLst>
              <a:path extrusionOk="0" h="519924" w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8"/>
          <p:cNvSpPr txBox="1"/>
          <p:nvPr/>
        </p:nvSpPr>
        <p:spPr>
          <a:xfrm>
            <a:off x="2048471" y="2014869"/>
            <a:ext cx="14216357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Improved effectiveness</a:t>
            </a:r>
            <a:r>
              <a:rPr b="0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Local knowledge enhances project relevance (e.g., sustainable shelter solutions).</a:t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94693" y="3087366"/>
            <a:ext cx="15432024" cy="945356"/>
          </a:xfrm>
          <a:custGeom>
            <a:rect b="b" l="l" r="r" t="t"/>
            <a:pathLst>
              <a:path extrusionOk="0" h="1260475" w="20576032">
                <a:moveTo>
                  <a:pt x="0" y="125984"/>
                </a:moveTo>
                <a:cubicBezTo>
                  <a:pt x="0" y="56388"/>
                  <a:pt x="56388" y="0"/>
                  <a:pt x="125984" y="0"/>
                </a:cubicBezTo>
                <a:lnTo>
                  <a:pt x="20450048" y="0"/>
                </a:lnTo>
                <a:cubicBezTo>
                  <a:pt x="20519644" y="0"/>
                  <a:pt x="20576032" y="56388"/>
                  <a:pt x="20576032" y="125984"/>
                </a:cubicBezTo>
                <a:lnTo>
                  <a:pt x="20576032" y="1134364"/>
                </a:lnTo>
                <a:cubicBezTo>
                  <a:pt x="20576032" y="1203960"/>
                  <a:pt x="20519644" y="1260348"/>
                  <a:pt x="20450048" y="1260348"/>
                </a:cubicBezTo>
                <a:lnTo>
                  <a:pt x="125984" y="1260348"/>
                </a:lnTo>
                <a:cubicBezTo>
                  <a:pt x="56388" y="1260475"/>
                  <a:pt x="0" y="1203960"/>
                  <a:pt x="0" y="1134364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1180652" y="3300063"/>
            <a:ext cx="519924" cy="519924"/>
          </a:xfrm>
          <a:custGeom>
            <a:rect b="b" l="l" r="r" t="t"/>
            <a:pathLst>
              <a:path extrusionOk="0" h="519924" w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8"/>
          <p:cNvSpPr txBox="1"/>
          <p:nvPr/>
        </p:nvSpPr>
        <p:spPr>
          <a:xfrm>
            <a:off x="2048471" y="3196518"/>
            <a:ext cx="14216357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Compliance and alignment</a:t>
            </a:r>
            <a:r>
              <a:rPr b="0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Ensures projects respect local standards (e.g., waste management practices in camps).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894693" y="4269015"/>
            <a:ext cx="15432024" cy="945356"/>
          </a:xfrm>
          <a:custGeom>
            <a:rect b="b" l="l" r="r" t="t"/>
            <a:pathLst>
              <a:path extrusionOk="0" h="1260475" w="20576032">
                <a:moveTo>
                  <a:pt x="0" y="125984"/>
                </a:moveTo>
                <a:cubicBezTo>
                  <a:pt x="0" y="56388"/>
                  <a:pt x="56388" y="0"/>
                  <a:pt x="125984" y="0"/>
                </a:cubicBezTo>
                <a:lnTo>
                  <a:pt x="20450048" y="0"/>
                </a:lnTo>
                <a:cubicBezTo>
                  <a:pt x="20519644" y="0"/>
                  <a:pt x="20576032" y="56388"/>
                  <a:pt x="20576032" y="125984"/>
                </a:cubicBezTo>
                <a:lnTo>
                  <a:pt x="20576032" y="1134364"/>
                </a:lnTo>
                <a:cubicBezTo>
                  <a:pt x="20576032" y="1203960"/>
                  <a:pt x="20519644" y="1260348"/>
                  <a:pt x="20450048" y="1260348"/>
                </a:cubicBezTo>
                <a:lnTo>
                  <a:pt x="125984" y="1260348"/>
                </a:lnTo>
                <a:cubicBezTo>
                  <a:pt x="56388" y="1260475"/>
                  <a:pt x="0" y="1203960"/>
                  <a:pt x="0" y="1134364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1180652" y="4481712"/>
            <a:ext cx="519924" cy="519924"/>
          </a:xfrm>
          <a:custGeom>
            <a:rect b="b" l="l" r="r" t="t"/>
            <a:pathLst>
              <a:path extrusionOk="0" h="519924" w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8"/>
          <p:cNvSpPr txBox="1"/>
          <p:nvPr/>
        </p:nvSpPr>
        <p:spPr>
          <a:xfrm>
            <a:off x="2048471" y="4378167"/>
            <a:ext cx="14216357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Sustainability</a:t>
            </a:r>
            <a:r>
              <a:rPr b="0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Fosters long-term community ownership (e.g., community-managed water projects).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894693" y="5450664"/>
            <a:ext cx="15432024" cy="945356"/>
          </a:xfrm>
          <a:custGeom>
            <a:rect b="b" l="l" r="r" t="t"/>
            <a:pathLst>
              <a:path extrusionOk="0" h="1260475" w="20576032">
                <a:moveTo>
                  <a:pt x="0" y="125984"/>
                </a:moveTo>
                <a:cubicBezTo>
                  <a:pt x="0" y="56388"/>
                  <a:pt x="56388" y="0"/>
                  <a:pt x="125984" y="0"/>
                </a:cubicBezTo>
                <a:lnTo>
                  <a:pt x="20450048" y="0"/>
                </a:lnTo>
                <a:cubicBezTo>
                  <a:pt x="20519644" y="0"/>
                  <a:pt x="20576032" y="56388"/>
                  <a:pt x="20576032" y="125984"/>
                </a:cubicBezTo>
                <a:lnTo>
                  <a:pt x="20576032" y="1134364"/>
                </a:lnTo>
                <a:cubicBezTo>
                  <a:pt x="20576032" y="1203960"/>
                  <a:pt x="20519644" y="1260348"/>
                  <a:pt x="20450048" y="1260348"/>
                </a:cubicBezTo>
                <a:lnTo>
                  <a:pt x="125984" y="1260348"/>
                </a:lnTo>
                <a:cubicBezTo>
                  <a:pt x="56388" y="1260475"/>
                  <a:pt x="0" y="1203960"/>
                  <a:pt x="0" y="1134364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1180652" y="5663361"/>
            <a:ext cx="519924" cy="519924"/>
          </a:xfrm>
          <a:custGeom>
            <a:rect b="b" l="l" r="r" t="t"/>
            <a:pathLst>
              <a:path extrusionOk="0" h="519924" w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8"/>
          <p:cNvSpPr txBox="1"/>
          <p:nvPr/>
        </p:nvSpPr>
        <p:spPr>
          <a:xfrm>
            <a:off x="2048471" y="5559816"/>
            <a:ext cx="14216357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Resilience</a:t>
            </a:r>
            <a:r>
              <a:rPr b="0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Empowers communities to manage environmental challenges (e.g., sustainable agricultural practices).</a:t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894693" y="6632313"/>
            <a:ext cx="15432024" cy="945356"/>
          </a:xfrm>
          <a:custGeom>
            <a:rect b="b" l="l" r="r" t="t"/>
            <a:pathLst>
              <a:path extrusionOk="0" h="1260475" w="20576032">
                <a:moveTo>
                  <a:pt x="0" y="125984"/>
                </a:moveTo>
                <a:cubicBezTo>
                  <a:pt x="0" y="56388"/>
                  <a:pt x="56388" y="0"/>
                  <a:pt x="125984" y="0"/>
                </a:cubicBezTo>
                <a:lnTo>
                  <a:pt x="20450048" y="0"/>
                </a:lnTo>
                <a:cubicBezTo>
                  <a:pt x="20519644" y="0"/>
                  <a:pt x="20576032" y="56388"/>
                  <a:pt x="20576032" y="125984"/>
                </a:cubicBezTo>
                <a:lnTo>
                  <a:pt x="20576032" y="1134364"/>
                </a:lnTo>
                <a:cubicBezTo>
                  <a:pt x="20576032" y="1203960"/>
                  <a:pt x="20519644" y="1260348"/>
                  <a:pt x="20450048" y="1260348"/>
                </a:cubicBezTo>
                <a:lnTo>
                  <a:pt x="125984" y="1260348"/>
                </a:lnTo>
                <a:cubicBezTo>
                  <a:pt x="56388" y="1260475"/>
                  <a:pt x="0" y="1203960"/>
                  <a:pt x="0" y="1134364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1180652" y="6845010"/>
            <a:ext cx="519924" cy="519924"/>
          </a:xfrm>
          <a:custGeom>
            <a:rect b="b" l="l" r="r" t="t"/>
            <a:pathLst>
              <a:path extrusionOk="0" h="519924" w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8"/>
          <p:cNvSpPr txBox="1"/>
          <p:nvPr/>
        </p:nvSpPr>
        <p:spPr>
          <a:xfrm>
            <a:off x="2048471" y="6922456"/>
            <a:ext cx="14216357" cy="384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Trust and collaboration</a:t>
            </a:r>
            <a:r>
              <a:rPr b="0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Builds mutual trust for smoother project implementation.</a:t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94693" y="7813962"/>
            <a:ext cx="15432024" cy="945356"/>
          </a:xfrm>
          <a:custGeom>
            <a:rect b="b" l="l" r="r" t="t"/>
            <a:pathLst>
              <a:path extrusionOk="0" h="1260475" w="20576032">
                <a:moveTo>
                  <a:pt x="0" y="125984"/>
                </a:moveTo>
                <a:cubicBezTo>
                  <a:pt x="0" y="56388"/>
                  <a:pt x="56388" y="0"/>
                  <a:pt x="125984" y="0"/>
                </a:cubicBezTo>
                <a:lnTo>
                  <a:pt x="20450048" y="0"/>
                </a:lnTo>
                <a:cubicBezTo>
                  <a:pt x="20519644" y="0"/>
                  <a:pt x="20576032" y="56388"/>
                  <a:pt x="20576032" y="125984"/>
                </a:cubicBezTo>
                <a:lnTo>
                  <a:pt x="20576032" y="1134364"/>
                </a:lnTo>
                <a:cubicBezTo>
                  <a:pt x="20576032" y="1203960"/>
                  <a:pt x="20519644" y="1260348"/>
                  <a:pt x="20450048" y="1260348"/>
                </a:cubicBezTo>
                <a:lnTo>
                  <a:pt x="125984" y="1260348"/>
                </a:lnTo>
                <a:cubicBezTo>
                  <a:pt x="56388" y="1260475"/>
                  <a:pt x="0" y="1203960"/>
                  <a:pt x="0" y="1134364"/>
                </a:cubicBezTo>
                <a:close/>
              </a:path>
            </a:pathLst>
          </a:custGeom>
          <a:solidFill>
            <a:srgbClr val="CEE3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180652" y="8026659"/>
            <a:ext cx="519924" cy="519924"/>
          </a:xfrm>
          <a:custGeom>
            <a:rect b="b" l="l" r="r" t="t"/>
            <a:pathLst>
              <a:path extrusionOk="0" h="519924" w="519924">
                <a:moveTo>
                  <a:pt x="0" y="0"/>
                </a:moveTo>
                <a:lnTo>
                  <a:pt x="519923" y="0"/>
                </a:lnTo>
                <a:lnTo>
                  <a:pt x="519923" y="519924"/>
                </a:lnTo>
                <a:lnTo>
                  <a:pt x="0" y="519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8"/>
          <p:cNvSpPr txBox="1"/>
          <p:nvPr/>
        </p:nvSpPr>
        <p:spPr>
          <a:xfrm>
            <a:off x="2048471" y="7923114"/>
            <a:ext cx="14216357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Capacity building</a:t>
            </a:r>
            <a:r>
              <a:rPr b="0" i="0" lang="en-US" sz="27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: Provides training for communities in environmental management (e.g., water quality monitoring).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 flipH="1" rot="4184315">
            <a:off x="67429" y="-2362116"/>
            <a:ext cx="4561350" cy="9122700"/>
          </a:xfrm>
          <a:custGeom>
            <a:rect b="b" l="l" r="r" t="t"/>
            <a:pathLst>
              <a:path extrusionOk="0" h="9122700" w="4561350">
                <a:moveTo>
                  <a:pt x="4561350" y="0"/>
                </a:moveTo>
                <a:lnTo>
                  <a:pt x="0" y="0"/>
                </a:lnTo>
                <a:lnTo>
                  <a:pt x="0" y="9122700"/>
                </a:lnTo>
                <a:lnTo>
                  <a:pt x="4561350" y="9122700"/>
                </a:lnTo>
                <a:lnTo>
                  <a:pt x="4561350" y="0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9"/>
          <p:cNvSpPr/>
          <p:nvPr/>
        </p:nvSpPr>
        <p:spPr>
          <a:xfrm rot="-6615684">
            <a:off x="352965" y="-1977816"/>
            <a:ext cx="3809801" cy="7619601"/>
          </a:xfrm>
          <a:custGeom>
            <a:rect b="b" l="l" r="r" t="t"/>
            <a:pathLst>
              <a:path extrusionOk="0" h="7619601" w="3809801">
                <a:moveTo>
                  <a:pt x="0" y="0"/>
                </a:moveTo>
                <a:lnTo>
                  <a:pt x="3809801" y="0"/>
                </a:lnTo>
                <a:lnTo>
                  <a:pt x="3809801" y="7619601"/>
                </a:lnTo>
                <a:lnTo>
                  <a:pt x="0" y="761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9"/>
          <p:cNvSpPr/>
          <p:nvPr/>
        </p:nvSpPr>
        <p:spPr>
          <a:xfrm rot="3655485">
            <a:off x="13983793" y="2966251"/>
            <a:ext cx="5309799" cy="10619597"/>
          </a:xfrm>
          <a:custGeom>
            <a:rect b="b" l="l" r="r" t="t"/>
            <a:pathLst>
              <a:path extrusionOk="0" h="10619597" w="5309799">
                <a:moveTo>
                  <a:pt x="5309799" y="10619598"/>
                </a:moveTo>
                <a:lnTo>
                  <a:pt x="0" y="10619598"/>
                </a:lnTo>
                <a:lnTo>
                  <a:pt x="0" y="0"/>
                </a:lnTo>
                <a:lnTo>
                  <a:pt x="5309799" y="0"/>
                </a:lnTo>
                <a:lnTo>
                  <a:pt x="5309799" y="10619598"/>
                </a:lnTo>
                <a:close/>
              </a:path>
            </a:pathLst>
          </a:custGeom>
          <a:blipFill rotWithShape="1">
            <a:blip r:embed="rId3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9"/>
          <p:cNvSpPr/>
          <p:nvPr/>
        </p:nvSpPr>
        <p:spPr>
          <a:xfrm flipH="1" rot="-7144516">
            <a:off x="14590536" y="4247484"/>
            <a:ext cx="4434931" cy="8869863"/>
          </a:xfrm>
          <a:custGeom>
            <a:rect b="b" l="l" r="r" t="t"/>
            <a:pathLst>
              <a:path extrusionOk="0" h="8869863" w="4434931">
                <a:moveTo>
                  <a:pt x="0" y="8869863"/>
                </a:moveTo>
                <a:lnTo>
                  <a:pt x="4434932" y="8869863"/>
                </a:lnTo>
                <a:lnTo>
                  <a:pt x="4434932" y="0"/>
                </a:lnTo>
                <a:lnTo>
                  <a:pt x="0" y="0"/>
                </a:lnTo>
                <a:lnTo>
                  <a:pt x="0" y="8869863"/>
                </a:lnTo>
                <a:close/>
              </a:path>
            </a:pathLst>
          </a:custGeom>
          <a:blipFill rotWithShape="1">
            <a:blip r:embed="rId4">
              <a:alphaModFix amt="2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9"/>
          <p:cNvSpPr/>
          <p:nvPr/>
        </p:nvSpPr>
        <p:spPr>
          <a:xfrm>
            <a:off x="319272" y="9193500"/>
            <a:ext cx="4125144" cy="776376"/>
          </a:xfrm>
          <a:custGeom>
            <a:rect b="b" l="l" r="r" t="t"/>
            <a:pathLst>
              <a:path extrusionOk="0"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06" l="0" r="0" t="-806"/>
            </a:stretch>
          </a:blipFill>
          <a:ln>
            <a:noFill/>
          </a:ln>
        </p:spPr>
      </p:sp>
      <p:sp>
        <p:nvSpPr>
          <p:cNvPr id="252" name="Google Shape;252;p9"/>
          <p:cNvSpPr txBox="1"/>
          <p:nvPr/>
        </p:nvSpPr>
        <p:spPr>
          <a:xfrm>
            <a:off x="914400" y="962025"/>
            <a:ext cx="15412365" cy="617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6747"/>
                </a:solidFill>
                <a:latin typeface="Roboto"/>
                <a:ea typeface="Roboto"/>
                <a:cs typeface="Roboto"/>
                <a:sym typeface="Roboto"/>
              </a:rPr>
              <a:t>Techniques/Approaches to Community Engagement</a:t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94693" y="1915920"/>
            <a:ext cx="15640622" cy="1074039"/>
          </a:xfrm>
          <a:custGeom>
            <a:rect b="b" l="l" r="r" t="t"/>
            <a:pathLst>
              <a:path extrusionOk="0" h="1432052" w="20854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615529" y="0"/>
                </a:lnTo>
                <a:cubicBezTo>
                  <a:pt x="20747355" y="0"/>
                  <a:pt x="20854163" y="106807"/>
                  <a:pt x="20854163" y="238633"/>
                </a:cubicBezTo>
                <a:lnTo>
                  <a:pt x="20854163" y="1193419"/>
                </a:lnTo>
                <a:cubicBezTo>
                  <a:pt x="20854163" y="1325245"/>
                  <a:pt x="20747355" y="1432052"/>
                  <a:pt x="20615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1010942" y="2089443"/>
            <a:ext cx="15408210" cy="746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Participatory workshops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Gather community input in planning and decision-making (e.g., developing waste management strategies).</a:t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894693" y="3067740"/>
            <a:ext cx="15640622" cy="1074039"/>
          </a:xfrm>
          <a:custGeom>
            <a:rect b="b" l="l" r="r" t="t"/>
            <a:pathLst>
              <a:path extrusionOk="0" h="1432052" w="20854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615529" y="0"/>
                </a:lnTo>
                <a:cubicBezTo>
                  <a:pt x="20747355" y="0"/>
                  <a:pt x="20854163" y="106807"/>
                  <a:pt x="20854163" y="238633"/>
                </a:cubicBezTo>
                <a:lnTo>
                  <a:pt x="20854163" y="1193419"/>
                </a:lnTo>
                <a:cubicBezTo>
                  <a:pt x="20854163" y="1325245"/>
                  <a:pt x="20747355" y="1432052"/>
                  <a:pt x="20615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1010942" y="3203038"/>
            <a:ext cx="15408210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Community meetings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Regular discussions to ensure transparency and collaboration (e.g., monthly feedback meetings on disaster recovery).</a:t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894693" y="4219560"/>
            <a:ext cx="15640622" cy="1074039"/>
          </a:xfrm>
          <a:custGeom>
            <a:rect b="b" l="l" r="r" t="t"/>
            <a:pathLst>
              <a:path extrusionOk="0" h="1432052" w="20854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615529" y="0"/>
                </a:lnTo>
                <a:cubicBezTo>
                  <a:pt x="20747355" y="0"/>
                  <a:pt x="20854163" y="106807"/>
                  <a:pt x="20854163" y="238633"/>
                </a:cubicBezTo>
                <a:lnTo>
                  <a:pt x="20854163" y="1193419"/>
                </a:lnTo>
                <a:cubicBezTo>
                  <a:pt x="20854163" y="1325245"/>
                  <a:pt x="20747355" y="1432052"/>
                  <a:pt x="20615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1010942" y="4354858"/>
            <a:ext cx="15408210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Group Discussions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Engage vulnerable groups to highlight unique challenges (e.g., discussions with elderly and women).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94693" y="5371380"/>
            <a:ext cx="15640622" cy="1074039"/>
          </a:xfrm>
          <a:custGeom>
            <a:rect b="b" l="l" r="r" t="t"/>
            <a:pathLst>
              <a:path extrusionOk="0" h="1432052" w="20854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615529" y="0"/>
                </a:lnTo>
                <a:cubicBezTo>
                  <a:pt x="20747355" y="0"/>
                  <a:pt x="20854163" y="106807"/>
                  <a:pt x="20854163" y="238633"/>
                </a:cubicBezTo>
                <a:lnTo>
                  <a:pt x="20854163" y="1193419"/>
                </a:lnTo>
                <a:cubicBezTo>
                  <a:pt x="20854163" y="1325245"/>
                  <a:pt x="20747355" y="1432052"/>
                  <a:pt x="20615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1010942" y="5506678"/>
            <a:ext cx="15408210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Collaborative decision-making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Involve communities in key decisions (e.g., selecting sites for reforestation projects).</a:t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894693" y="6523200"/>
            <a:ext cx="15640622" cy="1074039"/>
          </a:xfrm>
          <a:custGeom>
            <a:rect b="b" l="l" r="r" t="t"/>
            <a:pathLst>
              <a:path extrusionOk="0" h="1432052" w="20854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615529" y="0"/>
                </a:lnTo>
                <a:cubicBezTo>
                  <a:pt x="20747355" y="0"/>
                  <a:pt x="20854163" y="106807"/>
                  <a:pt x="20854163" y="238633"/>
                </a:cubicBezTo>
                <a:lnTo>
                  <a:pt x="20854163" y="1193419"/>
                </a:lnTo>
                <a:cubicBezTo>
                  <a:pt x="20854163" y="1325245"/>
                  <a:pt x="20747355" y="1432052"/>
                  <a:pt x="20615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1010942" y="6658498"/>
            <a:ext cx="15408210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Culturally sensitive outreach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Respect local customs and dynamics for greater acceptance (e.g., gender-specific discussions in recovery efforts).</a:t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894693" y="7675020"/>
            <a:ext cx="15640622" cy="1074039"/>
          </a:xfrm>
          <a:custGeom>
            <a:rect b="b" l="l" r="r" t="t"/>
            <a:pathLst>
              <a:path extrusionOk="0" h="1432052" w="20854163">
                <a:moveTo>
                  <a:pt x="0" y="238633"/>
                </a:moveTo>
                <a:cubicBezTo>
                  <a:pt x="0" y="106807"/>
                  <a:pt x="106807" y="0"/>
                  <a:pt x="238633" y="0"/>
                </a:cubicBezTo>
                <a:lnTo>
                  <a:pt x="20615529" y="0"/>
                </a:lnTo>
                <a:cubicBezTo>
                  <a:pt x="20747355" y="0"/>
                  <a:pt x="20854163" y="106807"/>
                  <a:pt x="20854163" y="238633"/>
                </a:cubicBezTo>
                <a:lnTo>
                  <a:pt x="20854163" y="1193419"/>
                </a:lnTo>
                <a:cubicBezTo>
                  <a:pt x="20854163" y="1325245"/>
                  <a:pt x="20747355" y="1432052"/>
                  <a:pt x="20615529" y="1432052"/>
                </a:cubicBezTo>
                <a:lnTo>
                  <a:pt x="238633" y="1432052"/>
                </a:lnTo>
                <a:cubicBezTo>
                  <a:pt x="106807" y="1432052"/>
                  <a:pt x="0" y="1325245"/>
                  <a:pt x="0" y="1193419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1010942" y="7810319"/>
            <a:ext cx="15408210" cy="82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Experiential learning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Hands-on training to build capacity for environmental management (e.g., training in renewable energy installation).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8B49CF-516C-4CDA-89D8-6808397816D5}"/>
</file>

<file path=customXml/itemProps2.xml><?xml version="1.0" encoding="utf-8"?>
<ds:datastoreItem xmlns:ds="http://schemas.openxmlformats.org/officeDocument/2006/customXml" ds:itemID="{900E32C9-60BB-441E-805D-C68A2B6B64FB}"/>
</file>

<file path=customXml/itemProps3.xml><?xml version="1.0" encoding="utf-8"?>
<ds:datastoreItem xmlns:ds="http://schemas.openxmlformats.org/officeDocument/2006/customXml" ds:itemID="{2FB2E56D-0EA0-4723-9B16-38B8625860A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