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</p:sldIdLst>
  <p:sldSz cx="18288000" cy="10287000"/>
  <p:notesSz cx="6858000" cy="9144000"/>
  <p:embeddedFontLst>
    <p:embeddedFont>
      <p:font typeface="Roboto" pitchFamily="2" charset="0"/>
      <p:regular r:id="rId107"/>
      <p:bold r:id="rId108"/>
      <p:italic r:id="rId109"/>
      <p:boldItalic r:id="rId110"/>
    </p:embeddedFont>
    <p:embeddedFont>
      <p:font typeface="Roboto Bold" pitchFamily="2" charset="0"/>
      <p:regular r:id="rId111"/>
      <p:bold r:id="rId112"/>
    </p:embeddedFont>
    <p:embeddedFont>
      <p:font typeface="Roboto Italics" panose="020B0604020202020204" charset="0"/>
      <p:regular r:id="rId1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4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font" Target="fonts/font6.fntdata"/><Relationship Id="rId16" Type="http://schemas.openxmlformats.org/officeDocument/2006/relationships/slide" Target="slides/slide12.xml"/><Relationship Id="rId107" Type="http://schemas.openxmlformats.org/officeDocument/2006/relationships/font" Target="fonts/font1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font" Target="fonts/font4.fntdata"/><Relationship Id="rId115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font" Target="fonts/font7.fntdata"/><Relationship Id="rId118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font" Target="fonts/font2.fntdata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notesMaster" Target="notesMasters/notesMaster1.xml"/><Relationship Id="rId114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font" Target="fonts/font3.fntdata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El Khoury" userId="56e11a00-3350-4213-bdfc-7b689f651e01" providerId="ADAL" clId="{A5194837-DCD9-4A2A-A958-05E6E612791A}"/>
    <pc:docChg chg="modSld">
      <pc:chgData name="Tina El Khoury" userId="56e11a00-3350-4213-bdfc-7b689f651e01" providerId="ADAL" clId="{A5194837-DCD9-4A2A-A958-05E6E612791A}" dt="2024-11-27T11:15:52.357" v="0" actId="403"/>
      <pc:docMkLst>
        <pc:docMk/>
      </pc:docMkLst>
      <pc:sldChg chg="modSp mod">
        <pc:chgData name="Tina El Khoury" userId="56e11a00-3350-4213-bdfc-7b689f651e01" providerId="ADAL" clId="{A5194837-DCD9-4A2A-A958-05E6E612791A}" dt="2024-11-27T11:15:52.357" v="0" actId="403"/>
        <pc:sldMkLst>
          <pc:docMk/>
          <pc:sldMk cId="0" sldId="355"/>
        </pc:sldMkLst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2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3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4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5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6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7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9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11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12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14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16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17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19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21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22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24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26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27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29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31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32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34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36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37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39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41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42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44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46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47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49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51" creationId="{00000000-0000-0000-0000-000000000000}"/>
          </ac:spMkLst>
        </pc:spChg>
        <pc:spChg chg="mod">
          <ac:chgData name="Tina El Khoury" userId="56e11a00-3350-4213-bdfc-7b689f651e01" providerId="ADAL" clId="{A5194837-DCD9-4A2A-A958-05E6E612791A}" dt="2024-11-27T11:15:52.357" v="0" actId="403"/>
          <ac:spMkLst>
            <pc:docMk/>
            <pc:sldMk cId="0" sldId="355"/>
            <ac:spMk id="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2.svg"/><Relationship Id="rId4" Type="http://schemas.openxmlformats.org/officeDocument/2006/relationships/image" Target="../media/image4.svg"/><Relationship Id="rId9" Type="http://schemas.openxmlformats.org/officeDocument/2006/relationships/image" Target="../media/image10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8.sv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5" Type="http://schemas.openxmlformats.org/officeDocument/2006/relationships/image" Target="../media/image6.sv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8.svg"/><Relationship Id="rId5" Type="http://schemas.openxmlformats.org/officeDocument/2006/relationships/image" Target="../media/image6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5.png"/><Relationship Id="rId9" Type="http://schemas.openxmlformats.org/officeDocument/2006/relationships/image" Target="../media/image22.svg"/><Relationship Id="rId1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8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44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40.svg"/><Relationship Id="rId1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8.svg"/><Relationship Id="rId5" Type="http://schemas.openxmlformats.org/officeDocument/2006/relationships/image" Target="../media/image6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3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4.svg"/><Relationship Id="rId5" Type="http://schemas.openxmlformats.org/officeDocument/2006/relationships/image" Target="../media/image6.svg"/><Relationship Id="rId15" Type="http://schemas.openxmlformats.org/officeDocument/2006/relationships/image" Target="../media/image58.sv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2.svg"/><Relationship Id="rId1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4.svg"/><Relationship Id="rId5" Type="http://schemas.openxmlformats.org/officeDocument/2006/relationships/image" Target="../media/image6.svg"/><Relationship Id="rId10" Type="http://schemas.openxmlformats.org/officeDocument/2006/relationships/image" Target="../media/image63.png"/><Relationship Id="rId4" Type="http://schemas.openxmlformats.org/officeDocument/2006/relationships/image" Target="../media/image5.png"/><Relationship Id="rId9" Type="http://schemas.openxmlformats.org/officeDocument/2006/relationships/image" Target="../media/image62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0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8.svg"/><Relationship Id="rId5" Type="http://schemas.openxmlformats.org/officeDocument/2006/relationships/image" Target="../media/image6.svg"/><Relationship Id="rId15" Type="http://schemas.openxmlformats.org/officeDocument/2006/relationships/image" Target="../media/image72.svg"/><Relationship Id="rId10" Type="http://schemas.openxmlformats.org/officeDocument/2006/relationships/image" Target="../media/image67.png"/><Relationship Id="rId4" Type="http://schemas.openxmlformats.org/officeDocument/2006/relationships/image" Target="../media/image5.png"/><Relationship Id="rId9" Type="http://schemas.openxmlformats.org/officeDocument/2006/relationships/image" Target="../media/image22.svg"/><Relationship Id="rId1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74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6.svg"/><Relationship Id="rId5" Type="http://schemas.openxmlformats.org/officeDocument/2006/relationships/image" Target="../media/image6.svg"/><Relationship Id="rId15" Type="http://schemas.openxmlformats.org/officeDocument/2006/relationships/image" Target="../media/image28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36.svg"/><Relationship Id="rId1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1.png"/><Relationship Id="rId17" Type="http://schemas.openxmlformats.org/officeDocument/2006/relationships/image" Target="../media/image22.sv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0.svg"/><Relationship Id="rId5" Type="http://schemas.openxmlformats.org/officeDocument/2006/relationships/image" Target="../media/image6.svg"/><Relationship Id="rId15" Type="http://schemas.openxmlformats.org/officeDocument/2006/relationships/image" Target="../media/image46.svg"/><Relationship Id="rId10" Type="http://schemas.openxmlformats.org/officeDocument/2006/relationships/image" Target="../media/image79.png"/><Relationship Id="rId4" Type="http://schemas.openxmlformats.org/officeDocument/2006/relationships/image" Target="../media/image5.png"/><Relationship Id="rId9" Type="http://schemas.openxmlformats.org/officeDocument/2006/relationships/image" Target="../media/image78.svg"/><Relationship Id="rId1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4.sv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6.svg"/><Relationship Id="rId18" Type="http://schemas.openxmlformats.org/officeDocument/2006/relationships/image" Target="../media/image8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5.png"/><Relationship Id="rId17" Type="http://schemas.openxmlformats.org/officeDocument/2006/relationships/image" Target="../media/image88.svg"/><Relationship Id="rId2" Type="http://schemas.openxmlformats.org/officeDocument/2006/relationships/image" Target="../media/image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6.svg"/><Relationship Id="rId5" Type="http://schemas.openxmlformats.org/officeDocument/2006/relationships/image" Target="../media/image6.svg"/><Relationship Id="rId15" Type="http://schemas.openxmlformats.org/officeDocument/2006/relationships/image" Target="../media/image28.svg"/><Relationship Id="rId10" Type="http://schemas.openxmlformats.org/officeDocument/2006/relationships/image" Target="../media/image35.png"/><Relationship Id="rId19" Type="http://schemas.openxmlformats.org/officeDocument/2006/relationships/image" Target="../media/image90.svg"/><Relationship Id="rId4" Type="http://schemas.openxmlformats.org/officeDocument/2006/relationships/image" Target="../media/image5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2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4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2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1.png"/><Relationship Id="rId17" Type="http://schemas.openxmlformats.org/officeDocument/2006/relationships/image" Target="../media/image100.svg"/><Relationship Id="rId2" Type="http://schemas.openxmlformats.org/officeDocument/2006/relationships/image" Target="../media/image3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6.svg"/><Relationship Id="rId5" Type="http://schemas.openxmlformats.org/officeDocument/2006/relationships/image" Target="../media/image6.svg"/><Relationship Id="rId15" Type="http://schemas.openxmlformats.org/officeDocument/2006/relationships/image" Target="../media/image98.svg"/><Relationship Id="rId10" Type="http://schemas.openxmlformats.org/officeDocument/2006/relationships/image" Target="../media/image85.png"/><Relationship Id="rId4" Type="http://schemas.openxmlformats.org/officeDocument/2006/relationships/image" Target="../media/image5.png"/><Relationship Id="rId9" Type="http://schemas.openxmlformats.org/officeDocument/2006/relationships/image" Target="../media/image96.svg"/><Relationship Id="rId14" Type="http://schemas.openxmlformats.org/officeDocument/2006/relationships/image" Target="../media/image9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82298" y="823020"/>
            <a:ext cx="7282682" cy="1370643"/>
          </a:xfrm>
          <a:custGeom>
            <a:avLst/>
            <a:gdLst/>
            <a:ahLst/>
            <a:cxnLst/>
            <a:rect l="l" t="t" r="r" b="b"/>
            <a:pathLst>
              <a:path w="7282682" h="1370643">
                <a:moveTo>
                  <a:pt x="0" y="0"/>
                </a:moveTo>
                <a:lnTo>
                  <a:pt x="7282682" y="0"/>
                </a:lnTo>
                <a:lnTo>
                  <a:pt x="7282682" y="1370643"/>
                </a:lnTo>
                <a:lnTo>
                  <a:pt x="0" y="1370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55" b="-35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14399" y="3677161"/>
            <a:ext cx="10910656" cy="160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Module 12: </a:t>
            </a:r>
          </a:p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Training of Trainers in EHA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399" y="2792478"/>
            <a:ext cx="974309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 IN HUMANITARIAN ACTION (EHA) TRAINING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5839" y="7232263"/>
            <a:ext cx="6848235" cy="130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Name of Facilitator:</a:t>
            </a:r>
          </a:p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Venue:</a:t>
            </a:r>
          </a:p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Date:</a:t>
            </a:r>
          </a:p>
        </p:txBody>
      </p:sp>
      <p:sp>
        <p:nvSpPr>
          <p:cNvPr id="8" name="Freeform 8"/>
          <p:cNvSpPr/>
          <p:nvPr/>
        </p:nvSpPr>
        <p:spPr>
          <a:xfrm rot="-6931402" flipH="1">
            <a:off x="13589360" y="3260297"/>
            <a:ext cx="4634825" cy="9269650"/>
          </a:xfrm>
          <a:custGeom>
            <a:avLst/>
            <a:gdLst/>
            <a:ahLst/>
            <a:cxnLst/>
            <a:rect l="l" t="t" r="r" b="b"/>
            <a:pathLst>
              <a:path w="4634825" h="9269650">
                <a:moveTo>
                  <a:pt x="4634825" y="0"/>
                </a:moveTo>
                <a:lnTo>
                  <a:pt x="0" y="0"/>
                </a:lnTo>
                <a:lnTo>
                  <a:pt x="0" y="9269651"/>
                </a:lnTo>
                <a:lnTo>
                  <a:pt x="4634825" y="9269651"/>
                </a:lnTo>
                <a:lnTo>
                  <a:pt x="4634825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3868597">
            <a:off x="14096716" y="4387136"/>
            <a:ext cx="3871170" cy="7742339"/>
          </a:xfrm>
          <a:custGeom>
            <a:avLst/>
            <a:gdLst/>
            <a:ahLst/>
            <a:cxnLst/>
            <a:rect l="l" t="t" r="r" b="b"/>
            <a:pathLst>
              <a:path w="3871170" h="7742339">
                <a:moveTo>
                  <a:pt x="0" y="0"/>
                </a:moveTo>
                <a:lnTo>
                  <a:pt x="3871170" y="0"/>
                </a:lnTo>
                <a:lnTo>
                  <a:pt x="3871170" y="7742340"/>
                </a:lnTo>
                <a:lnTo>
                  <a:pt x="0" y="7742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4240919" y="4227480"/>
            <a:ext cx="705765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13340459" y="4227480"/>
            <a:ext cx="705765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Types of ToT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40919" y="3321948"/>
            <a:ext cx="705765" cy="68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40459" y="3321948"/>
            <a:ext cx="705765" cy="68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8342" y="4640064"/>
            <a:ext cx="7350919" cy="3588543"/>
            <a:chOff x="0" y="0"/>
            <a:chExt cx="9801226" cy="4784724"/>
          </a:xfrm>
        </p:grpSpPr>
        <p:sp>
          <p:nvSpPr>
            <p:cNvPr id="13" name="Freeform 13"/>
            <p:cNvSpPr/>
            <p:nvPr/>
          </p:nvSpPr>
          <p:spPr>
            <a:xfrm>
              <a:off x="-1524" y="-1524"/>
              <a:ext cx="9804273" cy="4787773"/>
            </a:xfrm>
            <a:custGeom>
              <a:avLst/>
              <a:gdLst/>
              <a:ahLst/>
              <a:cxnLst/>
              <a:rect l="l" t="t" r="r" b="b"/>
              <a:pathLst>
                <a:path w="9804273" h="4787773">
                  <a:moveTo>
                    <a:pt x="1524" y="0"/>
                  </a:moveTo>
                  <a:lnTo>
                    <a:pt x="9802749" y="0"/>
                  </a:lnTo>
                  <a:cubicBezTo>
                    <a:pt x="9803638" y="0"/>
                    <a:pt x="9804273" y="762"/>
                    <a:pt x="9804273" y="1524"/>
                  </a:cubicBezTo>
                  <a:lnTo>
                    <a:pt x="9804273" y="4786249"/>
                  </a:lnTo>
                  <a:cubicBezTo>
                    <a:pt x="9804273" y="4787138"/>
                    <a:pt x="9803511" y="4787773"/>
                    <a:pt x="9802749" y="4787773"/>
                  </a:cubicBezTo>
                  <a:lnTo>
                    <a:pt x="1524" y="4787773"/>
                  </a:lnTo>
                  <a:cubicBezTo>
                    <a:pt x="635" y="4787773"/>
                    <a:pt x="0" y="4787011"/>
                    <a:pt x="0" y="478624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4786249"/>
                  </a:lnTo>
                  <a:lnTo>
                    <a:pt x="1524" y="4786249"/>
                  </a:lnTo>
                  <a:lnTo>
                    <a:pt x="1524" y="4784725"/>
                  </a:lnTo>
                  <a:lnTo>
                    <a:pt x="9802749" y="4784725"/>
                  </a:lnTo>
                  <a:lnTo>
                    <a:pt x="9802749" y="4786249"/>
                  </a:lnTo>
                  <a:lnTo>
                    <a:pt x="9801225" y="4786249"/>
                  </a:lnTo>
                  <a:lnTo>
                    <a:pt x="9801225" y="1524"/>
                  </a:lnTo>
                  <a:lnTo>
                    <a:pt x="9802749" y="1524"/>
                  </a:lnTo>
                  <a:lnTo>
                    <a:pt x="9802749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9801226" cy="47656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754"/>
                </a:lnSpc>
              </a:pPr>
              <a:r>
                <a:rPr lang="en-US" sz="255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Online or Blended Training:</a:t>
              </a:r>
            </a:p>
            <a:p>
              <a:pPr algn="ctr">
                <a:lnSpc>
                  <a:spcPts val="2754"/>
                </a:lnSpc>
              </a:pPr>
              <a:r>
                <a:rPr lang="en-US" sz="25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Combines online modules with face-to-face sessions to minimize travel and use digital resources, reducing the environmental footprint.</a:t>
              </a:r>
            </a:p>
            <a:p>
              <a:pPr algn="ctr">
                <a:lnSpc>
                  <a:spcPts val="2754"/>
                </a:lnSpc>
              </a:pPr>
              <a:r>
                <a:rPr lang="en-US" sz="25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Flexible and broad-reaching, especially for remote or crisis areas.</a:t>
              </a:r>
            </a:p>
            <a:p>
              <a:pPr algn="ctr">
                <a:lnSpc>
                  <a:spcPts val="2754"/>
                </a:lnSpc>
              </a:pPr>
              <a:r>
                <a:rPr lang="en-US" sz="255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Example: </a:t>
              </a:r>
              <a:r>
                <a:rPr lang="en-US" sz="25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Blended learning used to train trainers in hard-to-reach areas with follow-up online sessions.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17882" y="4640064"/>
            <a:ext cx="7350918" cy="3588543"/>
            <a:chOff x="0" y="0"/>
            <a:chExt cx="9801224" cy="4784724"/>
          </a:xfrm>
        </p:grpSpPr>
        <p:sp>
          <p:nvSpPr>
            <p:cNvPr id="16" name="Freeform 16"/>
            <p:cNvSpPr/>
            <p:nvPr/>
          </p:nvSpPr>
          <p:spPr>
            <a:xfrm>
              <a:off x="-1524" y="-1524"/>
              <a:ext cx="9804273" cy="4787773"/>
            </a:xfrm>
            <a:custGeom>
              <a:avLst/>
              <a:gdLst/>
              <a:ahLst/>
              <a:cxnLst/>
              <a:rect l="l" t="t" r="r" b="b"/>
              <a:pathLst>
                <a:path w="9804273" h="4787773">
                  <a:moveTo>
                    <a:pt x="1524" y="0"/>
                  </a:moveTo>
                  <a:lnTo>
                    <a:pt x="9802749" y="0"/>
                  </a:lnTo>
                  <a:cubicBezTo>
                    <a:pt x="9803638" y="0"/>
                    <a:pt x="9804273" y="762"/>
                    <a:pt x="9804273" y="1524"/>
                  </a:cubicBezTo>
                  <a:lnTo>
                    <a:pt x="9804273" y="4786249"/>
                  </a:lnTo>
                  <a:cubicBezTo>
                    <a:pt x="9804273" y="4787138"/>
                    <a:pt x="9803511" y="4787773"/>
                    <a:pt x="9802749" y="4787773"/>
                  </a:cubicBezTo>
                  <a:lnTo>
                    <a:pt x="1524" y="4787773"/>
                  </a:lnTo>
                  <a:cubicBezTo>
                    <a:pt x="635" y="4787773"/>
                    <a:pt x="0" y="4787011"/>
                    <a:pt x="0" y="478624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4786249"/>
                  </a:lnTo>
                  <a:lnTo>
                    <a:pt x="1524" y="4786249"/>
                  </a:lnTo>
                  <a:lnTo>
                    <a:pt x="1524" y="4784725"/>
                  </a:lnTo>
                  <a:lnTo>
                    <a:pt x="9802749" y="4784725"/>
                  </a:lnTo>
                  <a:lnTo>
                    <a:pt x="9802749" y="4786249"/>
                  </a:lnTo>
                  <a:lnTo>
                    <a:pt x="9801225" y="4786249"/>
                  </a:lnTo>
                  <a:lnTo>
                    <a:pt x="9801225" y="1524"/>
                  </a:lnTo>
                  <a:lnTo>
                    <a:pt x="9802749" y="1524"/>
                  </a:lnTo>
                  <a:lnTo>
                    <a:pt x="9802749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9801224" cy="47656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Expert-Led Training:</a:t>
              </a:r>
            </a:p>
            <a:p>
              <a:pPr algn="ctr">
                <a:lnSpc>
                  <a:spcPts val="3240"/>
                </a:lnSpc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Conducted by subject matter experts who impart specialized knowledge on environmental practices.</a:t>
              </a:r>
            </a:p>
            <a:p>
              <a:pPr algn="ctr">
                <a:lnSpc>
                  <a:spcPts val="3240"/>
                </a:lnSpc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Ensures high-quality knowledge transfer.</a:t>
              </a:r>
            </a:p>
            <a:p>
              <a:pPr algn="ctr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Example: 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Expert-led training on energy-efficient methods for humanitarian shelters.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0" y="2390775"/>
            <a:ext cx="27432" cy="6977062"/>
            <a:chOff x="0" y="0"/>
            <a:chExt cx="36576" cy="93027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576" cy="9302750"/>
            </a:xfrm>
            <a:custGeom>
              <a:avLst/>
              <a:gdLst/>
              <a:ahLst/>
              <a:cxnLst/>
              <a:rect l="l" t="t" r="r" b="b"/>
              <a:pathLst>
                <a:path w="36576" h="9302750">
                  <a:moveTo>
                    <a:pt x="0" y="0"/>
                  </a:moveTo>
                  <a:lnTo>
                    <a:pt x="36576" y="0"/>
                  </a:lnTo>
                  <a:lnTo>
                    <a:pt x="36576" y="9302750"/>
                  </a:lnTo>
                  <a:lnTo>
                    <a:pt x="0" y="930275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22599" flipH="1">
            <a:off x="204881" y="-354392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/>
          </a:p>
        </p:txBody>
      </p:sp>
      <p:sp>
        <p:nvSpPr>
          <p:cNvPr id="3" name="Freeform 3"/>
          <p:cNvSpPr/>
          <p:nvPr/>
        </p:nvSpPr>
        <p:spPr>
          <a:xfrm rot="-5577400">
            <a:off x="629407" y="-314576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/>
          </a:p>
        </p:txBody>
      </p:sp>
      <p:sp>
        <p:nvSpPr>
          <p:cNvPr id="4" name="Freeform 4"/>
          <p:cNvSpPr/>
          <p:nvPr/>
        </p:nvSpPr>
        <p:spPr>
          <a:xfrm rot="-5656103" flipH="1" flipV="1">
            <a:off x="13625066" y="3496253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/>
          </a:p>
        </p:txBody>
      </p:sp>
      <p:sp>
        <p:nvSpPr>
          <p:cNvPr id="5" name="Freeform 5"/>
          <p:cNvSpPr/>
          <p:nvPr/>
        </p:nvSpPr>
        <p:spPr>
          <a:xfrm rot="5143896" flipV="1">
            <a:off x="14037071" y="478407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 sz="2000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54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2131575"/>
            <a:ext cx="16487700" cy="716039"/>
            <a:chOff x="0" y="0"/>
            <a:chExt cx="21983600" cy="9547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4885" y="2161767"/>
            <a:ext cx="16427316" cy="655655"/>
            <a:chOff x="0" y="0"/>
            <a:chExt cx="21903088" cy="8742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960" y="70485"/>
              <a:ext cx="21781168" cy="6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Training of Trainers is essential for scaling environmental sustainability in humanitarian contexts by empowering local trainers to disseminate knowledge and skills effectively.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4693" y="2899455"/>
            <a:ext cx="16487700" cy="716039"/>
            <a:chOff x="0" y="0"/>
            <a:chExt cx="21983600" cy="95471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4885" y="2929647"/>
            <a:ext cx="16427316" cy="655655"/>
            <a:chOff x="0" y="0"/>
            <a:chExt cx="21903088" cy="8742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0960" y="70485"/>
              <a:ext cx="21781168" cy="6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Integrating cultural sensitivity, gender awareness, and inclusivity into training improves engagement and effectiveness, ensuring contextually appropriate and sustainable learning.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94693" y="3667335"/>
            <a:ext cx="16487700" cy="716039"/>
            <a:chOff x="0" y="0"/>
            <a:chExt cx="21983600" cy="95471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4885" y="3697527"/>
            <a:ext cx="16427316" cy="655655"/>
            <a:chOff x="0" y="0"/>
            <a:chExt cx="21903088" cy="87420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0960" y="70485"/>
              <a:ext cx="21781168" cy="6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Adult learning principles like self-directed and experiential learning cater to adult learners' needs, making training sessions engaging and relevant.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94693" y="4435215"/>
            <a:ext cx="16487700" cy="716038"/>
            <a:chOff x="0" y="0"/>
            <a:chExt cx="21983600" cy="95471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24885" y="4465407"/>
            <a:ext cx="16427316" cy="655654"/>
            <a:chOff x="0" y="0"/>
            <a:chExt cx="21903088" cy="87420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0960" y="70485"/>
              <a:ext cx="21781168" cy="654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Effective facilitation techniques, such as active listening and managing group dynamics, create interactive training environments, with eco-conscious methods reducing environmental impact.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94693" y="5203095"/>
            <a:ext cx="16487700" cy="716038"/>
            <a:chOff x="0" y="0"/>
            <a:chExt cx="21983600" cy="95471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24885" y="5233287"/>
            <a:ext cx="16427316" cy="655654"/>
            <a:chOff x="0" y="0"/>
            <a:chExt cx="21903088" cy="87420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0960" y="70485"/>
              <a:ext cx="21781168" cy="654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Clear and engaging training materials, developed based on TNA, enhance learning, with digital formats and multimedia reducing environmental impact.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94693" y="5970975"/>
            <a:ext cx="16487700" cy="716038"/>
            <a:chOff x="0" y="0"/>
            <a:chExt cx="21983600" cy="95471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4885" y="6001167"/>
            <a:ext cx="16427316" cy="655654"/>
            <a:chOff x="0" y="0"/>
            <a:chExt cx="21903088" cy="8742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0960" y="70485"/>
              <a:ext cx="21781168" cy="654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Interactive methods, such as role-playing and simulations, enhance engagement, while planning sustainable sessions reinforces environmental responsibility.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94693" y="6738855"/>
            <a:ext cx="16487700" cy="716038"/>
            <a:chOff x="0" y="0"/>
            <a:chExt cx="21983600" cy="95471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24885" y="6769047"/>
            <a:ext cx="16427316" cy="655654"/>
            <a:chOff x="0" y="0"/>
            <a:chExt cx="21903088" cy="87420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0960" y="70485"/>
              <a:ext cx="21781168" cy="32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Assessing participant learning and providing constructive feedback guide improvements and promote sustainable practices.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94693" y="7506735"/>
            <a:ext cx="16487700" cy="716038"/>
            <a:chOff x="0" y="0"/>
            <a:chExt cx="21983600" cy="95471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24885" y="7536927"/>
            <a:ext cx="16427316" cy="655654"/>
            <a:chOff x="0" y="0"/>
            <a:chExt cx="21903088" cy="87420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0960" y="70485"/>
              <a:ext cx="21781168" cy="32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 tools make training interactive, accessible, and environmentally friendly, reducing the footprint while enhancing the learning experience.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94693" y="8274615"/>
            <a:ext cx="16487700" cy="716038"/>
            <a:chOff x="0" y="0"/>
            <a:chExt cx="21983600" cy="95471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1983573" cy="954786"/>
            </a:xfrm>
            <a:custGeom>
              <a:avLst/>
              <a:gdLst/>
              <a:ahLst/>
              <a:cxnLst/>
              <a:rect l="l" t="t" r="r" b="b"/>
              <a:pathLst>
                <a:path w="21983573" h="954786">
                  <a:moveTo>
                    <a:pt x="0" y="159131"/>
                  </a:moveTo>
                  <a:cubicBezTo>
                    <a:pt x="0" y="71247"/>
                    <a:pt x="71247" y="0"/>
                    <a:pt x="159131" y="0"/>
                  </a:cubicBezTo>
                  <a:lnTo>
                    <a:pt x="21824442" y="0"/>
                  </a:lnTo>
                  <a:cubicBezTo>
                    <a:pt x="21912326" y="0"/>
                    <a:pt x="21983573" y="71247"/>
                    <a:pt x="21983573" y="159131"/>
                  </a:cubicBezTo>
                  <a:lnTo>
                    <a:pt x="21983573" y="795655"/>
                  </a:lnTo>
                  <a:cubicBezTo>
                    <a:pt x="21983573" y="883539"/>
                    <a:pt x="21912326" y="954786"/>
                    <a:pt x="21824442" y="954786"/>
                  </a:cubicBezTo>
                  <a:lnTo>
                    <a:pt x="159131" y="954786"/>
                  </a:lnTo>
                  <a:cubicBezTo>
                    <a:pt x="71247" y="954659"/>
                    <a:pt x="0" y="883539"/>
                    <a:pt x="0" y="79565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 sz="20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24885" y="8304807"/>
            <a:ext cx="16427316" cy="655654"/>
            <a:chOff x="0" y="0"/>
            <a:chExt cx="21903088" cy="87420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1903088" cy="874206"/>
            </a:xfrm>
            <a:custGeom>
              <a:avLst/>
              <a:gdLst/>
              <a:ahLst/>
              <a:cxnLst/>
              <a:rect l="l" t="t" r="r" b="b"/>
              <a:pathLst>
                <a:path w="21903088" h="874206">
                  <a:moveTo>
                    <a:pt x="0" y="0"/>
                  </a:moveTo>
                  <a:lnTo>
                    <a:pt x="21903088" y="0"/>
                  </a:lnTo>
                  <a:lnTo>
                    <a:pt x="21903088" y="874206"/>
                  </a:lnTo>
                  <a:lnTo>
                    <a:pt x="0" y="87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0960" y="70485"/>
              <a:ext cx="21781168" cy="32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M&amp;E frameworks track training effectiveness, inform improvements, and support sustainability through continuous learning and adaptation.</a:t>
              </a:r>
            </a:p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22599" flipH="1">
            <a:off x="204881" y="-354392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577400">
            <a:off x="629407" y="-314576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000" cy="13716000"/>
            </a:xfrm>
            <a:custGeom>
              <a:avLst/>
              <a:gdLst/>
              <a:ahLst/>
              <a:cxnLst/>
              <a:rect l="l" t="t" r="r" b="b"/>
              <a:pathLst>
                <a:path w="12192000" h="13716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AutoShape 6"/>
          <p:cNvSpPr/>
          <p:nvPr/>
        </p:nvSpPr>
        <p:spPr>
          <a:xfrm>
            <a:off x="4514850" y="57150"/>
            <a:ext cx="0" cy="4094736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165184" y="4737453"/>
            <a:ext cx="6927931" cy="1303875"/>
          </a:xfrm>
          <a:custGeom>
            <a:avLst/>
            <a:gdLst/>
            <a:ahLst/>
            <a:cxnLst/>
            <a:rect l="l" t="t" r="r" b="b"/>
            <a:pathLst>
              <a:path w="6927931" h="1303875">
                <a:moveTo>
                  <a:pt x="0" y="0"/>
                </a:moveTo>
                <a:lnTo>
                  <a:pt x="6927932" y="0"/>
                </a:lnTo>
                <a:lnTo>
                  <a:pt x="6927932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71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1276542" y="3746701"/>
            <a:ext cx="5182654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endParaRPr/>
          </a:p>
          <a:p>
            <a:pPr algn="ctr">
              <a:lnSpc>
                <a:spcPts val="5399"/>
              </a:lnSpc>
            </a:pPr>
            <a:r>
              <a:rPr lang="en-US" sz="4499" b="1">
                <a:solidFill>
                  <a:srgbClr val="61A039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  <a:p>
            <a:pPr algn="ctr">
              <a:lnSpc>
                <a:spcPts val="5399"/>
              </a:lnSpc>
            </a:pPr>
            <a:r>
              <a:rPr lang="en-US" sz="4499" b="1">
                <a:solidFill>
                  <a:srgbClr val="61A039"/>
                </a:solidFill>
                <a:latin typeface="Roboto Bold"/>
                <a:ea typeface="Roboto Bold"/>
                <a:cs typeface="Roboto Bold"/>
                <a:sym typeface="Roboto Bold"/>
              </a:rPr>
              <a:t>Any Questions?</a:t>
            </a:r>
          </a:p>
        </p:txBody>
      </p:sp>
      <p:sp>
        <p:nvSpPr>
          <p:cNvPr id="9" name="Freeform 9"/>
          <p:cNvSpPr/>
          <p:nvPr/>
        </p:nvSpPr>
        <p:spPr>
          <a:xfrm rot="-5656103" flipH="1" flipV="1">
            <a:off x="13625066" y="3496253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5143896" flipV="1">
            <a:off x="14037071" y="478407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07632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Stages in Training Development and Delivery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1205" y="2327819"/>
            <a:ext cx="7618095" cy="459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Designing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Developing training content and materials collaboratively with stakeholders, prioritizing digital content to reduce waste.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Emphasis on co-design with communities to ensure cultural relevance.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Designing a training curriculum that integrates local environmental knowledge.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27819"/>
            <a:ext cx="7618095" cy="459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Planning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Identifying needs, objectives, target audience, and resources, with a focus on minimizing environmental impacts (e.g., low-impact venues, reduced printed materials).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Conducting a needs assessment for a community's environmental challenges before designing the training.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87470" y="92583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07632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Stages in Training Development and Delivery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20260" y="2949754"/>
            <a:ext cx="7618095" cy="367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Evaluating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Assessing the training’s effectiveness and environmental impact using feedback and learning outcomes to improve future sessions.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Using participant feedback to refine future environmental impact assessment training.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2495" y="2949754"/>
            <a:ext cx="7618095" cy="367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Delivering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Implementing the training through facilitation and engaging participants with interactive methods, focusing on low-resource delivery methods.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Conducting a session on sustainable resource management using role-playing and group discussions.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227943" y="6113859"/>
            <a:ext cx="3557702" cy="3734229"/>
          </a:xfrm>
          <a:custGeom>
            <a:avLst/>
            <a:gdLst/>
            <a:ahLst/>
            <a:cxnLst/>
            <a:rect l="l" t="t" r="r" b="b"/>
            <a:pathLst>
              <a:path w="3557702" h="3734229">
                <a:moveTo>
                  <a:pt x="0" y="0"/>
                </a:moveTo>
                <a:lnTo>
                  <a:pt x="3557701" y="0"/>
                </a:lnTo>
                <a:lnTo>
                  <a:pt x="3557701" y="3734229"/>
                </a:lnTo>
                <a:lnTo>
                  <a:pt x="0" y="37342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37965" y="4324366"/>
            <a:ext cx="1668070" cy="163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96378" y="4497390"/>
            <a:ext cx="9031148" cy="133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2: Cultural sensitivity, gender and inclusivity in training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2005423"/>
            <a:ext cx="15709980" cy="895050"/>
            <a:chOff x="0" y="0"/>
            <a:chExt cx="20946640" cy="1193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46619" cy="1193419"/>
            </a:xfrm>
            <a:custGeom>
              <a:avLst/>
              <a:gdLst/>
              <a:ahLst/>
              <a:cxnLst/>
              <a:rect l="l" t="t" r="r" b="b"/>
              <a:pathLst>
                <a:path w="20946619" h="1193419">
                  <a:moveTo>
                    <a:pt x="0" y="198882"/>
                  </a:moveTo>
                  <a:cubicBezTo>
                    <a:pt x="0" y="89027"/>
                    <a:pt x="89027" y="0"/>
                    <a:pt x="198882" y="0"/>
                  </a:cubicBezTo>
                  <a:lnTo>
                    <a:pt x="20747737" y="0"/>
                  </a:lnTo>
                  <a:cubicBezTo>
                    <a:pt x="20857592" y="0"/>
                    <a:pt x="20946619" y="89027"/>
                    <a:pt x="20946619" y="198882"/>
                  </a:cubicBezTo>
                  <a:lnTo>
                    <a:pt x="20946619" y="994537"/>
                  </a:lnTo>
                  <a:cubicBezTo>
                    <a:pt x="20946619" y="1104392"/>
                    <a:pt x="20857592" y="1193419"/>
                    <a:pt x="20747737" y="1193419"/>
                  </a:cubicBezTo>
                  <a:lnTo>
                    <a:pt x="198882" y="1193419"/>
                  </a:lnTo>
                  <a:cubicBezTo>
                    <a:pt x="89027" y="1193419"/>
                    <a:pt x="0" y="1104392"/>
                    <a:pt x="0" y="99453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33623" y="2044353"/>
            <a:ext cx="15632121" cy="817191"/>
          </a:xfrm>
          <a:custGeom>
            <a:avLst/>
            <a:gdLst/>
            <a:ahLst/>
            <a:cxnLst/>
            <a:rect l="l" t="t" r="r" b="b"/>
            <a:pathLst>
              <a:path w="15632121" h="817191">
                <a:moveTo>
                  <a:pt x="0" y="0"/>
                </a:moveTo>
                <a:lnTo>
                  <a:pt x="15632121" y="0"/>
                </a:lnTo>
                <a:lnTo>
                  <a:pt x="15632121" y="817191"/>
                </a:lnTo>
                <a:lnTo>
                  <a:pt x="0" y="8171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990773" y="2111028"/>
            <a:ext cx="15517821" cy="693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Cultural Sensitivity</a:t>
            </a:r>
            <a:r>
              <a:rPr lang="en-US" sz="22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Trainers must understand cultural diversity and local customs to create a respectful and inclusive training environment.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3" y="2965274"/>
            <a:ext cx="15709980" cy="895050"/>
            <a:chOff x="0" y="0"/>
            <a:chExt cx="20946640" cy="119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946619" cy="1193419"/>
            </a:xfrm>
            <a:custGeom>
              <a:avLst/>
              <a:gdLst/>
              <a:ahLst/>
              <a:cxnLst/>
              <a:rect l="l" t="t" r="r" b="b"/>
              <a:pathLst>
                <a:path w="20946619" h="1193419">
                  <a:moveTo>
                    <a:pt x="0" y="198882"/>
                  </a:moveTo>
                  <a:cubicBezTo>
                    <a:pt x="0" y="89027"/>
                    <a:pt x="89027" y="0"/>
                    <a:pt x="198882" y="0"/>
                  </a:cubicBezTo>
                  <a:lnTo>
                    <a:pt x="20747737" y="0"/>
                  </a:lnTo>
                  <a:cubicBezTo>
                    <a:pt x="20857592" y="0"/>
                    <a:pt x="20946619" y="89027"/>
                    <a:pt x="20946619" y="198882"/>
                  </a:cubicBezTo>
                  <a:lnTo>
                    <a:pt x="20946619" y="994537"/>
                  </a:lnTo>
                  <a:cubicBezTo>
                    <a:pt x="20946619" y="1104392"/>
                    <a:pt x="20857592" y="1193419"/>
                    <a:pt x="20747737" y="1193419"/>
                  </a:cubicBezTo>
                  <a:lnTo>
                    <a:pt x="198882" y="1193419"/>
                  </a:lnTo>
                  <a:cubicBezTo>
                    <a:pt x="89027" y="1193419"/>
                    <a:pt x="0" y="1104392"/>
                    <a:pt x="0" y="99453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3623" y="3004203"/>
            <a:ext cx="15632121" cy="817191"/>
            <a:chOff x="0" y="0"/>
            <a:chExt cx="20842828" cy="10895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842828" cy="1089588"/>
            </a:xfrm>
            <a:custGeom>
              <a:avLst/>
              <a:gdLst/>
              <a:ahLst/>
              <a:cxnLst/>
              <a:rect l="l" t="t" r="r" b="b"/>
              <a:pathLst>
                <a:path w="20842828" h="1089588">
                  <a:moveTo>
                    <a:pt x="0" y="0"/>
                  </a:moveTo>
                  <a:lnTo>
                    <a:pt x="20842828" y="0"/>
                  </a:lnTo>
                  <a:lnTo>
                    <a:pt x="20842828" y="1089588"/>
                  </a:lnTo>
                  <a:lnTo>
                    <a:pt x="0" y="1089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85725"/>
              <a:ext cx="20690428" cy="927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0"/>
                </a:lnSpc>
              </a:pPr>
              <a:r>
                <a:rPr lang="en-US" sz="22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Awareness of cultural norms helps avoid misunderstandings and enhances learning by making content relevant and relatable.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4693" y="3925124"/>
            <a:ext cx="15709980" cy="895050"/>
            <a:chOff x="0" y="0"/>
            <a:chExt cx="20946640" cy="1193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946619" cy="1193419"/>
            </a:xfrm>
            <a:custGeom>
              <a:avLst/>
              <a:gdLst/>
              <a:ahLst/>
              <a:cxnLst/>
              <a:rect l="l" t="t" r="r" b="b"/>
              <a:pathLst>
                <a:path w="20946619" h="1193419">
                  <a:moveTo>
                    <a:pt x="0" y="198882"/>
                  </a:moveTo>
                  <a:cubicBezTo>
                    <a:pt x="0" y="89027"/>
                    <a:pt x="89027" y="0"/>
                    <a:pt x="198882" y="0"/>
                  </a:cubicBezTo>
                  <a:lnTo>
                    <a:pt x="20747737" y="0"/>
                  </a:lnTo>
                  <a:cubicBezTo>
                    <a:pt x="20857592" y="0"/>
                    <a:pt x="20946619" y="89027"/>
                    <a:pt x="20946619" y="198882"/>
                  </a:cubicBezTo>
                  <a:lnTo>
                    <a:pt x="20946619" y="994537"/>
                  </a:lnTo>
                  <a:cubicBezTo>
                    <a:pt x="20946619" y="1104392"/>
                    <a:pt x="20857592" y="1193419"/>
                    <a:pt x="20747737" y="1193419"/>
                  </a:cubicBezTo>
                  <a:lnTo>
                    <a:pt x="198882" y="1193419"/>
                  </a:lnTo>
                  <a:cubicBezTo>
                    <a:pt x="89027" y="1193419"/>
                    <a:pt x="0" y="1104392"/>
                    <a:pt x="0" y="99453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33623" y="3964053"/>
            <a:ext cx="15632121" cy="817191"/>
            <a:chOff x="0" y="0"/>
            <a:chExt cx="20842828" cy="10895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842828" cy="1089588"/>
            </a:xfrm>
            <a:custGeom>
              <a:avLst/>
              <a:gdLst/>
              <a:ahLst/>
              <a:cxnLst/>
              <a:rect l="l" t="t" r="r" b="b"/>
              <a:pathLst>
                <a:path w="20842828" h="1089588">
                  <a:moveTo>
                    <a:pt x="0" y="0"/>
                  </a:moveTo>
                  <a:lnTo>
                    <a:pt x="20842828" y="0"/>
                  </a:lnTo>
                  <a:lnTo>
                    <a:pt x="20842828" y="1089588"/>
                  </a:lnTo>
                  <a:lnTo>
                    <a:pt x="0" y="1089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85725"/>
              <a:ext cx="20690428" cy="927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0"/>
                </a:lnSpc>
              </a:pPr>
              <a:r>
                <a:rPr lang="en-US" sz="225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Gender Sensitivity</a:t>
              </a:r>
              <a:r>
                <a:rPr lang="en-US" sz="22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Training must recognize gender differences and address the specific needs of different gender identities to promote equity and inclusivity.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94693" y="4884974"/>
            <a:ext cx="15709980" cy="895050"/>
            <a:chOff x="0" y="0"/>
            <a:chExt cx="20946640" cy="1193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946619" cy="1193419"/>
            </a:xfrm>
            <a:custGeom>
              <a:avLst/>
              <a:gdLst/>
              <a:ahLst/>
              <a:cxnLst/>
              <a:rect l="l" t="t" r="r" b="b"/>
              <a:pathLst>
                <a:path w="20946619" h="1193419">
                  <a:moveTo>
                    <a:pt x="0" y="198882"/>
                  </a:moveTo>
                  <a:cubicBezTo>
                    <a:pt x="0" y="89027"/>
                    <a:pt x="89027" y="0"/>
                    <a:pt x="198882" y="0"/>
                  </a:cubicBezTo>
                  <a:lnTo>
                    <a:pt x="20747737" y="0"/>
                  </a:lnTo>
                  <a:cubicBezTo>
                    <a:pt x="20857592" y="0"/>
                    <a:pt x="20946619" y="89027"/>
                    <a:pt x="20946619" y="198882"/>
                  </a:cubicBezTo>
                  <a:lnTo>
                    <a:pt x="20946619" y="994537"/>
                  </a:lnTo>
                  <a:cubicBezTo>
                    <a:pt x="20946619" y="1104392"/>
                    <a:pt x="20857592" y="1193419"/>
                    <a:pt x="20747737" y="1193419"/>
                  </a:cubicBezTo>
                  <a:lnTo>
                    <a:pt x="198882" y="1193419"/>
                  </a:lnTo>
                  <a:cubicBezTo>
                    <a:pt x="89027" y="1193419"/>
                    <a:pt x="0" y="1104392"/>
                    <a:pt x="0" y="99453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3623" y="4923903"/>
            <a:ext cx="15632121" cy="817191"/>
            <a:chOff x="0" y="0"/>
            <a:chExt cx="20842828" cy="10895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842828" cy="1089588"/>
            </a:xfrm>
            <a:custGeom>
              <a:avLst/>
              <a:gdLst/>
              <a:ahLst/>
              <a:cxnLst/>
              <a:rect l="l" t="t" r="r" b="b"/>
              <a:pathLst>
                <a:path w="20842828" h="1089588">
                  <a:moveTo>
                    <a:pt x="0" y="0"/>
                  </a:moveTo>
                  <a:lnTo>
                    <a:pt x="20842828" y="0"/>
                  </a:lnTo>
                  <a:lnTo>
                    <a:pt x="20842828" y="1089588"/>
                  </a:lnTo>
                  <a:lnTo>
                    <a:pt x="0" y="1089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85725"/>
              <a:ext cx="20690428" cy="927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0"/>
                </a:lnSpc>
              </a:pPr>
              <a:r>
                <a:rPr lang="en-US" sz="22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Gender-sensitive facilitation encourages equal participation and challenges stereotypes.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94693" y="5844825"/>
            <a:ext cx="15709980" cy="895050"/>
            <a:chOff x="0" y="0"/>
            <a:chExt cx="20946640" cy="119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946619" cy="1193419"/>
            </a:xfrm>
            <a:custGeom>
              <a:avLst/>
              <a:gdLst/>
              <a:ahLst/>
              <a:cxnLst/>
              <a:rect l="l" t="t" r="r" b="b"/>
              <a:pathLst>
                <a:path w="20946619" h="1193419">
                  <a:moveTo>
                    <a:pt x="0" y="198882"/>
                  </a:moveTo>
                  <a:cubicBezTo>
                    <a:pt x="0" y="89027"/>
                    <a:pt x="89027" y="0"/>
                    <a:pt x="198882" y="0"/>
                  </a:cubicBezTo>
                  <a:lnTo>
                    <a:pt x="20747737" y="0"/>
                  </a:lnTo>
                  <a:cubicBezTo>
                    <a:pt x="20857592" y="0"/>
                    <a:pt x="20946619" y="89027"/>
                    <a:pt x="20946619" y="198882"/>
                  </a:cubicBezTo>
                  <a:lnTo>
                    <a:pt x="20946619" y="994537"/>
                  </a:lnTo>
                  <a:cubicBezTo>
                    <a:pt x="20946619" y="1104392"/>
                    <a:pt x="20857592" y="1193419"/>
                    <a:pt x="20747737" y="1193419"/>
                  </a:cubicBezTo>
                  <a:lnTo>
                    <a:pt x="198882" y="1193419"/>
                  </a:lnTo>
                  <a:cubicBezTo>
                    <a:pt x="89027" y="1193419"/>
                    <a:pt x="0" y="1104392"/>
                    <a:pt x="0" y="99453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33623" y="5883754"/>
            <a:ext cx="15632121" cy="817191"/>
            <a:chOff x="0" y="0"/>
            <a:chExt cx="20842828" cy="108958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842828" cy="1089588"/>
            </a:xfrm>
            <a:custGeom>
              <a:avLst/>
              <a:gdLst/>
              <a:ahLst/>
              <a:cxnLst/>
              <a:rect l="l" t="t" r="r" b="b"/>
              <a:pathLst>
                <a:path w="20842828" h="1089588">
                  <a:moveTo>
                    <a:pt x="0" y="0"/>
                  </a:moveTo>
                  <a:lnTo>
                    <a:pt x="20842828" y="0"/>
                  </a:lnTo>
                  <a:lnTo>
                    <a:pt x="20842828" y="1089588"/>
                  </a:lnTo>
                  <a:lnTo>
                    <a:pt x="0" y="1089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85725"/>
              <a:ext cx="20690428" cy="927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0"/>
                </a:lnSpc>
              </a:pPr>
              <a:r>
                <a:rPr lang="en-US" sz="225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Inclusivity</a:t>
              </a:r>
              <a:r>
                <a:rPr lang="en-US" sz="22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Inclusivity involves ensuring that training is accessible to all participants, regardless of gender, culture, socioeconomic background, or ability.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94693" y="6804675"/>
            <a:ext cx="15709980" cy="895050"/>
            <a:chOff x="0" y="0"/>
            <a:chExt cx="20946640" cy="1193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0946619" cy="1193419"/>
            </a:xfrm>
            <a:custGeom>
              <a:avLst/>
              <a:gdLst/>
              <a:ahLst/>
              <a:cxnLst/>
              <a:rect l="l" t="t" r="r" b="b"/>
              <a:pathLst>
                <a:path w="20946619" h="1193419">
                  <a:moveTo>
                    <a:pt x="0" y="198882"/>
                  </a:moveTo>
                  <a:cubicBezTo>
                    <a:pt x="0" y="89027"/>
                    <a:pt x="89027" y="0"/>
                    <a:pt x="198882" y="0"/>
                  </a:cubicBezTo>
                  <a:lnTo>
                    <a:pt x="20747737" y="0"/>
                  </a:lnTo>
                  <a:cubicBezTo>
                    <a:pt x="20857592" y="0"/>
                    <a:pt x="20946619" y="89027"/>
                    <a:pt x="20946619" y="198882"/>
                  </a:cubicBezTo>
                  <a:lnTo>
                    <a:pt x="20946619" y="994537"/>
                  </a:lnTo>
                  <a:cubicBezTo>
                    <a:pt x="20946619" y="1104392"/>
                    <a:pt x="20857592" y="1193419"/>
                    <a:pt x="20747737" y="1193419"/>
                  </a:cubicBezTo>
                  <a:lnTo>
                    <a:pt x="198882" y="1193419"/>
                  </a:lnTo>
                  <a:cubicBezTo>
                    <a:pt x="89027" y="1193419"/>
                    <a:pt x="0" y="1104392"/>
                    <a:pt x="0" y="99453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33623" y="6843604"/>
            <a:ext cx="15632121" cy="817191"/>
            <a:chOff x="0" y="0"/>
            <a:chExt cx="20842828" cy="108958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842828" cy="1089588"/>
            </a:xfrm>
            <a:custGeom>
              <a:avLst/>
              <a:gdLst/>
              <a:ahLst/>
              <a:cxnLst/>
              <a:rect l="l" t="t" r="r" b="b"/>
              <a:pathLst>
                <a:path w="20842828" h="1089588">
                  <a:moveTo>
                    <a:pt x="0" y="0"/>
                  </a:moveTo>
                  <a:lnTo>
                    <a:pt x="20842828" y="0"/>
                  </a:lnTo>
                  <a:lnTo>
                    <a:pt x="20842828" y="1089588"/>
                  </a:lnTo>
                  <a:lnTo>
                    <a:pt x="0" y="1089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85725"/>
              <a:ext cx="20690428" cy="927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0"/>
                </a:lnSpc>
              </a:pPr>
              <a:r>
                <a:rPr lang="en-US" sz="22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By addressing barriers to participation, trainers foster a welcoming environment that enhances learning for all.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94693" y="7764525"/>
            <a:ext cx="15709980" cy="895050"/>
            <a:chOff x="0" y="0"/>
            <a:chExt cx="20946640" cy="11934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0946619" cy="1193419"/>
            </a:xfrm>
            <a:custGeom>
              <a:avLst/>
              <a:gdLst/>
              <a:ahLst/>
              <a:cxnLst/>
              <a:rect l="l" t="t" r="r" b="b"/>
              <a:pathLst>
                <a:path w="20946619" h="1193419">
                  <a:moveTo>
                    <a:pt x="0" y="198882"/>
                  </a:moveTo>
                  <a:cubicBezTo>
                    <a:pt x="0" y="89027"/>
                    <a:pt x="89027" y="0"/>
                    <a:pt x="198882" y="0"/>
                  </a:cubicBezTo>
                  <a:lnTo>
                    <a:pt x="20747737" y="0"/>
                  </a:lnTo>
                  <a:cubicBezTo>
                    <a:pt x="20857592" y="0"/>
                    <a:pt x="20946619" y="89027"/>
                    <a:pt x="20946619" y="198882"/>
                  </a:cubicBezTo>
                  <a:lnTo>
                    <a:pt x="20946619" y="994537"/>
                  </a:lnTo>
                  <a:cubicBezTo>
                    <a:pt x="20946619" y="1104392"/>
                    <a:pt x="20857592" y="1193419"/>
                    <a:pt x="20747737" y="1193419"/>
                  </a:cubicBezTo>
                  <a:lnTo>
                    <a:pt x="198882" y="1193419"/>
                  </a:lnTo>
                  <a:cubicBezTo>
                    <a:pt x="89027" y="1193419"/>
                    <a:pt x="0" y="1104392"/>
                    <a:pt x="0" y="99453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33623" y="7803454"/>
            <a:ext cx="15632121" cy="817191"/>
            <a:chOff x="0" y="0"/>
            <a:chExt cx="20842828" cy="108958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0842828" cy="1089588"/>
            </a:xfrm>
            <a:custGeom>
              <a:avLst/>
              <a:gdLst/>
              <a:ahLst/>
              <a:cxnLst/>
              <a:rect l="l" t="t" r="r" b="b"/>
              <a:pathLst>
                <a:path w="20842828" h="1089588">
                  <a:moveTo>
                    <a:pt x="0" y="0"/>
                  </a:moveTo>
                  <a:lnTo>
                    <a:pt x="20842828" y="0"/>
                  </a:lnTo>
                  <a:lnTo>
                    <a:pt x="20842828" y="1089588"/>
                  </a:lnTo>
                  <a:lnTo>
                    <a:pt x="0" y="1089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85725"/>
              <a:ext cx="20690428" cy="927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0"/>
                </a:lnSpc>
              </a:pPr>
              <a:r>
                <a:rPr lang="en-US" sz="225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Ongoing Adaptation</a:t>
              </a:r>
              <a:r>
                <a:rPr lang="en-US" sz="22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Training content and methods should continuously evolve based on feedback and changing cultural and gender dynamics to ensure relevance and respect for participants.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6172481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Importance of Cultural Awareness, Gender Sensitivity, and Inclusivity in Training Design and Delivery: Cultural Awareness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19200" y="2667000"/>
            <a:ext cx="14820900" cy="5539978"/>
            <a:chOff x="0" y="0"/>
            <a:chExt cx="19761200" cy="7386638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19764248" cy="7389749"/>
            </a:xfrm>
            <a:custGeom>
              <a:avLst/>
              <a:gdLst/>
              <a:ahLst/>
              <a:cxnLst/>
              <a:rect l="l" t="t" r="r" b="b"/>
              <a:pathLst>
                <a:path w="19764248" h="7389749">
                  <a:moveTo>
                    <a:pt x="1524" y="0"/>
                  </a:moveTo>
                  <a:lnTo>
                    <a:pt x="19762724" y="0"/>
                  </a:lnTo>
                  <a:cubicBezTo>
                    <a:pt x="19763614" y="0"/>
                    <a:pt x="19764248" y="762"/>
                    <a:pt x="19764248" y="1524"/>
                  </a:cubicBezTo>
                  <a:lnTo>
                    <a:pt x="19764248" y="7388225"/>
                  </a:lnTo>
                  <a:cubicBezTo>
                    <a:pt x="19764248" y="7389114"/>
                    <a:pt x="19763487" y="7389749"/>
                    <a:pt x="19762724" y="7389749"/>
                  </a:cubicBezTo>
                  <a:lnTo>
                    <a:pt x="1524" y="7389749"/>
                  </a:lnTo>
                  <a:cubicBezTo>
                    <a:pt x="635" y="7389749"/>
                    <a:pt x="0" y="7388987"/>
                    <a:pt x="0" y="738822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388225"/>
                  </a:lnTo>
                  <a:lnTo>
                    <a:pt x="1524" y="7388225"/>
                  </a:lnTo>
                  <a:lnTo>
                    <a:pt x="1524" y="7386701"/>
                  </a:lnTo>
                  <a:lnTo>
                    <a:pt x="19762724" y="7386701"/>
                  </a:lnTo>
                  <a:lnTo>
                    <a:pt x="19762724" y="7388225"/>
                  </a:lnTo>
                  <a:lnTo>
                    <a:pt x="19761200" y="7388225"/>
                  </a:lnTo>
                  <a:lnTo>
                    <a:pt x="19761200" y="1524"/>
                  </a:lnTo>
                  <a:lnTo>
                    <a:pt x="19762724" y="1524"/>
                  </a:lnTo>
                  <a:lnTo>
                    <a:pt x="1976272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9761200" cy="739616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Understanding Diversity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Recognizing diverse cultural backgrounds, languages, and traditions ensures that training is culturally appropriate.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Helps create an inclusive environment where participants feel respected, fostering engagement and better learning outcomes.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Integrating local environmental practices into training, such as traditional water conservation methods.</a:t>
              </a:r>
            </a:p>
            <a:p>
              <a:pPr marL="488632" lvl="1" indent="-244316" algn="l">
                <a:lnSpc>
                  <a:spcPts val="3240"/>
                </a:lnSpc>
              </a:pPr>
              <a:endPara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88632" lvl="1" indent="-244316"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Building Trust and Respect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Respecting cultural norms builds trust, a crucial element in creating an effective learning environment.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Trust encourages participants to share perspectives and engage fully in the training.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Acknowledging local customs for land use during environmental restoration training.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6172481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Importance of Cultural Awareness, Gender Sensitivity, and Inclusivity in Training Design and Delivery: Cultural Awareness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66496" y="2146738"/>
            <a:ext cx="14820900" cy="6370976"/>
            <a:chOff x="0" y="0"/>
            <a:chExt cx="19761200" cy="8494634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19764248" cy="8497697"/>
            </a:xfrm>
            <a:custGeom>
              <a:avLst/>
              <a:gdLst/>
              <a:ahLst/>
              <a:cxnLst/>
              <a:rect l="l" t="t" r="r" b="b"/>
              <a:pathLst>
                <a:path w="19764248" h="8497697">
                  <a:moveTo>
                    <a:pt x="1524" y="0"/>
                  </a:moveTo>
                  <a:lnTo>
                    <a:pt x="19762724" y="0"/>
                  </a:lnTo>
                  <a:cubicBezTo>
                    <a:pt x="19763614" y="0"/>
                    <a:pt x="19764248" y="762"/>
                    <a:pt x="19764248" y="1524"/>
                  </a:cubicBezTo>
                  <a:lnTo>
                    <a:pt x="19764248" y="8496173"/>
                  </a:lnTo>
                  <a:cubicBezTo>
                    <a:pt x="19764248" y="8497062"/>
                    <a:pt x="19763487" y="8497697"/>
                    <a:pt x="19762724" y="8497697"/>
                  </a:cubicBezTo>
                  <a:lnTo>
                    <a:pt x="1524" y="8497697"/>
                  </a:lnTo>
                  <a:cubicBezTo>
                    <a:pt x="635" y="8497697"/>
                    <a:pt x="0" y="8496935"/>
                    <a:pt x="0" y="849617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496173"/>
                  </a:lnTo>
                  <a:lnTo>
                    <a:pt x="1524" y="8496173"/>
                  </a:lnTo>
                  <a:lnTo>
                    <a:pt x="1524" y="8494649"/>
                  </a:lnTo>
                  <a:lnTo>
                    <a:pt x="19762724" y="8494649"/>
                  </a:lnTo>
                  <a:lnTo>
                    <a:pt x="19762724" y="8496173"/>
                  </a:lnTo>
                  <a:lnTo>
                    <a:pt x="19761200" y="8496173"/>
                  </a:lnTo>
                  <a:lnTo>
                    <a:pt x="19761200" y="1524"/>
                  </a:lnTo>
                  <a:lnTo>
                    <a:pt x="19762724" y="1524"/>
                  </a:lnTo>
                  <a:lnTo>
                    <a:pt x="1976272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9761200" cy="850415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Enhancing Relevance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Tailoring content to cultural contexts ensures that training resonates with participants.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Increases engagement and ensures the learning is applicable and meaningful.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Using community-led reforestation initiatives that align with local beliefs.</a:t>
              </a:r>
            </a:p>
            <a:p>
              <a:pPr marL="488632" lvl="1" indent="-244316" algn="l">
                <a:lnSpc>
                  <a:spcPts val="3240"/>
                </a:lnSpc>
              </a:pPr>
              <a:endPara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88632" lvl="1" indent="-244316"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Mitigating Misunderstandings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Reducing cultural conflicts ensures smooth and inclusive learning.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Prevents conflicts that can hinder the effectiveness of the training.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Respecting local taboos in waste disposal to avoid alienating participants.</a:t>
              </a:r>
            </a:p>
            <a:p>
              <a:pPr marL="488632" lvl="1" indent="-244316" algn="l">
                <a:lnSpc>
                  <a:spcPts val="3240"/>
                </a:lnSpc>
              </a:pPr>
              <a:endPara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88632" lvl="1" indent="-244316"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Promoting Inclusivity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Creating a respectful environment where all participants feel valued enhances participation.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Ensures all voices are heard, leading to a richer and more comprehensive learning experience.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Ensuring accessibility to materials by offering digital formats.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6172481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Importance of Cultural Awareness, Gender Sensitivity, and Inclusivity in Training Design and Delivery: Gender Sensitivity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19200" y="2667000"/>
            <a:ext cx="14820900" cy="5124480"/>
            <a:chOff x="0" y="0"/>
            <a:chExt cx="19761200" cy="6832640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19764248" cy="6835648"/>
            </a:xfrm>
            <a:custGeom>
              <a:avLst/>
              <a:gdLst/>
              <a:ahLst/>
              <a:cxnLst/>
              <a:rect l="l" t="t" r="r" b="b"/>
              <a:pathLst>
                <a:path w="19764248" h="6835648">
                  <a:moveTo>
                    <a:pt x="1524" y="0"/>
                  </a:moveTo>
                  <a:lnTo>
                    <a:pt x="19762724" y="0"/>
                  </a:lnTo>
                  <a:cubicBezTo>
                    <a:pt x="19763614" y="0"/>
                    <a:pt x="19764248" y="762"/>
                    <a:pt x="19764248" y="1524"/>
                  </a:cubicBezTo>
                  <a:lnTo>
                    <a:pt x="19764248" y="6834124"/>
                  </a:lnTo>
                  <a:cubicBezTo>
                    <a:pt x="19764248" y="6835013"/>
                    <a:pt x="19763487" y="6835648"/>
                    <a:pt x="19762724" y="6835648"/>
                  </a:cubicBezTo>
                  <a:lnTo>
                    <a:pt x="1524" y="6835648"/>
                  </a:lnTo>
                  <a:cubicBezTo>
                    <a:pt x="635" y="6835648"/>
                    <a:pt x="0" y="6834886"/>
                    <a:pt x="0" y="6834124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6834124"/>
                  </a:lnTo>
                  <a:lnTo>
                    <a:pt x="1524" y="6834124"/>
                  </a:lnTo>
                  <a:lnTo>
                    <a:pt x="1524" y="6832600"/>
                  </a:lnTo>
                  <a:lnTo>
                    <a:pt x="19762724" y="6832600"/>
                  </a:lnTo>
                  <a:lnTo>
                    <a:pt x="19762724" y="6834124"/>
                  </a:lnTo>
                  <a:lnTo>
                    <a:pt x="19761200" y="6834124"/>
                  </a:lnTo>
                  <a:lnTo>
                    <a:pt x="19761200" y="1524"/>
                  </a:lnTo>
                  <a:lnTo>
                    <a:pt x="19762724" y="1524"/>
                  </a:lnTo>
                  <a:lnTo>
                    <a:pt x="1976272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9761200" cy="684216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Recognizing Gender Differences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Addressing the specific needs and experiences of different genders ensures equitable participation.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Promotes an inclusive environment where all genders feel represented and respected.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Including gender-specific vulnerabilities in disaster risk reduction training.</a:t>
              </a:r>
            </a:p>
            <a:p>
              <a:pPr marL="488632" lvl="1" indent="-244316" algn="l">
                <a:lnSpc>
                  <a:spcPts val="3240"/>
                </a:lnSpc>
              </a:pPr>
              <a:endPara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88632" lvl="1" indent="-244316"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Gender-Sensitive Facilitation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Facilitating discussions with gender sensitivity ensures equal participation.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Encourages a balanced exchange of ideas and ensures no gender is marginalized.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Ensuring women are equally encouraged to contribute to resource management discussions.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6172481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Importance of Cultural Awareness, Gender Sensitivity, and Inclusivity in Training Design and Delivery: Gender Sensitivity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19200" y="2667000"/>
            <a:ext cx="14820900" cy="4293483"/>
            <a:chOff x="0" y="0"/>
            <a:chExt cx="19761200" cy="5724644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19764248" cy="5727700"/>
            </a:xfrm>
            <a:custGeom>
              <a:avLst/>
              <a:gdLst/>
              <a:ahLst/>
              <a:cxnLst/>
              <a:rect l="l" t="t" r="r" b="b"/>
              <a:pathLst>
                <a:path w="19764248" h="5727700">
                  <a:moveTo>
                    <a:pt x="1524" y="0"/>
                  </a:moveTo>
                  <a:lnTo>
                    <a:pt x="19762724" y="0"/>
                  </a:lnTo>
                  <a:cubicBezTo>
                    <a:pt x="19763614" y="0"/>
                    <a:pt x="19764248" y="762"/>
                    <a:pt x="19764248" y="1524"/>
                  </a:cubicBezTo>
                  <a:lnTo>
                    <a:pt x="19764248" y="5726176"/>
                  </a:lnTo>
                  <a:cubicBezTo>
                    <a:pt x="19764248" y="5727065"/>
                    <a:pt x="19763487" y="5727700"/>
                    <a:pt x="19762724" y="5727700"/>
                  </a:cubicBezTo>
                  <a:lnTo>
                    <a:pt x="1524" y="5727700"/>
                  </a:lnTo>
                  <a:cubicBezTo>
                    <a:pt x="635" y="5727700"/>
                    <a:pt x="0" y="5726938"/>
                    <a:pt x="0" y="5726176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5726176"/>
                  </a:lnTo>
                  <a:lnTo>
                    <a:pt x="1524" y="5726176"/>
                  </a:lnTo>
                  <a:lnTo>
                    <a:pt x="1524" y="5724652"/>
                  </a:lnTo>
                  <a:lnTo>
                    <a:pt x="19762724" y="5724652"/>
                  </a:lnTo>
                  <a:lnTo>
                    <a:pt x="19762724" y="5726176"/>
                  </a:lnTo>
                  <a:lnTo>
                    <a:pt x="19761200" y="5726176"/>
                  </a:lnTo>
                  <a:lnTo>
                    <a:pt x="19761200" y="1524"/>
                  </a:lnTo>
                  <a:lnTo>
                    <a:pt x="19762724" y="1524"/>
                  </a:lnTo>
                  <a:lnTo>
                    <a:pt x="1976272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9761200" cy="573416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Promoting Gender Equity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Implementing equitable practices in training promotes fairness.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Fosters an environment where all genders feel equally valued and supported.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Establishing ground rules that promote equal speaking opportunities in clean energy discussions.</a:t>
              </a:r>
            </a:p>
            <a:p>
              <a:pPr marL="488632" lvl="1" indent="-244316" algn="l">
                <a:lnSpc>
                  <a:spcPts val="3240"/>
                </a:lnSpc>
              </a:pPr>
              <a:endPara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88632" lvl="1" indent="-244316"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Addressing Gender Stereotypes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Challenging stereotypes helps create a training environment free from bias.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Promotes inclusivity and reduces discrimination.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Addressing stereotypes in discussions on community roles in environmental programs.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4286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6172481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Importance of Cultural Awareness, Gender Sensitivity, and Inclusivity in Training Design and Delivery: Inclusivity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14400" y="2241789"/>
            <a:ext cx="16172481" cy="6786472"/>
            <a:chOff x="0" y="0"/>
            <a:chExt cx="21563308" cy="9048630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21566378" cy="9051671"/>
            </a:xfrm>
            <a:custGeom>
              <a:avLst/>
              <a:gdLst/>
              <a:ahLst/>
              <a:cxnLst/>
              <a:rect l="l" t="t" r="r" b="b"/>
              <a:pathLst>
                <a:path w="21566378" h="9051671">
                  <a:moveTo>
                    <a:pt x="1524" y="0"/>
                  </a:moveTo>
                  <a:lnTo>
                    <a:pt x="21564854" y="0"/>
                  </a:lnTo>
                  <a:cubicBezTo>
                    <a:pt x="21565743" y="0"/>
                    <a:pt x="21566378" y="762"/>
                    <a:pt x="21566378" y="1524"/>
                  </a:cubicBezTo>
                  <a:lnTo>
                    <a:pt x="21566378" y="9050147"/>
                  </a:lnTo>
                  <a:cubicBezTo>
                    <a:pt x="21566378" y="9051036"/>
                    <a:pt x="21565617" y="9051671"/>
                    <a:pt x="21564854" y="9051671"/>
                  </a:cubicBezTo>
                  <a:lnTo>
                    <a:pt x="1524" y="9051671"/>
                  </a:lnTo>
                  <a:cubicBezTo>
                    <a:pt x="635" y="9051671"/>
                    <a:pt x="0" y="9050909"/>
                    <a:pt x="0" y="905014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050147"/>
                  </a:lnTo>
                  <a:lnTo>
                    <a:pt x="1524" y="9050147"/>
                  </a:lnTo>
                  <a:lnTo>
                    <a:pt x="1524" y="9048623"/>
                  </a:lnTo>
                  <a:lnTo>
                    <a:pt x="21564854" y="9048623"/>
                  </a:lnTo>
                  <a:lnTo>
                    <a:pt x="21564854" y="9050147"/>
                  </a:lnTo>
                  <a:lnTo>
                    <a:pt x="21563330" y="9050147"/>
                  </a:lnTo>
                  <a:lnTo>
                    <a:pt x="21563330" y="1524"/>
                  </a:lnTo>
                  <a:lnTo>
                    <a:pt x="21564854" y="1524"/>
                  </a:lnTo>
                  <a:lnTo>
                    <a:pt x="2156485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1563308" cy="90581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Creating an Inclusive Environment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Ensuring that all participants feel welcomed and respected fosters active engagement.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Enhances the richness of discussions and ensures diverse perspectives are represented.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Making training materials accessible to individuals with disabilities.</a:t>
              </a:r>
            </a:p>
            <a:p>
              <a:pPr marL="488632" lvl="1" indent="-244316" algn="l">
                <a:lnSpc>
                  <a:spcPts val="3240"/>
                </a:lnSpc>
              </a:pPr>
              <a:endPara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88632" lvl="1" indent="-244316"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Encouraging Diverse Perspectives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Actively seeking diverse inputs enriches the learning experience.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Promotes a comprehensive understanding of the training content through the inclusion of diverse perspectives.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Incorporating diverse community perspectives in climate adaptation training.</a:t>
              </a:r>
            </a:p>
            <a:p>
              <a:pPr marL="488632" lvl="1" indent="-244316" algn="l">
                <a:lnSpc>
                  <a:spcPts val="3240"/>
                </a:lnSpc>
              </a:pPr>
              <a:endPara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88632" lvl="1" indent="-244316" algn="l">
                <a:lnSpc>
                  <a:spcPts val="3240"/>
                </a:lnSpc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Addressing Barriers to Participation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Removing obstacles that prevent full engagement ensures equal participation for all.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Guarantees that all participants, regardless of their background, have the opportunity to contribute and benefit from the training.</a:t>
              </a:r>
            </a:p>
            <a:p>
              <a:pPr marL="488632" lvl="1" indent="-24431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</a:t>
              </a:r>
              <a:r>
                <a:rPr lang="en-US" sz="2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Providing transportation or childcare support for participants in remote areas.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580623" y="5508283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37580" y="6629073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6322812" flipH="1" flipV="1">
            <a:off x="13726276" y="-4425976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7"/>
                </a:moveTo>
                <a:lnTo>
                  <a:pt x="0" y="10401957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7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4477187" flipV="1">
            <a:off x="14315136" y="-3969302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2105098" y="3034759"/>
            <a:ext cx="1032186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6451092" y="3034759"/>
            <a:ext cx="1022865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10815220" y="3034759"/>
            <a:ext cx="1013544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15163669" y="3034759"/>
            <a:ext cx="1004219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>
            <a:off x="2122920" y="6591021"/>
            <a:ext cx="1014364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>
            <a:off x="6459593" y="6591021"/>
            <a:ext cx="1014364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>
            <a:off x="10814400" y="6591021"/>
            <a:ext cx="1014364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15153524" y="6591021"/>
            <a:ext cx="1014364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3724888" y="8994393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Module Outline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7077" y="3527878"/>
            <a:ext cx="3374136" cy="119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training of trainers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89558" y="2278562"/>
            <a:ext cx="1645443" cy="72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5552" y="2278562"/>
            <a:ext cx="1645443" cy="72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99680" y="2278562"/>
            <a:ext cx="1645443" cy="72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848129" y="2278562"/>
            <a:ext cx="1645443" cy="72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71206" y="3527878"/>
            <a:ext cx="3374136" cy="119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Cultural sensitivity, gender and inclusivity in training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35334" y="3527878"/>
            <a:ext cx="3374136" cy="119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adult learning principles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99464" y="3527878"/>
            <a:ext cx="3374136" cy="119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Facilitation techniques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24898" y="7084140"/>
            <a:ext cx="3374136" cy="119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Developing training materials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07380" y="5621091"/>
            <a:ext cx="1645443" cy="72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44052" y="5621091"/>
            <a:ext cx="1645443" cy="72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06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98860" y="5621091"/>
            <a:ext cx="1645443" cy="72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37983" y="5621091"/>
            <a:ext cx="1645443" cy="72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08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79706" y="7084140"/>
            <a:ext cx="3374136" cy="119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Conducting training sessions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634514" y="7084140"/>
            <a:ext cx="3374136" cy="119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Assessment and feedback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989318" y="7084140"/>
            <a:ext cx="3374136" cy="119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Incorporating digital training tools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754100" y="1979859"/>
            <a:ext cx="27432" cy="2743200"/>
            <a:chOff x="0" y="0"/>
            <a:chExt cx="36576" cy="36576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6576" cy="3657600"/>
            </a:xfrm>
            <a:custGeom>
              <a:avLst/>
              <a:gdLst/>
              <a:ahLst/>
              <a:cxnLst/>
              <a:rect l="l" t="t" r="r" b="b"/>
              <a:pathLst>
                <a:path w="36576" h="3657600">
                  <a:moveTo>
                    <a:pt x="0" y="0"/>
                  </a:moveTo>
                  <a:lnTo>
                    <a:pt x="36576" y="0"/>
                  </a:lnTo>
                  <a:lnTo>
                    <a:pt x="36576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136340" y="1959768"/>
            <a:ext cx="27432" cy="2743200"/>
            <a:chOff x="0" y="0"/>
            <a:chExt cx="36576" cy="36576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6576" cy="3657600"/>
            </a:xfrm>
            <a:custGeom>
              <a:avLst/>
              <a:gdLst/>
              <a:ahLst/>
              <a:cxnLst/>
              <a:rect l="l" t="t" r="r" b="b"/>
              <a:pathLst>
                <a:path w="36576" h="3657600">
                  <a:moveTo>
                    <a:pt x="0" y="0"/>
                  </a:moveTo>
                  <a:lnTo>
                    <a:pt x="36576" y="0"/>
                  </a:lnTo>
                  <a:lnTo>
                    <a:pt x="36576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9130286" y="-3083148"/>
            <a:ext cx="27432" cy="16459200"/>
            <a:chOff x="0" y="0"/>
            <a:chExt cx="36576" cy="219456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6576" cy="21945600"/>
            </a:xfrm>
            <a:custGeom>
              <a:avLst/>
              <a:gdLst/>
              <a:ahLst/>
              <a:cxnLst/>
              <a:rect l="l" t="t" r="r" b="b"/>
              <a:pathLst>
                <a:path w="36576" h="21945600">
                  <a:moveTo>
                    <a:pt x="0" y="0"/>
                  </a:moveTo>
                  <a:lnTo>
                    <a:pt x="36576" y="0"/>
                  </a:lnTo>
                  <a:lnTo>
                    <a:pt x="36576" y="21945600"/>
                  </a:lnTo>
                  <a:lnTo>
                    <a:pt x="0" y="2194560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479392" y="1959768"/>
            <a:ext cx="27432" cy="2743200"/>
            <a:chOff x="0" y="0"/>
            <a:chExt cx="36576" cy="36576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6576" cy="3657600"/>
            </a:xfrm>
            <a:custGeom>
              <a:avLst/>
              <a:gdLst/>
              <a:ahLst/>
              <a:cxnLst/>
              <a:rect l="l" t="t" r="r" b="b"/>
              <a:pathLst>
                <a:path w="36576" h="3657600">
                  <a:moveTo>
                    <a:pt x="0" y="0"/>
                  </a:moveTo>
                  <a:lnTo>
                    <a:pt x="36576" y="0"/>
                  </a:lnTo>
                  <a:lnTo>
                    <a:pt x="36576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754100" y="5584032"/>
            <a:ext cx="27432" cy="2743200"/>
            <a:chOff x="0" y="0"/>
            <a:chExt cx="36576" cy="36576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6576" cy="3657600"/>
            </a:xfrm>
            <a:custGeom>
              <a:avLst/>
              <a:gdLst/>
              <a:ahLst/>
              <a:cxnLst/>
              <a:rect l="l" t="t" r="r" b="b"/>
              <a:pathLst>
                <a:path w="36576" h="3657600">
                  <a:moveTo>
                    <a:pt x="0" y="0"/>
                  </a:moveTo>
                  <a:lnTo>
                    <a:pt x="36576" y="0"/>
                  </a:lnTo>
                  <a:lnTo>
                    <a:pt x="36576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136340" y="5563941"/>
            <a:ext cx="27432" cy="2743200"/>
            <a:chOff x="0" y="0"/>
            <a:chExt cx="36576" cy="36576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6576" cy="3657600"/>
            </a:xfrm>
            <a:custGeom>
              <a:avLst/>
              <a:gdLst/>
              <a:ahLst/>
              <a:cxnLst/>
              <a:rect l="l" t="t" r="r" b="b"/>
              <a:pathLst>
                <a:path w="36576" h="3657600">
                  <a:moveTo>
                    <a:pt x="0" y="0"/>
                  </a:moveTo>
                  <a:lnTo>
                    <a:pt x="36576" y="0"/>
                  </a:lnTo>
                  <a:lnTo>
                    <a:pt x="36576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479392" y="5563941"/>
            <a:ext cx="27432" cy="2743200"/>
            <a:chOff x="0" y="0"/>
            <a:chExt cx="36576" cy="36576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6576" cy="3657600"/>
            </a:xfrm>
            <a:custGeom>
              <a:avLst/>
              <a:gdLst/>
              <a:ahLst/>
              <a:cxnLst/>
              <a:rect l="l" t="t" r="r" b="b"/>
              <a:pathLst>
                <a:path w="36576" h="3657600">
                  <a:moveTo>
                    <a:pt x="0" y="0"/>
                  </a:moveTo>
                  <a:lnTo>
                    <a:pt x="36576" y="0"/>
                  </a:lnTo>
                  <a:lnTo>
                    <a:pt x="36576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8168353" y="8802441"/>
            <a:ext cx="4261654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Monitoring and evaluation (M&amp;E) of training programs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5951824" y="8827830"/>
            <a:ext cx="1893386" cy="846331"/>
            <a:chOff x="0" y="0"/>
            <a:chExt cx="2524514" cy="112844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524506" cy="1128395"/>
            </a:xfrm>
            <a:custGeom>
              <a:avLst/>
              <a:gdLst/>
              <a:ahLst/>
              <a:cxnLst/>
              <a:rect l="l" t="t" r="r" b="b"/>
              <a:pathLst>
                <a:path w="2524506" h="1128395">
                  <a:moveTo>
                    <a:pt x="12700" y="0"/>
                  </a:moveTo>
                  <a:lnTo>
                    <a:pt x="2511806" y="0"/>
                  </a:lnTo>
                  <a:cubicBezTo>
                    <a:pt x="2518791" y="0"/>
                    <a:pt x="2524506" y="5715"/>
                    <a:pt x="2524506" y="12700"/>
                  </a:cubicBezTo>
                  <a:lnTo>
                    <a:pt x="2524506" y="1115695"/>
                  </a:lnTo>
                  <a:cubicBezTo>
                    <a:pt x="2524506" y="1122680"/>
                    <a:pt x="2518791" y="1128395"/>
                    <a:pt x="2511806" y="1128395"/>
                  </a:cubicBezTo>
                  <a:lnTo>
                    <a:pt x="12700" y="1128395"/>
                  </a:lnTo>
                  <a:cubicBezTo>
                    <a:pt x="5715" y="1128395"/>
                    <a:pt x="0" y="1122680"/>
                    <a:pt x="0" y="111569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15695"/>
                  </a:lnTo>
                  <a:lnTo>
                    <a:pt x="12700" y="1115695"/>
                  </a:lnTo>
                  <a:lnTo>
                    <a:pt x="12700" y="1102995"/>
                  </a:lnTo>
                  <a:lnTo>
                    <a:pt x="2511806" y="1102995"/>
                  </a:lnTo>
                  <a:lnTo>
                    <a:pt x="2511806" y="1115695"/>
                  </a:lnTo>
                  <a:lnTo>
                    <a:pt x="2499106" y="1115695"/>
                  </a:lnTo>
                  <a:lnTo>
                    <a:pt x="2499106" y="12700"/>
                  </a:lnTo>
                  <a:lnTo>
                    <a:pt x="2511806" y="12700"/>
                  </a:lnTo>
                  <a:lnTo>
                    <a:pt x="251180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405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2524514" cy="1147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72BF4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09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4286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57275" y="1066800"/>
            <a:ext cx="16173450" cy="554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39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Cultural Sensitivity, Gender, and Inclusivity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8715" y="2540026"/>
            <a:ext cx="7618095" cy="3713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Incorporating Diverse Perspectives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Include a variety of cultural and gender examples to reflect participant diversity.</a:t>
            </a:r>
          </a:p>
          <a:p>
            <a:pPr marL="542925" lvl="1" indent="-271462" algn="ctr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Ensures all participants see their experiences represented, fostering engagement and understanding.</a:t>
            </a:r>
          </a:p>
          <a:p>
            <a:pPr marL="542925" lvl="1" indent="-271462" algn="ctr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leadership styles from different cultures in leadership training to promote inclusive leadership.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1190" y="2540026"/>
            <a:ext cx="7618095" cy="453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Researching Cultural Norms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Conduct background research on participant culture to avoid misunderstandings.</a:t>
            </a:r>
          </a:p>
          <a:p>
            <a:pPr marL="542925" lvl="1" indent="-271462" algn="ctr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Helps ensure that the training process respects cultural and environmental contexts, leading to effective delivery.</a:t>
            </a:r>
          </a:p>
          <a:p>
            <a:pPr marL="542925" lvl="1" indent="-271462" algn="ctr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local materials in environmental training to respect customs and reduce environmental impact.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57275" y="1066800"/>
            <a:ext cx="16173450" cy="554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39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Cultural Sensitivity, Gender, and Inclusivity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8715" y="2806726"/>
            <a:ext cx="7618095" cy="413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Using Inclusive Language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Ensure language is free from cultural and gender biases.</a:t>
            </a:r>
          </a:p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Fosters an environment where all participants feel respected, which is essential for effective learning.</a:t>
            </a:r>
          </a:p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Reviewing training materials to remove insensitive language and include diverse examples.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1190" y="2806726"/>
            <a:ext cx="7618095" cy="413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Customizing Learning Activities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Adapt activities to be culturally appropriate and gender-sensitive.</a:t>
            </a:r>
          </a:p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Enhances relevance and ensures participants can relate to and engage with the content.</a:t>
            </a:r>
          </a:p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Modify role-playing exercises to reflect local scenarios and ensure gender inclusivity.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88720" flipH="1">
            <a:off x="-1085099" y="-29185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311279">
            <a:off x="-746247" y="-2516435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210752" flipH="1" flipV="1">
            <a:off x="12662751" y="37179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589247" flipV="1">
            <a:off x="13264698" y="496963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0" y="8688081"/>
                </a:lnTo>
                <a:lnTo>
                  <a:pt x="4344040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102747"/>
            <a:ext cx="16173450" cy="554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39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Cultural Sensitivity, Gender, and Inclusivity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8715" y="2471447"/>
            <a:ext cx="7618095" cy="413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Promoting Gender Inclusivity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Actively encourage gender inclusivity in training discussions.</a:t>
            </a:r>
          </a:p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Ensures equal participation and promotes diverse contributions, leading to more effective discussions.</a:t>
            </a:r>
          </a:p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Establishing ground rules to ensure equal speaking opportunities for all genders in clean energy discussions.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1190" y="2471447"/>
            <a:ext cx="7618095" cy="413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Involving Local Facilitators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Partner with local experts to bridge cultural and gender gaps in training.</a:t>
            </a:r>
          </a:p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Ensures deeper insights into local cultural and gender issues, making the training more effective and relatable.</a:t>
            </a:r>
          </a:p>
          <a:p>
            <a:pPr marL="542925" lvl="1" indent="-271462" algn="ctr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local experts to co-facilitate sessions on sustainable environmental practices.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57275" y="1102747"/>
            <a:ext cx="16173450" cy="554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39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Cultural Sensitivity, Gender, and Inclusivity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7275" y="2819115"/>
            <a:ext cx="15436162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7" lvl="1" indent="-388618" algn="l">
              <a:lnSpc>
                <a:spcPts val="4319"/>
              </a:lnSpc>
              <a:buFont typeface="Arial"/>
              <a:buChar char="•"/>
            </a:pPr>
            <a:r>
              <a:rPr lang="en-US" sz="35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Co-Creation with Local Organizations</a:t>
            </a:r>
            <a:r>
              <a:rPr lang="en-US" sz="3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Collaborate with local organizations to ensure training relevance and environmental sustainability.</a:t>
            </a:r>
          </a:p>
          <a:p>
            <a:pPr marL="777237" lvl="1" indent="-388618" algn="l">
              <a:lnSpc>
                <a:spcPts val="4319"/>
              </a:lnSpc>
              <a:buFont typeface="Arial"/>
              <a:buChar char="•"/>
            </a:pPr>
            <a:r>
              <a:rPr lang="en-US" sz="35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Enhances training effectiveness by incorporating local knowledge and reduces environmental impact.</a:t>
            </a:r>
          </a:p>
          <a:p>
            <a:pPr marL="777237" lvl="1" indent="-388618" algn="l">
              <a:lnSpc>
                <a:spcPts val="4319"/>
              </a:lnSpc>
              <a:buFont typeface="Arial"/>
              <a:buChar char="•"/>
            </a:pPr>
            <a:r>
              <a:rPr lang="en-US" sz="35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Co-creating training modules with local environmental NGOs for sustainable practices.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Adapting Training to Different Cultural, Gender, and Inclusivity Contexts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242" y="2065302"/>
            <a:ext cx="7230228" cy="1173408"/>
            <a:chOff x="0" y="0"/>
            <a:chExt cx="9640304" cy="1564544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614916" cy="1539113"/>
            </a:xfrm>
            <a:custGeom>
              <a:avLst/>
              <a:gdLst/>
              <a:ahLst/>
              <a:cxnLst/>
              <a:rect l="l" t="t" r="r" b="b"/>
              <a:pathLst>
                <a:path w="9614916" h="1539113">
                  <a:moveTo>
                    <a:pt x="0" y="0"/>
                  </a:moveTo>
                  <a:lnTo>
                    <a:pt x="9614916" y="0"/>
                  </a:lnTo>
                  <a:lnTo>
                    <a:pt x="9614916" y="1539113"/>
                  </a:lnTo>
                  <a:lnTo>
                    <a:pt x="0" y="1539113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640316" cy="1564513"/>
            </a:xfrm>
            <a:custGeom>
              <a:avLst/>
              <a:gdLst/>
              <a:ahLst/>
              <a:cxnLst/>
              <a:rect l="l" t="t" r="r" b="b"/>
              <a:pathLst>
                <a:path w="9640316" h="1564513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551813"/>
                  </a:lnTo>
                  <a:cubicBezTo>
                    <a:pt x="9640316" y="1558798"/>
                    <a:pt x="9634601" y="1564513"/>
                    <a:pt x="9627616" y="1564513"/>
                  </a:cubicBezTo>
                  <a:lnTo>
                    <a:pt x="12700" y="1564513"/>
                  </a:lnTo>
                  <a:cubicBezTo>
                    <a:pt x="5715" y="1564513"/>
                    <a:pt x="0" y="1558798"/>
                    <a:pt x="0" y="155181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51813"/>
                  </a:lnTo>
                  <a:lnTo>
                    <a:pt x="12700" y="1551813"/>
                  </a:lnTo>
                  <a:lnTo>
                    <a:pt x="12700" y="1539113"/>
                  </a:lnTo>
                  <a:lnTo>
                    <a:pt x="9627616" y="1539113"/>
                  </a:lnTo>
                  <a:lnTo>
                    <a:pt x="9627616" y="1551813"/>
                  </a:lnTo>
                  <a:lnTo>
                    <a:pt x="9614916" y="1551813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4594" y="2169696"/>
            <a:ext cx="6931524" cy="98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Flexibility in Training Delivery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242" y="3219662"/>
            <a:ext cx="7230228" cy="5380035"/>
            <a:chOff x="0" y="0"/>
            <a:chExt cx="9640304" cy="717338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614916" cy="7147941"/>
            </a:xfrm>
            <a:custGeom>
              <a:avLst/>
              <a:gdLst/>
              <a:ahLst/>
              <a:cxnLst/>
              <a:rect l="l" t="t" r="r" b="b"/>
              <a:pathLst>
                <a:path w="9614916" h="7147941">
                  <a:moveTo>
                    <a:pt x="0" y="0"/>
                  </a:moveTo>
                  <a:lnTo>
                    <a:pt x="9614916" y="0"/>
                  </a:lnTo>
                  <a:lnTo>
                    <a:pt x="9614916" y="7147941"/>
                  </a:lnTo>
                  <a:lnTo>
                    <a:pt x="0" y="7147941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640316" cy="7173341"/>
            </a:xfrm>
            <a:custGeom>
              <a:avLst/>
              <a:gdLst/>
              <a:ahLst/>
              <a:cxnLst/>
              <a:rect l="l" t="t" r="r" b="b"/>
              <a:pathLst>
                <a:path w="9640316" h="717334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160641"/>
                  </a:lnTo>
                  <a:cubicBezTo>
                    <a:pt x="9640316" y="7167626"/>
                    <a:pt x="9634601" y="7173341"/>
                    <a:pt x="9627616" y="7173341"/>
                  </a:cubicBezTo>
                  <a:lnTo>
                    <a:pt x="12700" y="7173341"/>
                  </a:lnTo>
                  <a:cubicBezTo>
                    <a:pt x="5715" y="7173341"/>
                    <a:pt x="0" y="7167626"/>
                    <a:pt x="0" y="716064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160641"/>
                  </a:lnTo>
                  <a:lnTo>
                    <a:pt x="12700" y="7160641"/>
                  </a:lnTo>
                  <a:lnTo>
                    <a:pt x="12700" y="7147941"/>
                  </a:lnTo>
                  <a:lnTo>
                    <a:pt x="9627616" y="7147941"/>
                  </a:lnTo>
                  <a:lnTo>
                    <a:pt x="9627616" y="7160641"/>
                  </a:lnTo>
                  <a:lnTo>
                    <a:pt x="9614916" y="716064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97256" y="3350726"/>
            <a:ext cx="6968862" cy="508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Adapt the training format and schedule to accommodate cultural, gender, and inclusivity needs.</a:t>
            </a:r>
          </a:p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Ensures accessibility and engagement for all participants while minimizing environmental impact.</a:t>
            </a:r>
          </a:p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Adjusting training schedules for prayer times and using hybrid models to reduce travel.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05986" y="2065302"/>
            <a:ext cx="7230228" cy="1173408"/>
            <a:chOff x="0" y="0"/>
            <a:chExt cx="9640304" cy="1564544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9614916" cy="1539113"/>
            </a:xfrm>
            <a:custGeom>
              <a:avLst/>
              <a:gdLst/>
              <a:ahLst/>
              <a:cxnLst/>
              <a:rect l="l" t="t" r="r" b="b"/>
              <a:pathLst>
                <a:path w="9614916" h="1539113">
                  <a:moveTo>
                    <a:pt x="0" y="0"/>
                  </a:moveTo>
                  <a:lnTo>
                    <a:pt x="9614916" y="0"/>
                  </a:lnTo>
                  <a:lnTo>
                    <a:pt x="9614916" y="1539113"/>
                  </a:lnTo>
                  <a:lnTo>
                    <a:pt x="0" y="1539113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40316" cy="1564513"/>
            </a:xfrm>
            <a:custGeom>
              <a:avLst/>
              <a:gdLst/>
              <a:ahLst/>
              <a:cxnLst/>
              <a:rect l="l" t="t" r="r" b="b"/>
              <a:pathLst>
                <a:path w="9640316" h="1564513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551813"/>
                  </a:lnTo>
                  <a:cubicBezTo>
                    <a:pt x="9640316" y="1558798"/>
                    <a:pt x="9634601" y="1564513"/>
                    <a:pt x="9627616" y="1564513"/>
                  </a:cubicBezTo>
                  <a:lnTo>
                    <a:pt x="12700" y="1564513"/>
                  </a:lnTo>
                  <a:cubicBezTo>
                    <a:pt x="5715" y="1564513"/>
                    <a:pt x="0" y="1558798"/>
                    <a:pt x="0" y="155181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51813"/>
                  </a:lnTo>
                  <a:lnTo>
                    <a:pt x="12700" y="1551813"/>
                  </a:lnTo>
                  <a:lnTo>
                    <a:pt x="12700" y="1539113"/>
                  </a:lnTo>
                  <a:lnTo>
                    <a:pt x="9627616" y="1539113"/>
                  </a:lnTo>
                  <a:lnTo>
                    <a:pt x="9627616" y="1551813"/>
                  </a:lnTo>
                  <a:lnTo>
                    <a:pt x="9614916" y="1551813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55338" y="2169696"/>
            <a:ext cx="6931524" cy="98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Culturally and Gender-Relevant Content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05986" y="3219662"/>
            <a:ext cx="7230228" cy="5380035"/>
            <a:chOff x="0" y="0"/>
            <a:chExt cx="9640304" cy="717338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9614916" cy="7147941"/>
            </a:xfrm>
            <a:custGeom>
              <a:avLst/>
              <a:gdLst/>
              <a:ahLst/>
              <a:cxnLst/>
              <a:rect l="l" t="t" r="r" b="b"/>
              <a:pathLst>
                <a:path w="9614916" h="7147941">
                  <a:moveTo>
                    <a:pt x="0" y="0"/>
                  </a:moveTo>
                  <a:lnTo>
                    <a:pt x="9614916" y="0"/>
                  </a:lnTo>
                  <a:lnTo>
                    <a:pt x="9614916" y="7147941"/>
                  </a:lnTo>
                  <a:lnTo>
                    <a:pt x="0" y="7147941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40316" cy="7173341"/>
            </a:xfrm>
            <a:custGeom>
              <a:avLst/>
              <a:gdLst/>
              <a:ahLst/>
              <a:cxnLst/>
              <a:rect l="l" t="t" r="r" b="b"/>
              <a:pathLst>
                <a:path w="9640316" h="717334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160641"/>
                  </a:lnTo>
                  <a:cubicBezTo>
                    <a:pt x="9640316" y="7167626"/>
                    <a:pt x="9634601" y="7173341"/>
                    <a:pt x="9627616" y="7173341"/>
                  </a:cubicBezTo>
                  <a:lnTo>
                    <a:pt x="12700" y="7173341"/>
                  </a:lnTo>
                  <a:cubicBezTo>
                    <a:pt x="5715" y="7173341"/>
                    <a:pt x="0" y="7167626"/>
                    <a:pt x="0" y="716064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160641"/>
                  </a:lnTo>
                  <a:lnTo>
                    <a:pt x="12700" y="7160641"/>
                  </a:lnTo>
                  <a:lnTo>
                    <a:pt x="12700" y="7147941"/>
                  </a:lnTo>
                  <a:lnTo>
                    <a:pt x="9627616" y="7147941"/>
                  </a:lnTo>
                  <a:lnTo>
                    <a:pt x="9627616" y="7160641"/>
                  </a:lnTo>
                  <a:lnTo>
                    <a:pt x="9614916" y="716064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18000" y="3350726"/>
            <a:ext cx="6968862" cy="508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Use case studies and examples that are relevant to the participants' cultural and gender experiences.</a:t>
            </a:r>
          </a:p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Increases engagement and ensures participants can apply the learning in their own context.</a:t>
            </a:r>
          </a:p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Incorporating traditional farming practices from the participants' culture in sustainable agriculture training.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Adapting Training to Different Cultural, Gender, and Inclusivity Contexts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242" y="2008974"/>
            <a:ext cx="7230228" cy="1249008"/>
            <a:chOff x="0" y="0"/>
            <a:chExt cx="9640304" cy="1665344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614916" cy="1639951"/>
            </a:xfrm>
            <a:custGeom>
              <a:avLst/>
              <a:gdLst/>
              <a:ahLst/>
              <a:cxnLst/>
              <a:rect l="l" t="t" r="r" b="b"/>
              <a:pathLst>
                <a:path w="9614916" h="1639951">
                  <a:moveTo>
                    <a:pt x="0" y="0"/>
                  </a:moveTo>
                  <a:lnTo>
                    <a:pt x="9614916" y="0"/>
                  </a:lnTo>
                  <a:lnTo>
                    <a:pt x="9614916" y="1639951"/>
                  </a:lnTo>
                  <a:lnTo>
                    <a:pt x="0" y="1639951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640316" cy="1665351"/>
            </a:xfrm>
            <a:custGeom>
              <a:avLst/>
              <a:gdLst/>
              <a:ahLst/>
              <a:cxnLst/>
              <a:rect l="l" t="t" r="r" b="b"/>
              <a:pathLst>
                <a:path w="9640316" h="166535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652651"/>
                  </a:lnTo>
                  <a:cubicBezTo>
                    <a:pt x="9640316" y="1659636"/>
                    <a:pt x="9634601" y="1665351"/>
                    <a:pt x="9627616" y="1665351"/>
                  </a:cubicBezTo>
                  <a:lnTo>
                    <a:pt x="12700" y="1665351"/>
                  </a:lnTo>
                  <a:cubicBezTo>
                    <a:pt x="5715" y="1665351"/>
                    <a:pt x="0" y="1659636"/>
                    <a:pt x="0" y="16526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52651"/>
                  </a:lnTo>
                  <a:lnTo>
                    <a:pt x="12700" y="1652651"/>
                  </a:lnTo>
                  <a:lnTo>
                    <a:pt x="12700" y="1639951"/>
                  </a:lnTo>
                  <a:lnTo>
                    <a:pt x="9627616" y="1639951"/>
                  </a:lnTo>
                  <a:lnTo>
                    <a:pt x="9627616" y="1652651"/>
                  </a:lnTo>
                  <a:lnTo>
                    <a:pt x="9614916" y="165265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48818" y="2131021"/>
            <a:ext cx="6903076" cy="10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4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Engaging Local and Gender-Diverse Experts</a:t>
            </a:r>
            <a:r>
              <a:rPr lang="en-US" sz="34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242" y="3238932"/>
            <a:ext cx="7230228" cy="5417092"/>
            <a:chOff x="0" y="0"/>
            <a:chExt cx="9640304" cy="722279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614916" cy="7197344"/>
            </a:xfrm>
            <a:custGeom>
              <a:avLst/>
              <a:gdLst/>
              <a:ahLst/>
              <a:cxnLst/>
              <a:rect l="l" t="t" r="r" b="b"/>
              <a:pathLst>
                <a:path w="9614916" h="7197344">
                  <a:moveTo>
                    <a:pt x="0" y="0"/>
                  </a:moveTo>
                  <a:lnTo>
                    <a:pt x="9614916" y="0"/>
                  </a:lnTo>
                  <a:lnTo>
                    <a:pt x="9614916" y="7197344"/>
                  </a:lnTo>
                  <a:lnTo>
                    <a:pt x="0" y="7197344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640316" cy="7222744"/>
            </a:xfrm>
            <a:custGeom>
              <a:avLst/>
              <a:gdLst/>
              <a:ahLst/>
              <a:cxnLst/>
              <a:rect l="l" t="t" r="r" b="b"/>
              <a:pathLst>
                <a:path w="9640316" h="7222744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210044"/>
                  </a:lnTo>
                  <a:cubicBezTo>
                    <a:pt x="9640316" y="7217028"/>
                    <a:pt x="9634601" y="7222744"/>
                    <a:pt x="9627616" y="7222744"/>
                  </a:cubicBezTo>
                  <a:lnTo>
                    <a:pt x="12700" y="7222744"/>
                  </a:lnTo>
                  <a:cubicBezTo>
                    <a:pt x="5715" y="7222744"/>
                    <a:pt x="0" y="7217028"/>
                    <a:pt x="0" y="721004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210044"/>
                  </a:lnTo>
                  <a:lnTo>
                    <a:pt x="12700" y="7210044"/>
                  </a:lnTo>
                  <a:lnTo>
                    <a:pt x="12700" y="7197344"/>
                  </a:lnTo>
                  <a:lnTo>
                    <a:pt x="9627616" y="7197344"/>
                  </a:lnTo>
                  <a:lnTo>
                    <a:pt x="9627616" y="7210044"/>
                  </a:lnTo>
                  <a:lnTo>
                    <a:pt x="9614916" y="7210044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07923" y="3390189"/>
            <a:ext cx="6943970" cy="508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Involve local experts to enhance the cultural and gender relevance of training.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4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Ensures the training is more effective and resonates with participants by reflecting their lived experiences.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4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Including gender-diverse local leaders to co-facilitate training.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05986" y="2008974"/>
            <a:ext cx="7230228" cy="1249008"/>
            <a:chOff x="0" y="0"/>
            <a:chExt cx="9640304" cy="1665344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9614916" cy="1639951"/>
            </a:xfrm>
            <a:custGeom>
              <a:avLst/>
              <a:gdLst/>
              <a:ahLst/>
              <a:cxnLst/>
              <a:rect l="l" t="t" r="r" b="b"/>
              <a:pathLst>
                <a:path w="9614916" h="1639951">
                  <a:moveTo>
                    <a:pt x="0" y="0"/>
                  </a:moveTo>
                  <a:lnTo>
                    <a:pt x="9614916" y="0"/>
                  </a:lnTo>
                  <a:lnTo>
                    <a:pt x="9614916" y="1639951"/>
                  </a:lnTo>
                  <a:lnTo>
                    <a:pt x="0" y="1639951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40316" cy="1665351"/>
            </a:xfrm>
            <a:custGeom>
              <a:avLst/>
              <a:gdLst/>
              <a:ahLst/>
              <a:cxnLst/>
              <a:rect l="l" t="t" r="r" b="b"/>
              <a:pathLst>
                <a:path w="9640316" h="166535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652651"/>
                  </a:lnTo>
                  <a:cubicBezTo>
                    <a:pt x="9640316" y="1659636"/>
                    <a:pt x="9634601" y="1665351"/>
                    <a:pt x="9627616" y="1665351"/>
                  </a:cubicBezTo>
                  <a:lnTo>
                    <a:pt x="12700" y="1665351"/>
                  </a:lnTo>
                  <a:cubicBezTo>
                    <a:pt x="5715" y="1665351"/>
                    <a:pt x="0" y="1659636"/>
                    <a:pt x="0" y="16526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52651"/>
                  </a:lnTo>
                  <a:lnTo>
                    <a:pt x="12700" y="1652651"/>
                  </a:lnTo>
                  <a:lnTo>
                    <a:pt x="12700" y="1639951"/>
                  </a:lnTo>
                  <a:lnTo>
                    <a:pt x="9627616" y="1639951"/>
                  </a:lnTo>
                  <a:lnTo>
                    <a:pt x="9627616" y="1652651"/>
                  </a:lnTo>
                  <a:lnTo>
                    <a:pt x="9614916" y="165265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69562" y="2131021"/>
            <a:ext cx="6903076" cy="10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4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Feedback from Participants</a:t>
            </a:r>
            <a:r>
              <a:rPr lang="en-US" sz="34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05986" y="3238932"/>
            <a:ext cx="7230228" cy="5417092"/>
            <a:chOff x="0" y="0"/>
            <a:chExt cx="9640304" cy="722279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9614916" cy="7197344"/>
            </a:xfrm>
            <a:custGeom>
              <a:avLst/>
              <a:gdLst/>
              <a:ahLst/>
              <a:cxnLst/>
              <a:rect l="l" t="t" r="r" b="b"/>
              <a:pathLst>
                <a:path w="9614916" h="7197344">
                  <a:moveTo>
                    <a:pt x="0" y="0"/>
                  </a:moveTo>
                  <a:lnTo>
                    <a:pt x="9614916" y="0"/>
                  </a:lnTo>
                  <a:lnTo>
                    <a:pt x="9614916" y="7197344"/>
                  </a:lnTo>
                  <a:lnTo>
                    <a:pt x="0" y="7197344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40316" cy="7222744"/>
            </a:xfrm>
            <a:custGeom>
              <a:avLst/>
              <a:gdLst/>
              <a:ahLst/>
              <a:cxnLst/>
              <a:rect l="l" t="t" r="r" b="b"/>
              <a:pathLst>
                <a:path w="9640316" h="7222744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210044"/>
                  </a:lnTo>
                  <a:cubicBezTo>
                    <a:pt x="9640316" y="7217028"/>
                    <a:pt x="9634601" y="7222744"/>
                    <a:pt x="9627616" y="7222744"/>
                  </a:cubicBezTo>
                  <a:lnTo>
                    <a:pt x="12700" y="7222744"/>
                  </a:lnTo>
                  <a:cubicBezTo>
                    <a:pt x="5715" y="7222744"/>
                    <a:pt x="0" y="7217028"/>
                    <a:pt x="0" y="721004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210044"/>
                  </a:lnTo>
                  <a:lnTo>
                    <a:pt x="12700" y="7210044"/>
                  </a:lnTo>
                  <a:lnTo>
                    <a:pt x="12700" y="7197344"/>
                  </a:lnTo>
                  <a:lnTo>
                    <a:pt x="9627616" y="7197344"/>
                  </a:lnTo>
                  <a:lnTo>
                    <a:pt x="9627616" y="7210044"/>
                  </a:lnTo>
                  <a:lnTo>
                    <a:pt x="9614916" y="7210044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28668" y="3390189"/>
            <a:ext cx="6943970" cy="508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Collect feedback on the cultural, gender, and inclusivity relevance of the training.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4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Ensures continuous improvement and adaptation of the training to meet participant needs.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4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feedback to refine future training sessions for cultural sensitivity.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Adapting Training to Different Cultural, Gender, and Inclusivity Contexts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242" y="2145648"/>
            <a:ext cx="7230228" cy="926250"/>
            <a:chOff x="0" y="0"/>
            <a:chExt cx="9640304" cy="12350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614916" cy="1209548"/>
            </a:xfrm>
            <a:custGeom>
              <a:avLst/>
              <a:gdLst/>
              <a:ahLst/>
              <a:cxnLst/>
              <a:rect l="l" t="t" r="r" b="b"/>
              <a:pathLst>
                <a:path w="9614916" h="1209548">
                  <a:moveTo>
                    <a:pt x="0" y="0"/>
                  </a:moveTo>
                  <a:lnTo>
                    <a:pt x="9614916" y="0"/>
                  </a:lnTo>
                  <a:lnTo>
                    <a:pt x="9614916" y="1209548"/>
                  </a:lnTo>
                  <a:lnTo>
                    <a:pt x="0" y="12095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640316" cy="1234948"/>
            </a:xfrm>
            <a:custGeom>
              <a:avLst/>
              <a:gdLst/>
              <a:ahLst/>
              <a:cxnLst/>
              <a:rect l="l" t="t" r="r" b="b"/>
              <a:pathLst>
                <a:path w="9640316" h="1234948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222248"/>
                  </a:lnTo>
                  <a:cubicBezTo>
                    <a:pt x="9640316" y="1229233"/>
                    <a:pt x="9634601" y="1234948"/>
                    <a:pt x="9627616" y="1234948"/>
                  </a:cubicBezTo>
                  <a:lnTo>
                    <a:pt x="12700" y="1234948"/>
                  </a:lnTo>
                  <a:cubicBezTo>
                    <a:pt x="5715" y="1234948"/>
                    <a:pt x="0" y="1229233"/>
                    <a:pt x="0" y="122224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22248"/>
                  </a:lnTo>
                  <a:lnTo>
                    <a:pt x="12700" y="1222248"/>
                  </a:lnTo>
                  <a:lnTo>
                    <a:pt x="12700" y="1209548"/>
                  </a:lnTo>
                  <a:lnTo>
                    <a:pt x="9627616" y="1209548"/>
                  </a:lnTo>
                  <a:lnTo>
                    <a:pt x="9627616" y="1222248"/>
                  </a:lnTo>
                  <a:lnTo>
                    <a:pt x="9614916" y="1222248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4594" y="2250042"/>
            <a:ext cx="6931524" cy="73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Continuous Learning and Adaptation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242" y="3052848"/>
            <a:ext cx="7230228" cy="5466502"/>
            <a:chOff x="0" y="0"/>
            <a:chExt cx="9640304" cy="728867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614916" cy="7263257"/>
            </a:xfrm>
            <a:custGeom>
              <a:avLst/>
              <a:gdLst/>
              <a:ahLst/>
              <a:cxnLst/>
              <a:rect l="l" t="t" r="r" b="b"/>
              <a:pathLst>
                <a:path w="9614916" h="7263257">
                  <a:moveTo>
                    <a:pt x="0" y="0"/>
                  </a:moveTo>
                  <a:lnTo>
                    <a:pt x="9614916" y="0"/>
                  </a:lnTo>
                  <a:lnTo>
                    <a:pt x="9614916" y="7263257"/>
                  </a:lnTo>
                  <a:lnTo>
                    <a:pt x="0" y="7263257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640316" cy="7288657"/>
            </a:xfrm>
            <a:custGeom>
              <a:avLst/>
              <a:gdLst/>
              <a:ahLst/>
              <a:cxnLst/>
              <a:rect l="l" t="t" r="r" b="b"/>
              <a:pathLst>
                <a:path w="9640316" h="7288657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275957"/>
                  </a:lnTo>
                  <a:cubicBezTo>
                    <a:pt x="9640316" y="7282942"/>
                    <a:pt x="9634601" y="7288657"/>
                    <a:pt x="9627616" y="7288657"/>
                  </a:cubicBezTo>
                  <a:lnTo>
                    <a:pt x="12700" y="7288657"/>
                  </a:lnTo>
                  <a:cubicBezTo>
                    <a:pt x="5715" y="7288657"/>
                    <a:pt x="0" y="7282942"/>
                    <a:pt x="0" y="727595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275957"/>
                  </a:lnTo>
                  <a:lnTo>
                    <a:pt x="12700" y="7275957"/>
                  </a:lnTo>
                  <a:lnTo>
                    <a:pt x="12700" y="7263257"/>
                  </a:lnTo>
                  <a:lnTo>
                    <a:pt x="9627616" y="7263257"/>
                  </a:lnTo>
                  <a:lnTo>
                    <a:pt x="9627616" y="7275957"/>
                  </a:lnTo>
                  <a:lnTo>
                    <a:pt x="9614916" y="7275957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97256" y="3183912"/>
            <a:ext cx="6968862" cy="516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Regularly update training materials based on cultural, gender, and inclusivity feedback.</a:t>
            </a:r>
          </a:p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Keeps training relevant and responsive to changing dynamics while promoting environmental sustainability.</a:t>
            </a:r>
          </a:p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Transitioning to paperless evaluations to reduce waste and collect feedback digitally.</a:t>
            </a:r>
          </a:p>
          <a:p>
            <a:pPr marL="570071" lvl="2" indent="-190024" algn="l">
              <a:lnSpc>
                <a:spcPts val="3402"/>
              </a:lnSpc>
            </a:pPr>
            <a:endParaRPr lang="en-US" sz="3150">
              <a:solidFill>
                <a:srgbClr val="5A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9105986" y="2145648"/>
            <a:ext cx="7230228" cy="926250"/>
            <a:chOff x="0" y="0"/>
            <a:chExt cx="9640304" cy="123500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9614916" cy="1209548"/>
            </a:xfrm>
            <a:custGeom>
              <a:avLst/>
              <a:gdLst/>
              <a:ahLst/>
              <a:cxnLst/>
              <a:rect l="l" t="t" r="r" b="b"/>
              <a:pathLst>
                <a:path w="9614916" h="1209548">
                  <a:moveTo>
                    <a:pt x="0" y="0"/>
                  </a:moveTo>
                  <a:lnTo>
                    <a:pt x="9614916" y="0"/>
                  </a:lnTo>
                  <a:lnTo>
                    <a:pt x="9614916" y="1209548"/>
                  </a:lnTo>
                  <a:lnTo>
                    <a:pt x="0" y="12095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40316" cy="1234948"/>
            </a:xfrm>
            <a:custGeom>
              <a:avLst/>
              <a:gdLst/>
              <a:ahLst/>
              <a:cxnLst/>
              <a:rect l="l" t="t" r="r" b="b"/>
              <a:pathLst>
                <a:path w="9640316" h="1234948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222248"/>
                  </a:lnTo>
                  <a:cubicBezTo>
                    <a:pt x="9640316" y="1229233"/>
                    <a:pt x="9634601" y="1234948"/>
                    <a:pt x="9627616" y="1234948"/>
                  </a:cubicBezTo>
                  <a:lnTo>
                    <a:pt x="12700" y="1234948"/>
                  </a:lnTo>
                  <a:cubicBezTo>
                    <a:pt x="5715" y="1234948"/>
                    <a:pt x="0" y="1229233"/>
                    <a:pt x="0" y="122224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22248"/>
                  </a:lnTo>
                  <a:lnTo>
                    <a:pt x="12700" y="1222248"/>
                  </a:lnTo>
                  <a:lnTo>
                    <a:pt x="12700" y="1209548"/>
                  </a:lnTo>
                  <a:lnTo>
                    <a:pt x="9627616" y="1209548"/>
                  </a:lnTo>
                  <a:lnTo>
                    <a:pt x="9627616" y="1222248"/>
                  </a:lnTo>
                  <a:lnTo>
                    <a:pt x="9614916" y="1222248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55338" y="2250042"/>
            <a:ext cx="6931524" cy="73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Accessibility and Disability Inclusion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05986" y="3052848"/>
            <a:ext cx="7230228" cy="5466502"/>
            <a:chOff x="0" y="0"/>
            <a:chExt cx="9640304" cy="728867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9614916" cy="7263257"/>
            </a:xfrm>
            <a:custGeom>
              <a:avLst/>
              <a:gdLst/>
              <a:ahLst/>
              <a:cxnLst/>
              <a:rect l="l" t="t" r="r" b="b"/>
              <a:pathLst>
                <a:path w="9614916" h="7263257">
                  <a:moveTo>
                    <a:pt x="0" y="0"/>
                  </a:moveTo>
                  <a:lnTo>
                    <a:pt x="9614916" y="0"/>
                  </a:lnTo>
                  <a:lnTo>
                    <a:pt x="9614916" y="7263257"/>
                  </a:lnTo>
                  <a:lnTo>
                    <a:pt x="0" y="7263257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40316" cy="7288657"/>
            </a:xfrm>
            <a:custGeom>
              <a:avLst/>
              <a:gdLst/>
              <a:ahLst/>
              <a:cxnLst/>
              <a:rect l="l" t="t" r="r" b="b"/>
              <a:pathLst>
                <a:path w="9640316" h="7288657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275957"/>
                  </a:lnTo>
                  <a:cubicBezTo>
                    <a:pt x="9640316" y="7282942"/>
                    <a:pt x="9634601" y="7288657"/>
                    <a:pt x="9627616" y="7288657"/>
                  </a:cubicBezTo>
                  <a:lnTo>
                    <a:pt x="12700" y="7288657"/>
                  </a:lnTo>
                  <a:cubicBezTo>
                    <a:pt x="5715" y="7288657"/>
                    <a:pt x="0" y="7282942"/>
                    <a:pt x="0" y="727595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275957"/>
                  </a:lnTo>
                  <a:lnTo>
                    <a:pt x="12700" y="7275957"/>
                  </a:lnTo>
                  <a:lnTo>
                    <a:pt x="12700" y="7263257"/>
                  </a:lnTo>
                  <a:lnTo>
                    <a:pt x="9627616" y="7263257"/>
                  </a:lnTo>
                  <a:lnTo>
                    <a:pt x="9627616" y="7275957"/>
                  </a:lnTo>
                  <a:lnTo>
                    <a:pt x="9614916" y="7275957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18000" y="3183912"/>
            <a:ext cx="6968862" cy="516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Ensure training is accessible to participants with disabilities.</a:t>
            </a:r>
          </a:p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Fosters inclusivity and ensures all participants can fully engage with the training.</a:t>
            </a:r>
          </a:p>
          <a:p>
            <a:pPr marL="570071" lvl="2" indent="-190024" algn="l">
              <a:lnSpc>
                <a:spcPts val="3402"/>
              </a:lnSpc>
              <a:buFont typeface="Arial"/>
              <a:buChar char="⚬"/>
            </a:pPr>
            <a:r>
              <a:rPr lang="en-US" sz="31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1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Providing training materials in multiple formats (e.g., Braille, audio, large print).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23163" flipH="1">
            <a:off x="-911804" y="-327566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1" y="9709724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876836">
            <a:off x="-637283" y="-285821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Adapting Training to Different Cultural, Gender, and Inclusivity Contexts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242" y="2492564"/>
            <a:ext cx="7230228" cy="969450"/>
            <a:chOff x="0" y="0"/>
            <a:chExt cx="9640304" cy="12926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614916" cy="1267206"/>
            </a:xfrm>
            <a:custGeom>
              <a:avLst/>
              <a:gdLst/>
              <a:ahLst/>
              <a:cxnLst/>
              <a:rect l="l" t="t" r="r" b="b"/>
              <a:pathLst>
                <a:path w="9614916" h="1267206">
                  <a:moveTo>
                    <a:pt x="0" y="0"/>
                  </a:moveTo>
                  <a:lnTo>
                    <a:pt x="9614916" y="0"/>
                  </a:lnTo>
                  <a:lnTo>
                    <a:pt x="9614916" y="1267206"/>
                  </a:lnTo>
                  <a:lnTo>
                    <a:pt x="0" y="1267206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640316" cy="1292606"/>
            </a:xfrm>
            <a:custGeom>
              <a:avLst/>
              <a:gdLst/>
              <a:ahLst/>
              <a:cxnLst/>
              <a:rect l="l" t="t" r="r" b="b"/>
              <a:pathLst>
                <a:path w="9640316" h="1292606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279906"/>
                  </a:lnTo>
                  <a:cubicBezTo>
                    <a:pt x="9640316" y="1286891"/>
                    <a:pt x="9634601" y="1292606"/>
                    <a:pt x="9627616" y="1292606"/>
                  </a:cubicBezTo>
                  <a:lnTo>
                    <a:pt x="12700" y="1292606"/>
                  </a:lnTo>
                  <a:cubicBezTo>
                    <a:pt x="5715" y="1292606"/>
                    <a:pt x="0" y="1286891"/>
                    <a:pt x="0" y="127990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79906"/>
                  </a:lnTo>
                  <a:lnTo>
                    <a:pt x="12700" y="1279906"/>
                  </a:lnTo>
                  <a:lnTo>
                    <a:pt x="12700" y="1267206"/>
                  </a:lnTo>
                  <a:lnTo>
                    <a:pt x="9627616" y="1267206"/>
                  </a:lnTo>
                  <a:lnTo>
                    <a:pt x="9627616" y="1279906"/>
                  </a:lnTo>
                  <a:lnTo>
                    <a:pt x="9614916" y="1279906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41705" y="2610547"/>
            <a:ext cx="6917300" cy="76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Language Considerations</a:t>
            </a:r>
            <a:r>
              <a:rPr lang="en-US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242" y="3442963"/>
            <a:ext cx="7230228" cy="4729470"/>
            <a:chOff x="0" y="0"/>
            <a:chExt cx="9640304" cy="630596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614916" cy="6280531"/>
            </a:xfrm>
            <a:custGeom>
              <a:avLst/>
              <a:gdLst/>
              <a:ahLst/>
              <a:cxnLst/>
              <a:rect l="l" t="t" r="r" b="b"/>
              <a:pathLst>
                <a:path w="9614916" h="6280531">
                  <a:moveTo>
                    <a:pt x="0" y="0"/>
                  </a:moveTo>
                  <a:lnTo>
                    <a:pt x="9614916" y="0"/>
                  </a:lnTo>
                  <a:lnTo>
                    <a:pt x="9614916" y="6280531"/>
                  </a:lnTo>
                  <a:lnTo>
                    <a:pt x="0" y="6280531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640316" cy="6305931"/>
            </a:xfrm>
            <a:custGeom>
              <a:avLst/>
              <a:gdLst/>
              <a:ahLst/>
              <a:cxnLst/>
              <a:rect l="l" t="t" r="r" b="b"/>
              <a:pathLst>
                <a:path w="9640316" h="630593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6293231"/>
                  </a:lnTo>
                  <a:cubicBezTo>
                    <a:pt x="9640316" y="6300216"/>
                    <a:pt x="9634601" y="6305931"/>
                    <a:pt x="9627616" y="6305931"/>
                  </a:cubicBezTo>
                  <a:lnTo>
                    <a:pt x="12700" y="6305931"/>
                  </a:lnTo>
                  <a:cubicBezTo>
                    <a:pt x="5715" y="6305931"/>
                    <a:pt x="0" y="6300216"/>
                    <a:pt x="0" y="629323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293231"/>
                  </a:lnTo>
                  <a:lnTo>
                    <a:pt x="12700" y="6293231"/>
                  </a:lnTo>
                  <a:lnTo>
                    <a:pt x="12700" y="6280531"/>
                  </a:lnTo>
                  <a:lnTo>
                    <a:pt x="9627616" y="6280531"/>
                  </a:lnTo>
                  <a:lnTo>
                    <a:pt x="9627616" y="6293231"/>
                  </a:lnTo>
                  <a:lnTo>
                    <a:pt x="9614916" y="629323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02589" y="3588887"/>
            <a:ext cx="6956416" cy="440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 training in participants' preferred languages or offer translation services.</a:t>
            </a:r>
          </a:p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Ensures all participants can fully understand and engage with the content.</a:t>
            </a:r>
          </a:p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multiple languages in disaster response training to ensure understanding.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05986" y="2492564"/>
            <a:ext cx="7230228" cy="969450"/>
            <a:chOff x="0" y="0"/>
            <a:chExt cx="9640304" cy="129260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9614916" cy="1267206"/>
            </a:xfrm>
            <a:custGeom>
              <a:avLst/>
              <a:gdLst/>
              <a:ahLst/>
              <a:cxnLst/>
              <a:rect l="l" t="t" r="r" b="b"/>
              <a:pathLst>
                <a:path w="9614916" h="1267206">
                  <a:moveTo>
                    <a:pt x="0" y="0"/>
                  </a:moveTo>
                  <a:lnTo>
                    <a:pt x="9614916" y="0"/>
                  </a:lnTo>
                  <a:lnTo>
                    <a:pt x="9614916" y="1267206"/>
                  </a:lnTo>
                  <a:lnTo>
                    <a:pt x="0" y="1267206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40316" cy="1292606"/>
            </a:xfrm>
            <a:custGeom>
              <a:avLst/>
              <a:gdLst/>
              <a:ahLst/>
              <a:cxnLst/>
              <a:rect l="l" t="t" r="r" b="b"/>
              <a:pathLst>
                <a:path w="9640316" h="1292606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279906"/>
                  </a:lnTo>
                  <a:cubicBezTo>
                    <a:pt x="9640316" y="1286891"/>
                    <a:pt x="9634601" y="1292606"/>
                    <a:pt x="9627616" y="1292606"/>
                  </a:cubicBezTo>
                  <a:lnTo>
                    <a:pt x="12700" y="1292606"/>
                  </a:lnTo>
                  <a:cubicBezTo>
                    <a:pt x="5715" y="1292606"/>
                    <a:pt x="0" y="1286891"/>
                    <a:pt x="0" y="127990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79906"/>
                  </a:lnTo>
                  <a:lnTo>
                    <a:pt x="12700" y="1279906"/>
                  </a:lnTo>
                  <a:lnTo>
                    <a:pt x="12700" y="1267206"/>
                  </a:lnTo>
                  <a:lnTo>
                    <a:pt x="9627616" y="1267206"/>
                  </a:lnTo>
                  <a:lnTo>
                    <a:pt x="9627616" y="1279906"/>
                  </a:lnTo>
                  <a:lnTo>
                    <a:pt x="9614916" y="1279906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62449" y="2610547"/>
            <a:ext cx="6917300" cy="76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Religious Sensitivity</a:t>
            </a:r>
            <a:r>
              <a:rPr lang="en-US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05986" y="3442963"/>
            <a:ext cx="7230228" cy="4729470"/>
            <a:chOff x="0" y="0"/>
            <a:chExt cx="9640304" cy="630596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9614916" cy="6280531"/>
            </a:xfrm>
            <a:custGeom>
              <a:avLst/>
              <a:gdLst/>
              <a:ahLst/>
              <a:cxnLst/>
              <a:rect l="l" t="t" r="r" b="b"/>
              <a:pathLst>
                <a:path w="9614916" h="6280531">
                  <a:moveTo>
                    <a:pt x="0" y="0"/>
                  </a:moveTo>
                  <a:lnTo>
                    <a:pt x="9614916" y="0"/>
                  </a:lnTo>
                  <a:lnTo>
                    <a:pt x="9614916" y="6280531"/>
                  </a:lnTo>
                  <a:lnTo>
                    <a:pt x="0" y="6280531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40316" cy="6305931"/>
            </a:xfrm>
            <a:custGeom>
              <a:avLst/>
              <a:gdLst/>
              <a:ahLst/>
              <a:cxnLst/>
              <a:rect l="l" t="t" r="r" b="b"/>
              <a:pathLst>
                <a:path w="9640316" h="630593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6293231"/>
                  </a:lnTo>
                  <a:cubicBezTo>
                    <a:pt x="9640316" y="6300216"/>
                    <a:pt x="9634601" y="6305931"/>
                    <a:pt x="9627616" y="6305931"/>
                  </a:cubicBezTo>
                  <a:lnTo>
                    <a:pt x="12700" y="6305931"/>
                  </a:lnTo>
                  <a:cubicBezTo>
                    <a:pt x="5715" y="6305931"/>
                    <a:pt x="0" y="6300216"/>
                    <a:pt x="0" y="629323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293231"/>
                  </a:lnTo>
                  <a:lnTo>
                    <a:pt x="12700" y="6293231"/>
                  </a:lnTo>
                  <a:lnTo>
                    <a:pt x="12700" y="6280531"/>
                  </a:lnTo>
                  <a:lnTo>
                    <a:pt x="9627616" y="6280531"/>
                  </a:lnTo>
                  <a:lnTo>
                    <a:pt x="9627616" y="6293231"/>
                  </a:lnTo>
                  <a:lnTo>
                    <a:pt x="9614916" y="629323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23334" y="3588887"/>
            <a:ext cx="6956416" cy="440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Respect participants' religious practices during training.</a:t>
            </a:r>
          </a:p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Fosters respect and inclusivity, ensuring participants feel valued.</a:t>
            </a:r>
          </a:p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Scheduling breaks to accommodate prayer times during training sessions.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Adapting Training to Different Cultural, Gender, and Inclusivity Contexts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242" y="1988204"/>
            <a:ext cx="7230228" cy="1055850"/>
            <a:chOff x="0" y="0"/>
            <a:chExt cx="9640304" cy="14078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614916" cy="1382395"/>
            </a:xfrm>
            <a:custGeom>
              <a:avLst/>
              <a:gdLst/>
              <a:ahLst/>
              <a:cxnLst/>
              <a:rect l="l" t="t" r="r" b="b"/>
              <a:pathLst>
                <a:path w="9614916" h="1382395">
                  <a:moveTo>
                    <a:pt x="0" y="0"/>
                  </a:moveTo>
                  <a:lnTo>
                    <a:pt x="9614916" y="0"/>
                  </a:lnTo>
                  <a:lnTo>
                    <a:pt x="9614916" y="1382395"/>
                  </a:lnTo>
                  <a:lnTo>
                    <a:pt x="0" y="1382395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640316" cy="1407795"/>
            </a:xfrm>
            <a:custGeom>
              <a:avLst/>
              <a:gdLst/>
              <a:ahLst/>
              <a:cxnLst/>
              <a:rect l="l" t="t" r="r" b="b"/>
              <a:pathLst>
                <a:path w="9640316" h="1407795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395095"/>
                  </a:lnTo>
                  <a:cubicBezTo>
                    <a:pt x="9640316" y="1402080"/>
                    <a:pt x="9634601" y="1407795"/>
                    <a:pt x="9627616" y="1407795"/>
                  </a:cubicBezTo>
                  <a:lnTo>
                    <a:pt x="12700" y="1407795"/>
                  </a:lnTo>
                  <a:cubicBezTo>
                    <a:pt x="5715" y="1407795"/>
                    <a:pt x="0" y="1402080"/>
                    <a:pt x="0" y="139509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95095"/>
                  </a:lnTo>
                  <a:lnTo>
                    <a:pt x="12700" y="1395095"/>
                  </a:lnTo>
                  <a:lnTo>
                    <a:pt x="12700" y="1382395"/>
                  </a:lnTo>
                  <a:lnTo>
                    <a:pt x="9627616" y="1382395"/>
                  </a:lnTo>
                  <a:lnTo>
                    <a:pt x="9627616" y="1395095"/>
                  </a:lnTo>
                  <a:lnTo>
                    <a:pt x="9614916" y="1395095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5930" y="2123840"/>
            <a:ext cx="6888852" cy="82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Socioeconomic Considerations</a:t>
            </a:r>
            <a:r>
              <a:rPr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242" y="3025004"/>
            <a:ext cx="7230228" cy="5651790"/>
            <a:chOff x="0" y="0"/>
            <a:chExt cx="9640304" cy="753572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614916" cy="7510272"/>
            </a:xfrm>
            <a:custGeom>
              <a:avLst/>
              <a:gdLst/>
              <a:ahLst/>
              <a:cxnLst/>
              <a:rect l="l" t="t" r="r" b="b"/>
              <a:pathLst>
                <a:path w="9614916" h="7510272">
                  <a:moveTo>
                    <a:pt x="0" y="0"/>
                  </a:moveTo>
                  <a:lnTo>
                    <a:pt x="9614916" y="0"/>
                  </a:lnTo>
                  <a:lnTo>
                    <a:pt x="9614916" y="7510272"/>
                  </a:lnTo>
                  <a:lnTo>
                    <a:pt x="0" y="7510272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640316" cy="7535672"/>
            </a:xfrm>
            <a:custGeom>
              <a:avLst/>
              <a:gdLst/>
              <a:ahLst/>
              <a:cxnLst/>
              <a:rect l="l" t="t" r="r" b="b"/>
              <a:pathLst>
                <a:path w="9640316" h="7535672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522972"/>
                  </a:lnTo>
                  <a:cubicBezTo>
                    <a:pt x="9640316" y="7529957"/>
                    <a:pt x="9634601" y="7535672"/>
                    <a:pt x="9627616" y="7535672"/>
                  </a:cubicBezTo>
                  <a:lnTo>
                    <a:pt x="12700" y="7535672"/>
                  </a:lnTo>
                  <a:cubicBezTo>
                    <a:pt x="5715" y="7535672"/>
                    <a:pt x="0" y="7529957"/>
                    <a:pt x="0" y="752297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522972"/>
                  </a:lnTo>
                  <a:lnTo>
                    <a:pt x="12700" y="7522972"/>
                  </a:lnTo>
                  <a:lnTo>
                    <a:pt x="12700" y="7510272"/>
                  </a:lnTo>
                  <a:lnTo>
                    <a:pt x="9627616" y="7510272"/>
                  </a:lnTo>
                  <a:lnTo>
                    <a:pt x="9627616" y="7522972"/>
                  </a:lnTo>
                  <a:lnTo>
                    <a:pt x="9614916" y="7522972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13257" y="3191120"/>
            <a:ext cx="6931524" cy="529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2" indent="-217170" algn="l">
              <a:lnSpc>
                <a:spcPts val="3888"/>
              </a:lnSpc>
              <a:buFont typeface="Arial"/>
              <a:buChar char="⚬"/>
            </a:pP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Address the diverse socioeconomic backgrounds of participants.</a:t>
            </a:r>
          </a:p>
          <a:p>
            <a:pPr marL="651510" lvl="2" indent="-217170" algn="l">
              <a:lnSpc>
                <a:spcPts val="3888"/>
              </a:lnSpc>
              <a:buFont typeface="Arial"/>
              <a:buChar char="⚬"/>
            </a:pPr>
            <a:r>
              <a:rPr lang="en-US" sz="36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Ensures equal participation regardless of financial constraints.</a:t>
            </a:r>
          </a:p>
          <a:p>
            <a:pPr marL="651510" lvl="2" indent="-217170" algn="l">
              <a:lnSpc>
                <a:spcPts val="3888"/>
              </a:lnSpc>
              <a:buFont typeface="Arial"/>
              <a:buChar char="⚬"/>
            </a:pPr>
            <a:r>
              <a:rPr lang="en-US" sz="36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Providing stipends or meals during training sessions for participants from low-income backgrounds.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05986" y="1988204"/>
            <a:ext cx="7230228" cy="1055850"/>
            <a:chOff x="0" y="0"/>
            <a:chExt cx="9640304" cy="140780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9614916" cy="1382395"/>
            </a:xfrm>
            <a:custGeom>
              <a:avLst/>
              <a:gdLst/>
              <a:ahLst/>
              <a:cxnLst/>
              <a:rect l="l" t="t" r="r" b="b"/>
              <a:pathLst>
                <a:path w="9614916" h="1382395">
                  <a:moveTo>
                    <a:pt x="0" y="0"/>
                  </a:moveTo>
                  <a:lnTo>
                    <a:pt x="9614916" y="0"/>
                  </a:lnTo>
                  <a:lnTo>
                    <a:pt x="9614916" y="1382395"/>
                  </a:lnTo>
                  <a:lnTo>
                    <a:pt x="0" y="1382395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40316" cy="1407795"/>
            </a:xfrm>
            <a:custGeom>
              <a:avLst/>
              <a:gdLst/>
              <a:ahLst/>
              <a:cxnLst/>
              <a:rect l="l" t="t" r="r" b="b"/>
              <a:pathLst>
                <a:path w="9640316" h="1407795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395095"/>
                  </a:lnTo>
                  <a:cubicBezTo>
                    <a:pt x="9640316" y="1402080"/>
                    <a:pt x="9634601" y="1407795"/>
                    <a:pt x="9627616" y="1407795"/>
                  </a:cubicBezTo>
                  <a:lnTo>
                    <a:pt x="12700" y="1407795"/>
                  </a:lnTo>
                  <a:cubicBezTo>
                    <a:pt x="5715" y="1407795"/>
                    <a:pt x="0" y="1402080"/>
                    <a:pt x="0" y="139509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95095"/>
                  </a:lnTo>
                  <a:lnTo>
                    <a:pt x="12700" y="1395095"/>
                  </a:lnTo>
                  <a:lnTo>
                    <a:pt x="12700" y="1382395"/>
                  </a:lnTo>
                  <a:lnTo>
                    <a:pt x="9627616" y="1382395"/>
                  </a:lnTo>
                  <a:lnTo>
                    <a:pt x="9627616" y="1395095"/>
                  </a:lnTo>
                  <a:lnTo>
                    <a:pt x="9614916" y="1395095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76674" y="2123840"/>
            <a:ext cx="6888852" cy="82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Psychosocial Support</a:t>
            </a:r>
            <a:r>
              <a:rPr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05986" y="3025004"/>
            <a:ext cx="7230228" cy="5651790"/>
            <a:chOff x="0" y="0"/>
            <a:chExt cx="9640304" cy="753572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9614916" cy="7510272"/>
            </a:xfrm>
            <a:custGeom>
              <a:avLst/>
              <a:gdLst/>
              <a:ahLst/>
              <a:cxnLst/>
              <a:rect l="l" t="t" r="r" b="b"/>
              <a:pathLst>
                <a:path w="9614916" h="7510272">
                  <a:moveTo>
                    <a:pt x="0" y="0"/>
                  </a:moveTo>
                  <a:lnTo>
                    <a:pt x="9614916" y="0"/>
                  </a:lnTo>
                  <a:lnTo>
                    <a:pt x="9614916" y="7510272"/>
                  </a:lnTo>
                  <a:lnTo>
                    <a:pt x="0" y="7510272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40316" cy="7535672"/>
            </a:xfrm>
            <a:custGeom>
              <a:avLst/>
              <a:gdLst/>
              <a:ahLst/>
              <a:cxnLst/>
              <a:rect l="l" t="t" r="r" b="b"/>
              <a:pathLst>
                <a:path w="9640316" h="7535672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522972"/>
                  </a:lnTo>
                  <a:cubicBezTo>
                    <a:pt x="9640316" y="7529957"/>
                    <a:pt x="9634601" y="7535672"/>
                    <a:pt x="9627616" y="7535672"/>
                  </a:cubicBezTo>
                  <a:lnTo>
                    <a:pt x="12700" y="7535672"/>
                  </a:lnTo>
                  <a:cubicBezTo>
                    <a:pt x="5715" y="7535672"/>
                    <a:pt x="0" y="7529957"/>
                    <a:pt x="0" y="752297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522972"/>
                  </a:lnTo>
                  <a:lnTo>
                    <a:pt x="12700" y="7522972"/>
                  </a:lnTo>
                  <a:lnTo>
                    <a:pt x="12700" y="7510272"/>
                  </a:lnTo>
                  <a:lnTo>
                    <a:pt x="9627616" y="7510272"/>
                  </a:lnTo>
                  <a:lnTo>
                    <a:pt x="9627616" y="7522972"/>
                  </a:lnTo>
                  <a:lnTo>
                    <a:pt x="9614916" y="7522972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34002" y="3191120"/>
            <a:ext cx="6931524" cy="529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2" indent="-217170" algn="l">
              <a:lnSpc>
                <a:spcPts val="3888"/>
              </a:lnSpc>
              <a:buFont typeface="Arial"/>
              <a:buChar char="⚬"/>
            </a:pP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Offer support for participants dealing with trauma or stress.</a:t>
            </a:r>
          </a:p>
          <a:p>
            <a:pPr marL="651510" lvl="2" indent="-217170" algn="l">
              <a:lnSpc>
                <a:spcPts val="3888"/>
              </a:lnSpc>
              <a:buFont typeface="Arial"/>
              <a:buChar char="⚬"/>
            </a:pPr>
            <a:r>
              <a:rPr lang="en-US" sz="36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Creates a supportive training environment, particularly in post-disaster or conflict settings.</a:t>
            </a:r>
          </a:p>
          <a:p>
            <a:pPr marL="651510" lvl="2" indent="-217170" algn="l">
              <a:lnSpc>
                <a:spcPts val="3888"/>
              </a:lnSpc>
              <a:buFont typeface="Arial"/>
              <a:buChar char="⚬"/>
            </a:pPr>
            <a:r>
              <a:rPr lang="en-US" sz="36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Providing access to counseling during disaster recovery training.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640072" y="5642887"/>
            <a:ext cx="2811437" cy="4201876"/>
          </a:xfrm>
          <a:custGeom>
            <a:avLst/>
            <a:gdLst/>
            <a:ahLst/>
            <a:cxnLst/>
            <a:rect l="l" t="t" r="r" b="b"/>
            <a:pathLst>
              <a:path w="2811437" h="4201876">
                <a:moveTo>
                  <a:pt x="0" y="0"/>
                </a:moveTo>
                <a:lnTo>
                  <a:pt x="2811437" y="0"/>
                </a:lnTo>
                <a:lnTo>
                  <a:pt x="2811437" y="4201875"/>
                </a:lnTo>
                <a:lnTo>
                  <a:pt x="0" y="42018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14620" y="4371975"/>
            <a:ext cx="9788236" cy="133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3: Introduction to adult learning principles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C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4C0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05422" y="6489954"/>
            <a:ext cx="3264677" cy="3122219"/>
          </a:xfrm>
          <a:custGeom>
            <a:avLst/>
            <a:gdLst/>
            <a:ahLst/>
            <a:cxnLst/>
            <a:rect l="l" t="t" r="r" b="b"/>
            <a:pathLst>
              <a:path w="3264677" h="3122219">
                <a:moveTo>
                  <a:pt x="0" y="0"/>
                </a:moveTo>
                <a:lnTo>
                  <a:pt x="3264678" y="0"/>
                </a:lnTo>
                <a:lnTo>
                  <a:pt x="3264678" y="3122219"/>
                </a:lnTo>
                <a:lnTo>
                  <a:pt x="0" y="31222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38394" y="4324366"/>
            <a:ext cx="1667212" cy="163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E6EFD0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77000" y="4825970"/>
            <a:ext cx="8299165" cy="68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Module Learning Outcomes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88720" flipH="1">
            <a:off x="-1085099" y="-29185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311279">
            <a:off x="-746247" y="-2516435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210752" flipH="1" flipV="1">
            <a:off x="12662751" y="37179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589247" flipV="1">
            <a:off x="13264698" y="496963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0" y="8688081"/>
                </a:lnTo>
                <a:lnTo>
                  <a:pt x="4344040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2953630"/>
            <a:ext cx="15252780" cy="2121693"/>
            <a:chOff x="0" y="0"/>
            <a:chExt cx="20337040" cy="2828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337018" cy="2828925"/>
            </a:xfrm>
            <a:custGeom>
              <a:avLst/>
              <a:gdLst/>
              <a:ahLst/>
              <a:cxnLst/>
              <a:rect l="l" t="t" r="r" b="b"/>
              <a:pathLst>
                <a:path w="20337018" h="2828925">
                  <a:moveTo>
                    <a:pt x="0" y="282829"/>
                  </a:moveTo>
                  <a:cubicBezTo>
                    <a:pt x="0" y="126619"/>
                    <a:pt x="126619" y="0"/>
                    <a:pt x="282829" y="0"/>
                  </a:cubicBezTo>
                  <a:lnTo>
                    <a:pt x="20054188" y="0"/>
                  </a:lnTo>
                  <a:cubicBezTo>
                    <a:pt x="20210399" y="0"/>
                    <a:pt x="20337018" y="126619"/>
                    <a:pt x="20337018" y="282829"/>
                  </a:cubicBezTo>
                  <a:lnTo>
                    <a:pt x="20337018" y="2545969"/>
                  </a:lnTo>
                  <a:cubicBezTo>
                    <a:pt x="20337018" y="2702179"/>
                    <a:pt x="20210399" y="2828798"/>
                    <a:pt x="20054188" y="2828798"/>
                  </a:cubicBezTo>
                  <a:lnTo>
                    <a:pt x="282829" y="2828798"/>
                  </a:lnTo>
                  <a:cubicBezTo>
                    <a:pt x="126619" y="2828925"/>
                    <a:pt x="0" y="2702306"/>
                    <a:pt x="0" y="2545969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36504" y="3431012"/>
            <a:ext cx="1166931" cy="1166931"/>
          </a:xfrm>
          <a:custGeom>
            <a:avLst/>
            <a:gdLst/>
            <a:ahLst/>
            <a:cxnLst/>
            <a:rect l="l" t="t" r="r" b="b"/>
            <a:pathLst>
              <a:path w="1166931" h="1166931">
                <a:moveTo>
                  <a:pt x="0" y="0"/>
                </a:moveTo>
                <a:lnTo>
                  <a:pt x="1166931" y="0"/>
                </a:lnTo>
                <a:lnTo>
                  <a:pt x="1166931" y="1166930"/>
                </a:lnTo>
                <a:lnTo>
                  <a:pt x="0" y="116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490184" y="3191517"/>
            <a:ext cx="12512354" cy="166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Adult learning, or andragogy, refers to the methods and principles used in teaching adults. Unlike children, adult learners bring a wealth of experiences and knowledge to the learning environment, which influences how they learn.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3" y="5589675"/>
            <a:ext cx="15252780" cy="2121693"/>
            <a:chOff x="0" y="0"/>
            <a:chExt cx="20337040" cy="28289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37018" cy="2828925"/>
            </a:xfrm>
            <a:custGeom>
              <a:avLst/>
              <a:gdLst/>
              <a:ahLst/>
              <a:cxnLst/>
              <a:rect l="l" t="t" r="r" b="b"/>
              <a:pathLst>
                <a:path w="20337018" h="2828925">
                  <a:moveTo>
                    <a:pt x="0" y="282829"/>
                  </a:moveTo>
                  <a:cubicBezTo>
                    <a:pt x="0" y="126619"/>
                    <a:pt x="126619" y="0"/>
                    <a:pt x="282829" y="0"/>
                  </a:cubicBezTo>
                  <a:lnTo>
                    <a:pt x="20054188" y="0"/>
                  </a:lnTo>
                  <a:cubicBezTo>
                    <a:pt x="20210399" y="0"/>
                    <a:pt x="20337018" y="126619"/>
                    <a:pt x="20337018" y="282829"/>
                  </a:cubicBezTo>
                  <a:lnTo>
                    <a:pt x="20337018" y="2545969"/>
                  </a:lnTo>
                  <a:cubicBezTo>
                    <a:pt x="20337018" y="2702179"/>
                    <a:pt x="20210399" y="2828798"/>
                    <a:pt x="20054188" y="2828798"/>
                  </a:cubicBezTo>
                  <a:lnTo>
                    <a:pt x="282829" y="2828798"/>
                  </a:lnTo>
                  <a:cubicBezTo>
                    <a:pt x="126619" y="2828925"/>
                    <a:pt x="0" y="2702306"/>
                    <a:pt x="0" y="2545969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6504" y="6067056"/>
            <a:ext cx="1166931" cy="1166931"/>
          </a:xfrm>
          <a:custGeom>
            <a:avLst/>
            <a:gdLst/>
            <a:ahLst/>
            <a:cxnLst/>
            <a:rect l="l" t="t" r="r" b="b"/>
            <a:pathLst>
              <a:path w="1166931" h="1166931">
                <a:moveTo>
                  <a:pt x="0" y="0"/>
                </a:moveTo>
                <a:lnTo>
                  <a:pt x="1166931" y="0"/>
                </a:lnTo>
                <a:lnTo>
                  <a:pt x="1166931" y="1166931"/>
                </a:lnTo>
                <a:lnTo>
                  <a:pt x="0" y="1166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490184" y="6237136"/>
            <a:ext cx="12512354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Understanding adult learning theories helps trainers design and deliver training that is relevant, engaging, and effective for adult learners.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Adult Learning Theories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168" y="2241363"/>
            <a:ext cx="15939645" cy="630668"/>
            <a:chOff x="0" y="0"/>
            <a:chExt cx="21252860" cy="84089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21227416" cy="815467"/>
            </a:xfrm>
            <a:custGeom>
              <a:avLst/>
              <a:gdLst/>
              <a:ahLst/>
              <a:cxnLst/>
              <a:rect l="l" t="t" r="r" b="b"/>
              <a:pathLst>
                <a:path w="21227416" h="815467">
                  <a:moveTo>
                    <a:pt x="0" y="135890"/>
                  </a:moveTo>
                  <a:cubicBezTo>
                    <a:pt x="0" y="60833"/>
                    <a:pt x="62611" y="0"/>
                    <a:pt x="139954" y="0"/>
                  </a:cubicBezTo>
                  <a:lnTo>
                    <a:pt x="21087462" y="0"/>
                  </a:lnTo>
                  <a:cubicBezTo>
                    <a:pt x="21164804" y="0"/>
                    <a:pt x="21227416" y="60833"/>
                    <a:pt x="21227416" y="135890"/>
                  </a:cubicBezTo>
                  <a:lnTo>
                    <a:pt x="21227416" y="679577"/>
                  </a:lnTo>
                  <a:cubicBezTo>
                    <a:pt x="21227416" y="754634"/>
                    <a:pt x="21164804" y="815467"/>
                    <a:pt x="21087462" y="815467"/>
                  </a:cubicBezTo>
                  <a:lnTo>
                    <a:pt x="139954" y="815467"/>
                  </a:lnTo>
                  <a:cubicBezTo>
                    <a:pt x="62611" y="815467"/>
                    <a:pt x="0" y="754634"/>
                    <a:pt x="0" y="67957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1252816" cy="840867"/>
            </a:xfrm>
            <a:custGeom>
              <a:avLst/>
              <a:gdLst/>
              <a:ahLst/>
              <a:cxnLst/>
              <a:rect l="l" t="t" r="r" b="b"/>
              <a:pathLst>
                <a:path w="21252816" h="840867">
                  <a:moveTo>
                    <a:pt x="0" y="148590"/>
                  </a:moveTo>
                  <a:cubicBezTo>
                    <a:pt x="0" y="66167"/>
                    <a:pt x="68707" y="0"/>
                    <a:pt x="152654" y="0"/>
                  </a:cubicBezTo>
                  <a:lnTo>
                    <a:pt x="21100162" y="0"/>
                  </a:lnTo>
                  <a:lnTo>
                    <a:pt x="21100162" y="12700"/>
                  </a:lnTo>
                  <a:lnTo>
                    <a:pt x="21100162" y="0"/>
                  </a:lnTo>
                  <a:cubicBezTo>
                    <a:pt x="21184108" y="0"/>
                    <a:pt x="21252816" y="66167"/>
                    <a:pt x="21252816" y="148590"/>
                  </a:cubicBezTo>
                  <a:lnTo>
                    <a:pt x="21240116" y="148590"/>
                  </a:lnTo>
                  <a:lnTo>
                    <a:pt x="21252816" y="148590"/>
                  </a:lnTo>
                  <a:lnTo>
                    <a:pt x="21252816" y="692277"/>
                  </a:lnTo>
                  <a:lnTo>
                    <a:pt x="21240116" y="692277"/>
                  </a:lnTo>
                  <a:lnTo>
                    <a:pt x="21252816" y="692277"/>
                  </a:lnTo>
                  <a:cubicBezTo>
                    <a:pt x="21252816" y="774700"/>
                    <a:pt x="21184108" y="840867"/>
                    <a:pt x="21100162" y="840867"/>
                  </a:cubicBezTo>
                  <a:lnTo>
                    <a:pt x="21100162" y="828167"/>
                  </a:lnTo>
                  <a:lnTo>
                    <a:pt x="21100162" y="840867"/>
                  </a:lnTo>
                  <a:lnTo>
                    <a:pt x="152654" y="840867"/>
                  </a:lnTo>
                  <a:lnTo>
                    <a:pt x="152654" y="828167"/>
                  </a:lnTo>
                  <a:lnTo>
                    <a:pt x="152654" y="840867"/>
                  </a:lnTo>
                  <a:cubicBezTo>
                    <a:pt x="68707" y="840867"/>
                    <a:pt x="0" y="774700"/>
                    <a:pt x="0" y="692277"/>
                  </a:cubicBezTo>
                  <a:lnTo>
                    <a:pt x="0" y="148590"/>
                  </a:lnTo>
                  <a:lnTo>
                    <a:pt x="12700" y="148590"/>
                  </a:lnTo>
                  <a:lnTo>
                    <a:pt x="0" y="148590"/>
                  </a:lnTo>
                  <a:moveTo>
                    <a:pt x="25400" y="148590"/>
                  </a:moveTo>
                  <a:lnTo>
                    <a:pt x="25400" y="692277"/>
                  </a:lnTo>
                  <a:lnTo>
                    <a:pt x="12700" y="692277"/>
                  </a:lnTo>
                  <a:lnTo>
                    <a:pt x="25400" y="692277"/>
                  </a:lnTo>
                  <a:cubicBezTo>
                    <a:pt x="25400" y="759968"/>
                    <a:pt x="82042" y="815467"/>
                    <a:pt x="152654" y="815467"/>
                  </a:cubicBezTo>
                  <a:lnTo>
                    <a:pt x="21100162" y="815467"/>
                  </a:lnTo>
                  <a:cubicBezTo>
                    <a:pt x="21170774" y="815467"/>
                    <a:pt x="21227416" y="759968"/>
                    <a:pt x="21227416" y="692277"/>
                  </a:cubicBezTo>
                  <a:lnTo>
                    <a:pt x="21227416" y="148590"/>
                  </a:lnTo>
                  <a:cubicBezTo>
                    <a:pt x="21227416" y="80899"/>
                    <a:pt x="21170774" y="25400"/>
                    <a:pt x="21100162" y="25400"/>
                  </a:cubicBezTo>
                  <a:lnTo>
                    <a:pt x="152654" y="25400"/>
                  </a:lnTo>
                  <a:lnTo>
                    <a:pt x="152654" y="12700"/>
                  </a:lnTo>
                  <a:lnTo>
                    <a:pt x="152654" y="25400"/>
                  </a:lnTo>
                  <a:cubicBezTo>
                    <a:pt x="82042" y="25400"/>
                    <a:pt x="25400" y="80899"/>
                    <a:pt x="25400" y="14859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79794" y="2355039"/>
            <a:ext cx="15750393" cy="42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Andragogy (Malcolm Knowles)</a:t>
            </a: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6916" y="2888858"/>
            <a:ext cx="15472230" cy="148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Focuses on the specific needs of adult learners, emphasizing self-directed learning, the importance of experience, problem-centered learning, and the relevance of learning to real-life situations.</a:t>
            </a:r>
          </a:p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Highlights the unique characteristics of adult learners, helping trainers create more relevant and engaging learning experiences.</a:t>
            </a:r>
          </a:p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Designing a workshop where participants apply their work experiences to solve real-world problems they face on the job.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85168" y="4383746"/>
            <a:ext cx="15939645" cy="630668"/>
            <a:chOff x="0" y="0"/>
            <a:chExt cx="21252860" cy="84089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21227416" cy="815467"/>
            </a:xfrm>
            <a:custGeom>
              <a:avLst/>
              <a:gdLst/>
              <a:ahLst/>
              <a:cxnLst/>
              <a:rect l="l" t="t" r="r" b="b"/>
              <a:pathLst>
                <a:path w="21227416" h="815467">
                  <a:moveTo>
                    <a:pt x="0" y="135890"/>
                  </a:moveTo>
                  <a:cubicBezTo>
                    <a:pt x="0" y="60833"/>
                    <a:pt x="62611" y="0"/>
                    <a:pt x="139954" y="0"/>
                  </a:cubicBezTo>
                  <a:lnTo>
                    <a:pt x="21087462" y="0"/>
                  </a:lnTo>
                  <a:cubicBezTo>
                    <a:pt x="21164804" y="0"/>
                    <a:pt x="21227416" y="60833"/>
                    <a:pt x="21227416" y="135890"/>
                  </a:cubicBezTo>
                  <a:lnTo>
                    <a:pt x="21227416" y="679577"/>
                  </a:lnTo>
                  <a:cubicBezTo>
                    <a:pt x="21227416" y="754634"/>
                    <a:pt x="21164804" y="815467"/>
                    <a:pt x="21087462" y="815467"/>
                  </a:cubicBezTo>
                  <a:lnTo>
                    <a:pt x="139954" y="815467"/>
                  </a:lnTo>
                  <a:cubicBezTo>
                    <a:pt x="62611" y="815467"/>
                    <a:pt x="0" y="754634"/>
                    <a:pt x="0" y="67957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21252816" cy="840867"/>
            </a:xfrm>
            <a:custGeom>
              <a:avLst/>
              <a:gdLst/>
              <a:ahLst/>
              <a:cxnLst/>
              <a:rect l="l" t="t" r="r" b="b"/>
              <a:pathLst>
                <a:path w="21252816" h="840867">
                  <a:moveTo>
                    <a:pt x="0" y="148590"/>
                  </a:moveTo>
                  <a:cubicBezTo>
                    <a:pt x="0" y="66167"/>
                    <a:pt x="68707" y="0"/>
                    <a:pt x="152654" y="0"/>
                  </a:cubicBezTo>
                  <a:lnTo>
                    <a:pt x="21100162" y="0"/>
                  </a:lnTo>
                  <a:lnTo>
                    <a:pt x="21100162" y="12700"/>
                  </a:lnTo>
                  <a:lnTo>
                    <a:pt x="21100162" y="0"/>
                  </a:lnTo>
                  <a:cubicBezTo>
                    <a:pt x="21184108" y="0"/>
                    <a:pt x="21252816" y="66167"/>
                    <a:pt x="21252816" y="148590"/>
                  </a:cubicBezTo>
                  <a:lnTo>
                    <a:pt x="21240116" y="148590"/>
                  </a:lnTo>
                  <a:lnTo>
                    <a:pt x="21252816" y="148590"/>
                  </a:lnTo>
                  <a:lnTo>
                    <a:pt x="21252816" y="692277"/>
                  </a:lnTo>
                  <a:lnTo>
                    <a:pt x="21240116" y="692277"/>
                  </a:lnTo>
                  <a:lnTo>
                    <a:pt x="21252816" y="692277"/>
                  </a:lnTo>
                  <a:cubicBezTo>
                    <a:pt x="21252816" y="774700"/>
                    <a:pt x="21184108" y="840867"/>
                    <a:pt x="21100162" y="840867"/>
                  </a:cubicBezTo>
                  <a:lnTo>
                    <a:pt x="21100162" y="828167"/>
                  </a:lnTo>
                  <a:lnTo>
                    <a:pt x="21100162" y="840867"/>
                  </a:lnTo>
                  <a:lnTo>
                    <a:pt x="152654" y="840867"/>
                  </a:lnTo>
                  <a:lnTo>
                    <a:pt x="152654" y="828167"/>
                  </a:lnTo>
                  <a:lnTo>
                    <a:pt x="152654" y="840867"/>
                  </a:lnTo>
                  <a:cubicBezTo>
                    <a:pt x="68707" y="840867"/>
                    <a:pt x="0" y="774700"/>
                    <a:pt x="0" y="692277"/>
                  </a:cubicBezTo>
                  <a:lnTo>
                    <a:pt x="0" y="148590"/>
                  </a:lnTo>
                  <a:lnTo>
                    <a:pt x="12700" y="148590"/>
                  </a:lnTo>
                  <a:lnTo>
                    <a:pt x="0" y="148590"/>
                  </a:lnTo>
                  <a:moveTo>
                    <a:pt x="25400" y="148590"/>
                  </a:moveTo>
                  <a:lnTo>
                    <a:pt x="25400" y="692277"/>
                  </a:lnTo>
                  <a:lnTo>
                    <a:pt x="12700" y="692277"/>
                  </a:lnTo>
                  <a:lnTo>
                    <a:pt x="25400" y="692277"/>
                  </a:lnTo>
                  <a:cubicBezTo>
                    <a:pt x="25400" y="759968"/>
                    <a:pt x="82042" y="815467"/>
                    <a:pt x="152654" y="815467"/>
                  </a:cubicBezTo>
                  <a:lnTo>
                    <a:pt x="21100162" y="815467"/>
                  </a:lnTo>
                  <a:cubicBezTo>
                    <a:pt x="21170774" y="815467"/>
                    <a:pt x="21227416" y="759968"/>
                    <a:pt x="21227416" y="692277"/>
                  </a:cubicBezTo>
                  <a:lnTo>
                    <a:pt x="21227416" y="148590"/>
                  </a:lnTo>
                  <a:cubicBezTo>
                    <a:pt x="21227416" y="80899"/>
                    <a:pt x="21170774" y="25400"/>
                    <a:pt x="21100162" y="25400"/>
                  </a:cubicBezTo>
                  <a:lnTo>
                    <a:pt x="152654" y="25400"/>
                  </a:lnTo>
                  <a:lnTo>
                    <a:pt x="152654" y="12700"/>
                  </a:lnTo>
                  <a:lnTo>
                    <a:pt x="152654" y="25400"/>
                  </a:lnTo>
                  <a:cubicBezTo>
                    <a:pt x="82042" y="25400"/>
                    <a:pt x="25400" y="80899"/>
                    <a:pt x="25400" y="14859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9794" y="4497422"/>
            <a:ext cx="15750393" cy="42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Transformational/Transformative Learning (Jack Mezirow):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6916" y="5031240"/>
            <a:ext cx="15472230" cy="148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Emphasizes the process by which adults change their frames of reference by critically reflecting on their experiences, leading to a transformation in their worldview.</a:t>
            </a:r>
          </a:p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 </a:t>
            </a: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Encourages deep, reflective learning that can lead to significant personal and professional growth.</a:t>
            </a:r>
          </a:p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Including reflective exercises in a session where participants analyze how new information challenges their previous assumptions.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85168" y="6526128"/>
            <a:ext cx="15939645" cy="630668"/>
            <a:chOff x="0" y="0"/>
            <a:chExt cx="21252860" cy="840890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21227416" cy="815467"/>
            </a:xfrm>
            <a:custGeom>
              <a:avLst/>
              <a:gdLst/>
              <a:ahLst/>
              <a:cxnLst/>
              <a:rect l="l" t="t" r="r" b="b"/>
              <a:pathLst>
                <a:path w="21227416" h="815467">
                  <a:moveTo>
                    <a:pt x="0" y="135890"/>
                  </a:moveTo>
                  <a:cubicBezTo>
                    <a:pt x="0" y="60833"/>
                    <a:pt x="62611" y="0"/>
                    <a:pt x="139954" y="0"/>
                  </a:cubicBezTo>
                  <a:lnTo>
                    <a:pt x="21087462" y="0"/>
                  </a:lnTo>
                  <a:cubicBezTo>
                    <a:pt x="21164804" y="0"/>
                    <a:pt x="21227416" y="60833"/>
                    <a:pt x="21227416" y="135890"/>
                  </a:cubicBezTo>
                  <a:lnTo>
                    <a:pt x="21227416" y="679577"/>
                  </a:lnTo>
                  <a:cubicBezTo>
                    <a:pt x="21227416" y="754634"/>
                    <a:pt x="21164804" y="815467"/>
                    <a:pt x="21087462" y="815467"/>
                  </a:cubicBezTo>
                  <a:lnTo>
                    <a:pt x="139954" y="815467"/>
                  </a:lnTo>
                  <a:cubicBezTo>
                    <a:pt x="62611" y="815467"/>
                    <a:pt x="0" y="754634"/>
                    <a:pt x="0" y="679577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21252816" cy="840867"/>
            </a:xfrm>
            <a:custGeom>
              <a:avLst/>
              <a:gdLst/>
              <a:ahLst/>
              <a:cxnLst/>
              <a:rect l="l" t="t" r="r" b="b"/>
              <a:pathLst>
                <a:path w="21252816" h="840867">
                  <a:moveTo>
                    <a:pt x="0" y="148590"/>
                  </a:moveTo>
                  <a:cubicBezTo>
                    <a:pt x="0" y="66167"/>
                    <a:pt x="68707" y="0"/>
                    <a:pt x="152654" y="0"/>
                  </a:cubicBezTo>
                  <a:lnTo>
                    <a:pt x="21100162" y="0"/>
                  </a:lnTo>
                  <a:lnTo>
                    <a:pt x="21100162" y="12700"/>
                  </a:lnTo>
                  <a:lnTo>
                    <a:pt x="21100162" y="0"/>
                  </a:lnTo>
                  <a:cubicBezTo>
                    <a:pt x="21184108" y="0"/>
                    <a:pt x="21252816" y="66167"/>
                    <a:pt x="21252816" y="148590"/>
                  </a:cubicBezTo>
                  <a:lnTo>
                    <a:pt x="21240116" y="148590"/>
                  </a:lnTo>
                  <a:lnTo>
                    <a:pt x="21252816" y="148590"/>
                  </a:lnTo>
                  <a:lnTo>
                    <a:pt x="21252816" y="692277"/>
                  </a:lnTo>
                  <a:lnTo>
                    <a:pt x="21240116" y="692277"/>
                  </a:lnTo>
                  <a:lnTo>
                    <a:pt x="21252816" y="692277"/>
                  </a:lnTo>
                  <a:cubicBezTo>
                    <a:pt x="21252816" y="774700"/>
                    <a:pt x="21184108" y="840867"/>
                    <a:pt x="21100162" y="840867"/>
                  </a:cubicBezTo>
                  <a:lnTo>
                    <a:pt x="21100162" y="828167"/>
                  </a:lnTo>
                  <a:lnTo>
                    <a:pt x="21100162" y="840867"/>
                  </a:lnTo>
                  <a:lnTo>
                    <a:pt x="152654" y="840867"/>
                  </a:lnTo>
                  <a:lnTo>
                    <a:pt x="152654" y="828167"/>
                  </a:lnTo>
                  <a:lnTo>
                    <a:pt x="152654" y="840867"/>
                  </a:lnTo>
                  <a:cubicBezTo>
                    <a:pt x="68707" y="840867"/>
                    <a:pt x="0" y="774700"/>
                    <a:pt x="0" y="692277"/>
                  </a:cubicBezTo>
                  <a:lnTo>
                    <a:pt x="0" y="148590"/>
                  </a:lnTo>
                  <a:lnTo>
                    <a:pt x="12700" y="148590"/>
                  </a:lnTo>
                  <a:lnTo>
                    <a:pt x="0" y="148590"/>
                  </a:lnTo>
                  <a:moveTo>
                    <a:pt x="25400" y="148590"/>
                  </a:moveTo>
                  <a:lnTo>
                    <a:pt x="25400" y="692277"/>
                  </a:lnTo>
                  <a:lnTo>
                    <a:pt x="12700" y="692277"/>
                  </a:lnTo>
                  <a:lnTo>
                    <a:pt x="25400" y="692277"/>
                  </a:lnTo>
                  <a:cubicBezTo>
                    <a:pt x="25400" y="759968"/>
                    <a:pt x="82042" y="815467"/>
                    <a:pt x="152654" y="815467"/>
                  </a:cubicBezTo>
                  <a:lnTo>
                    <a:pt x="21100162" y="815467"/>
                  </a:lnTo>
                  <a:cubicBezTo>
                    <a:pt x="21170774" y="815467"/>
                    <a:pt x="21227416" y="759968"/>
                    <a:pt x="21227416" y="692277"/>
                  </a:cubicBezTo>
                  <a:lnTo>
                    <a:pt x="21227416" y="148590"/>
                  </a:lnTo>
                  <a:cubicBezTo>
                    <a:pt x="21227416" y="80899"/>
                    <a:pt x="21170774" y="25400"/>
                    <a:pt x="21100162" y="25400"/>
                  </a:cubicBezTo>
                  <a:lnTo>
                    <a:pt x="152654" y="25400"/>
                  </a:lnTo>
                  <a:lnTo>
                    <a:pt x="152654" y="12700"/>
                  </a:lnTo>
                  <a:lnTo>
                    <a:pt x="152654" y="25400"/>
                  </a:lnTo>
                  <a:cubicBezTo>
                    <a:pt x="82042" y="25400"/>
                    <a:pt x="25400" y="80899"/>
                    <a:pt x="25400" y="14859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79794" y="6639804"/>
            <a:ext cx="15750393" cy="42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Experiential Learning (David Kolb)</a:t>
            </a: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6916" y="7173623"/>
            <a:ext cx="15472230" cy="122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Suggests that learning is a process where knowledge is created through the transformation of experience, involving a cycle of concrete experience, reflective observation, abstract conceptualization, and active experimentation.</a:t>
            </a:r>
          </a:p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Reinforces that adults learn best through doing and reflecting, making learning more relevant and memorable.</a:t>
            </a:r>
          </a:p>
          <a:p>
            <a:pPr marL="352901" lvl="2" indent="-117634" algn="l">
              <a:lnSpc>
                <a:spcPts val="2106"/>
              </a:lnSpc>
              <a:buFont typeface="Arial"/>
              <a:buChar char="⚬"/>
            </a:pPr>
            <a:r>
              <a:rPr lang="en-US" sz="19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Simulating real-life disaster response scenarios, followed by group discussions to reflect on lessons learned.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88720" flipH="1">
            <a:off x="-1085099" y="-29185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311279">
            <a:off x="-746247" y="-2516435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210752" flipH="1" flipV="1">
            <a:off x="12662751" y="37179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589247" flipV="1">
            <a:off x="13264698" y="496963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0" y="8688081"/>
                </a:lnTo>
                <a:lnTo>
                  <a:pt x="4344040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Adult Learning Theories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166" y="1995968"/>
            <a:ext cx="14544465" cy="846533"/>
            <a:chOff x="0" y="0"/>
            <a:chExt cx="19392620" cy="112871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9367120" cy="1103376"/>
            </a:xfrm>
            <a:custGeom>
              <a:avLst/>
              <a:gdLst/>
              <a:ahLst/>
              <a:cxnLst/>
              <a:rect l="l" t="t" r="r" b="b"/>
              <a:pathLst>
                <a:path w="19367120" h="110337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19179287" y="0"/>
                  </a:lnTo>
                  <a:cubicBezTo>
                    <a:pt x="19283046" y="0"/>
                    <a:pt x="19367120" y="82296"/>
                    <a:pt x="19367120" y="183896"/>
                  </a:cubicBezTo>
                  <a:lnTo>
                    <a:pt x="19367120" y="919480"/>
                  </a:lnTo>
                  <a:cubicBezTo>
                    <a:pt x="19367120" y="1021080"/>
                    <a:pt x="19283046" y="1103376"/>
                    <a:pt x="19179287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9392520" cy="1128776"/>
            </a:xfrm>
            <a:custGeom>
              <a:avLst/>
              <a:gdLst/>
              <a:ahLst/>
              <a:cxnLst/>
              <a:rect l="l" t="t" r="r" b="b"/>
              <a:pathLst>
                <a:path w="19392520" h="112877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19191987" y="0"/>
                  </a:lnTo>
                  <a:lnTo>
                    <a:pt x="19191987" y="12700"/>
                  </a:lnTo>
                  <a:lnTo>
                    <a:pt x="19191987" y="0"/>
                  </a:lnTo>
                  <a:cubicBezTo>
                    <a:pt x="19302476" y="0"/>
                    <a:pt x="19392520" y="87757"/>
                    <a:pt x="19392520" y="196596"/>
                  </a:cubicBezTo>
                  <a:lnTo>
                    <a:pt x="19379820" y="196596"/>
                  </a:lnTo>
                  <a:lnTo>
                    <a:pt x="19392520" y="196596"/>
                  </a:lnTo>
                  <a:lnTo>
                    <a:pt x="19392520" y="932180"/>
                  </a:lnTo>
                  <a:lnTo>
                    <a:pt x="19379820" y="932180"/>
                  </a:lnTo>
                  <a:lnTo>
                    <a:pt x="19392520" y="932180"/>
                  </a:lnTo>
                  <a:cubicBezTo>
                    <a:pt x="19392520" y="1041019"/>
                    <a:pt x="19302476" y="1128776"/>
                    <a:pt x="19191987" y="1128776"/>
                  </a:cubicBezTo>
                  <a:lnTo>
                    <a:pt x="19191987" y="1116076"/>
                  </a:lnTo>
                  <a:lnTo>
                    <a:pt x="19191987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632" y="1103376"/>
                    <a:pt x="200533" y="1103376"/>
                  </a:cubicBezTo>
                  <a:lnTo>
                    <a:pt x="19191987" y="1103376"/>
                  </a:lnTo>
                  <a:cubicBezTo>
                    <a:pt x="19289015" y="1103376"/>
                    <a:pt x="19367120" y="1026414"/>
                    <a:pt x="19367120" y="932180"/>
                  </a:cubicBezTo>
                  <a:lnTo>
                    <a:pt x="19367120" y="196596"/>
                  </a:lnTo>
                  <a:cubicBezTo>
                    <a:pt x="19367120" y="102362"/>
                    <a:pt x="19288888" y="25400"/>
                    <a:pt x="19191987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632" y="25400"/>
                    <a:pt x="25400" y="102362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13191" y="2152567"/>
            <a:ext cx="14288415" cy="56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Self-Directed Learning (Knowles):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384" y="2876472"/>
            <a:ext cx="14063909" cy="243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2" indent="-162878" algn="l">
              <a:lnSpc>
                <a:spcPts val="2916"/>
              </a:lnSpc>
              <a:buFont typeface="Arial"/>
              <a:buChar char="⚬"/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Proposes that adults are capable of taking responsibility for their learning, setting their own goals, and seeking out resources to achieve those goals.</a:t>
            </a:r>
          </a:p>
          <a:p>
            <a:pPr marL="488632" lvl="2" indent="-162878" algn="l">
              <a:lnSpc>
                <a:spcPts val="2916"/>
              </a:lnSpc>
              <a:buFont typeface="Arial"/>
              <a:buChar char="⚬"/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 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Recognizes the autonomy of adult learners and their ability to control their learning journey.</a:t>
            </a:r>
          </a:p>
          <a:p>
            <a:pPr marL="488632" lvl="2" indent="-162878" algn="l">
              <a:lnSpc>
                <a:spcPts val="2916"/>
              </a:lnSpc>
              <a:buFont typeface="Arial"/>
              <a:buChar char="⚬"/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Providing resources and allowing participants to choose topics they want to explore in-depth.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85166" y="5322975"/>
            <a:ext cx="14544465" cy="846533"/>
            <a:chOff x="0" y="0"/>
            <a:chExt cx="19392620" cy="112871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19367120" cy="1103376"/>
            </a:xfrm>
            <a:custGeom>
              <a:avLst/>
              <a:gdLst/>
              <a:ahLst/>
              <a:cxnLst/>
              <a:rect l="l" t="t" r="r" b="b"/>
              <a:pathLst>
                <a:path w="19367120" h="110337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19179287" y="0"/>
                  </a:lnTo>
                  <a:cubicBezTo>
                    <a:pt x="19283046" y="0"/>
                    <a:pt x="19367120" y="82296"/>
                    <a:pt x="19367120" y="183896"/>
                  </a:cubicBezTo>
                  <a:lnTo>
                    <a:pt x="19367120" y="919480"/>
                  </a:lnTo>
                  <a:cubicBezTo>
                    <a:pt x="19367120" y="1021080"/>
                    <a:pt x="19283046" y="1103376"/>
                    <a:pt x="19179287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9392520" cy="1128776"/>
            </a:xfrm>
            <a:custGeom>
              <a:avLst/>
              <a:gdLst/>
              <a:ahLst/>
              <a:cxnLst/>
              <a:rect l="l" t="t" r="r" b="b"/>
              <a:pathLst>
                <a:path w="19392520" h="112877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19191987" y="0"/>
                  </a:lnTo>
                  <a:lnTo>
                    <a:pt x="19191987" y="12700"/>
                  </a:lnTo>
                  <a:lnTo>
                    <a:pt x="19191987" y="0"/>
                  </a:lnTo>
                  <a:cubicBezTo>
                    <a:pt x="19302476" y="0"/>
                    <a:pt x="19392520" y="87757"/>
                    <a:pt x="19392520" y="196596"/>
                  </a:cubicBezTo>
                  <a:lnTo>
                    <a:pt x="19379820" y="196596"/>
                  </a:lnTo>
                  <a:lnTo>
                    <a:pt x="19392520" y="196596"/>
                  </a:lnTo>
                  <a:lnTo>
                    <a:pt x="19392520" y="932180"/>
                  </a:lnTo>
                  <a:lnTo>
                    <a:pt x="19379820" y="932180"/>
                  </a:lnTo>
                  <a:lnTo>
                    <a:pt x="19392520" y="932180"/>
                  </a:lnTo>
                  <a:cubicBezTo>
                    <a:pt x="19392520" y="1041019"/>
                    <a:pt x="19302476" y="1128776"/>
                    <a:pt x="19191987" y="1128776"/>
                  </a:cubicBezTo>
                  <a:lnTo>
                    <a:pt x="19191987" y="1116076"/>
                  </a:lnTo>
                  <a:lnTo>
                    <a:pt x="19191987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632" y="1103376"/>
                    <a:pt x="200533" y="1103376"/>
                  </a:cubicBezTo>
                  <a:lnTo>
                    <a:pt x="19191987" y="1103376"/>
                  </a:lnTo>
                  <a:cubicBezTo>
                    <a:pt x="19289015" y="1103376"/>
                    <a:pt x="19367120" y="1026414"/>
                    <a:pt x="19367120" y="932180"/>
                  </a:cubicBezTo>
                  <a:lnTo>
                    <a:pt x="19367120" y="196596"/>
                  </a:lnTo>
                  <a:cubicBezTo>
                    <a:pt x="19367120" y="102362"/>
                    <a:pt x="19288888" y="25400"/>
                    <a:pt x="19191987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632" y="25400"/>
                    <a:pt x="25400" y="102362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13191" y="5479575"/>
            <a:ext cx="14288415" cy="56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Constructivism (Jean Piaget and Lev Vygotsky)</a:t>
            </a:r>
            <a:r>
              <a:rPr lang="en-US" sz="34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7384" y="6203480"/>
            <a:ext cx="14063909" cy="243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2" indent="-162878" algn="l">
              <a:lnSpc>
                <a:spcPts val="2916"/>
              </a:lnSpc>
              <a:buFont typeface="Arial"/>
              <a:buChar char="⚬"/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Focuses on how learners construct their own understanding and knowledge of the world through experiences and reflection.</a:t>
            </a:r>
          </a:p>
          <a:p>
            <a:pPr marL="488632" lvl="2" indent="-162878" algn="l">
              <a:lnSpc>
                <a:spcPts val="2916"/>
              </a:lnSpc>
              <a:buFont typeface="Arial"/>
              <a:buChar char="⚬"/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Emphasizes the active role of learners in constructing knowledge, making training more learner-centered and relevant.</a:t>
            </a:r>
          </a:p>
          <a:p>
            <a:pPr marL="488632" lvl="2" indent="-162878" algn="l">
              <a:lnSpc>
                <a:spcPts val="2916"/>
              </a:lnSpc>
              <a:buFont typeface="Arial"/>
              <a:buChar char="⚬"/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Encouraging participants to work on group projects to build solutions to real-world problems, fostering collaboration and deeper understanding.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Applying Adult Learning Principles in Training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21192" y="1953387"/>
            <a:ext cx="7618095" cy="640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Drawing on Experience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Adults bring a wealth of experience to the learning environment, which can be a valuable resource in the learning process.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Leveraging participants' experiences enriches the learning process and makes it more grounded in reality.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Facilitating discussions where participants share their experiences and relate them to new concepts, encouraging peer learning.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550" y="1915287"/>
            <a:ext cx="7618095" cy="644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Relevance to Work or Life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Adults are more motivated to learn when they see the relevance of what they are learning to their work or personal life.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Ensures that learning is applicable to real-world situations, enhancing engagement and retention.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case studies from participants' industries or communities to demonstrate real-life applications of training content.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88720" flipH="1">
            <a:off x="-1085099" y="-29185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6311279">
            <a:off x="-746247" y="-2516435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210752" flipH="1" flipV="1">
            <a:off x="12662751" y="37179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589247" flipV="1">
            <a:off x="13264698" y="496963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0" y="8688081"/>
                </a:lnTo>
                <a:lnTo>
                  <a:pt x="4344040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Applying Adult Learning Principles in Training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50220" y="2202841"/>
            <a:ext cx="7618095" cy="644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Self-Directed Learning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Adults value autonomy and prefer to control their learning, including the pace and direction of their education.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Encourages independence and motivation, leading to more effective learning outcomes.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Offering optional modules that participants can choose to explore based on their interests, allowing them to tailor the learning experience.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1110" y="2165348"/>
            <a:ext cx="7618095" cy="644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Problem-Centered Approach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Adults prefer learning that is organized around solving real-life problems rather than abstract concepts.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Keeps the learning focused and relevant, increasing its practical value.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Organizing activities where participants create an emergency response plan, rather than just learning theory about disaster management.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Applying Adult Learning Principles in Training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1110" y="2212695"/>
            <a:ext cx="15990570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Immediate Application of Learning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Description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Adults are motivated by the ability to apply what they have learned immediately in their personal or professional life.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Reinforces concepts and skills, making the training more effective and relevant.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Including hands-on activities or role-playing exercises that allow participants to practice new skills in a safe environment before applying them in real life.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31212" y="5733288"/>
            <a:ext cx="3254433" cy="4114800"/>
          </a:xfrm>
          <a:custGeom>
            <a:avLst/>
            <a:gdLst/>
            <a:ahLst/>
            <a:cxnLst/>
            <a:rect l="l" t="t" r="r" b="b"/>
            <a:pathLst>
              <a:path w="3254433" h="4114800">
                <a:moveTo>
                  <a:pt x="0" y="0"/>
                </a:moveTo>
                <a:lnTo>
                  <a:pt x="3254433" y="0"/>
                </a:lnTo>
                <a:lnTo>
                  <a:pt x="32544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37258" y="4825937"/>
            <a:ext cx="9850582" cy="68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4: Facilitation techniques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4286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1905717"/>
            <a:ext cx="15855453" cy="945318"/>
            <a:chOff x="0" y="0"/>
            <a:chExt cx="21140604" cy="12604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0652" y="2118414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048471" y="1986703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Facilitation is a key skill for trainers, requiring the ability to guide discussions, manage interactions, and ensure that all participants are engaged and learning effectively.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3" y="3087366"/>
            <a:ext cx="15855453" cy="945318"/>
            <a:chOff x="0" y="0"/>
            <a:chExt cx="21140604" cy="12604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80652" y="3300063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048471" y="3168352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facilitation can also contribute to environmental sustainability by choosing methods that reduce waste and resource consumption.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3" y="4269015"/>
            <a:ext cx="15855453" cy="945318"/>
            <a:chOff x="0" y="0"/>
            <a:chExt cx="21140604" cy="12604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80652" y="4481712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048471" y="4350000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communication is the foundation of successful facilitation, ensuring that the message is clearly understood and that participants are motivated to engage.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94693" y="5450664"/>
            <a:ext cx="15855453" cy="945318"/>
            <a:chOff x="0" y="0"/>
            <a:chExt cx="21140604" cy="12604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80652" y="5663361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048471" y="5531650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Eco-conscious communication practices, such as using digital tools, help minimize the environmental impact of training while enhancing engagement.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94693" y="6632313"/>
            <a:ext cx="15855453" cy="945318"/>
            <a:chOff x="0" y="0"/>
            <a:chExt cx="21140604" cy="12604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80652" y="6845010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2048471" y="6713298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Managing group dynamics involves understanding the interpersonal relationships and power structures within the group to create a positive and productive learning environment. 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894693" y="7813962"/>
            <a:ext cx="15855453" cy="945318"/>
            <a:chOff x="0" y="0"/>
            <a:chExt cx="21140604" cy="12604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80652" y="8026659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2048471" y="7894948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Incorporating environmentally friendly facilitation techniques, such as digital boards and reusable materials, can further support sustainable training practices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4020491" y="92583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Effective communication skills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168" y="1934339"/>
            <a:ext cx="14952936" cy="1029930"/>
            <a:chOff x="0" y="0"/>
            <a:chExt cx="19937248" cy="137324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9911822" cy="1347851"/>
            </a:xfrm>
            <a:custGeom>
              <a:avLst/>
              <a:gdLst/>
              <a:ahLst/>
              <a:cxnLst/>
              <a:rect l="l" t="t" r="r" b="b"/>
              <a:pathLst>
                <a:path w="19911822" h="1347851">
                  <a:moveTo>
                    <a:pt x="0" y="224663"/>
                  </a:moveTo>
                  <a:cubicBezTo>
                    <a:pt x="0" y="100584"/>
                    <a:pt x="102362" y="0"/>
                    <a:pt x="228600" y="0"/>
                  </a:cubicBezTo>
                  <a:lnTo>
                    <a:pt x="19683222" y="0"/>
                  </a:lnTo>
                  <a:cubicBezTo>
                    <a:pt x="19809461" y="0"/>
                    <a:pt x="19911822" y="100584"/>
                    <a:pt x="19911822" y="224663"/>
                  </a:cubicBezTo>
                  <a:lnTo>
                    <a:pt x="19911822" y="1123188"/>
                  </a:lnTo>
                  <a:cubicBezTo>
                    <a:pt x="19911822" y="1247267"/>
                    <a:pt x="19809461" y="1347851"/>
                    <a:pt x="19683222" y="1347851"/>
                  </a:cubicBezTo>
                  <a:lnTo>
                    <a:pt x="228600" y="1347851"/>
                  </a:lnTo>
                  <a:cubicBezTo>
                    <a:pt x="102362" y="1347851"/>
                    <a:pt x="0" y="1247267"/>
                    <a:pt x="0" y="1123188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9937222" cy="1373251"/>
            </a:xfrm>
            <a:custGeom>
              <a:avLst/>
              <a:gdLst/>
              <a:ahLst/>
              <a:cxnLst/>
              <a:rect l="l" t="t" r="r" b="b"/>
              <a:pathLst>
                <a:path w="19937222" h="1373251">
                  <a:moveTo>
                    <a:pt x="0" y="237363"/>
                  </a:moveTo>
                  <a:cubicBezTo>
                    <a:pt x="0" y="106045"/>
                    <a:pt x="108204" y="0"/>
                    <a:pt x="241300" y="0"/>
                  </a:cubicBezTo>
                  <a:lnTo>
                    <a:pt x="19695922" y="0"/>
                  </a:lnTo>
                  <a:lnTo>
                    <a:pt x="19695922" y="12700"/>
                  </a:lnTo>
                  <a:lnTo>
                    <a:pt x="19695922" y="0"/>
                  </a:lnTo>
                  <a:cubicBezTo>
                    <a:pt x="19829018" y="0"/>
                    <a:pt x="19937222" y="106045"/>
                    <a:pt x="19937222" y="237363"/>
                  </a:cubicBezTo>
                  <a:lnTo>
                    <a:pt x="19924522" y="237363"/>
                  </a:lnTo>
                  <a:lnTo>
                    <a:pt x="19937222" y="237363"/>
                  </a:lnTo>
                  <a:lnTo>
                    <a:pt x="19937222" y="1135888"/>
                  </a:lnTo>
                  <a:lnTo>
                    <a:pt x="19924522" y="1135888"/>
                  </a:lnTo>
                  <a:lnTo>
                    <a:pt x="19937222" y="1135888"/>
                  </a:lnTo>
                  <a:cubicBezTo>
                    <a:pt x="19937222" y="1267206"/>
                    <a:pt x="19829018" y="1373251"/>
                    <a:pt x="19695922" y="1373251"/>
                  </a:cubicBezTo>
                  <a:lnTo>
                    <a:pt x="19695922" y="1360551"/>
                  </a:lnTo>
                  <a:lnTo>
                    <a:pt x="19695922" y="1373251"/>
                  </a:lnTo>
                  <a:lnTo>
                    <a:pt x="241300" y="1373251"/>
                  </a:lnTo>
                  <a:lnTo>
                    <a:pt x="241300" y="1360551"/>
                  </a:lnTo>
                  <a:lnTo>
                    <a:pt x="241300" y="1373251"/>
                  </a:lnTo>
                  <a:cubicBezTo>
                    <a:pt x="108204" y="1373251"/>
                    <a:pt x="0" y="1267206"/>
                    <a:pt x="0" y="1135888"/>
                  </a:cubicBezTo>
                  <a:lnTo>
                    <a:pt x="0" y="237363"/>
                  </a:lnTo>
                  <a:lnTo>
                    <a:pt x="12700" y="237363"/>
                  </a:lnTo>
                  <a:lnTo>
                    <a:pt x="0" y="237363"/>
                  </a:lnTo>
                  <a:moveTo>
                    <a:pt x="25400" y="237363"/>
                  </a:moveTo>
                  <a:lnTo>
                    <a:pt x="25400" y="1135888"/>
                  </a:lnTo>
                  <a:lnTo>
                    <a:pt x="12700" y="1135888"/>
                  </a:lnTo>
                  <a:lnTo>
                    <a:pt x="25400" y="1135888"/>
                  </a:lnTo>
                  <a:cubicBezTo>
                    <a:pt x="25400" y="1252728"/>
                    <a:pt x="121793" y="1347851"/>
                    <a:pt x="241300" y="1347851"/>
                  </a:cubicBezTo>
                  <a:lnTo>
                    <a:pt x="19695922" y="1347851"/>
                  </a:lnTo>
                  <a:cubicBezTo>
                    <a:pt x="19815302" y="1347851"/>
                    <a:pt x="19911822" y="1252728"/>
                    <a:pt x="19911822" y="1135888"/>
                  </a:cubicBezTo>
                  <a:lnTo>
                    <a:pt x="19911822" y="237363"/>
                  </a:lnTo>
                  <a:cubicBezTo>
                    <a:pt x="19911822" y="120523"/>
                    <a:pt x="19815429" y="25400"/>
                    <a:pt x="19695922" y="25400"/>
                  </a:cubicBezTo>
                  <a:lnTo>
                    <a:pt x="241300" y="25400"/>
                  </a:lnTo>
                  <a:lnTo>
                    <a:pt x="241300" y="12700"/>
                  </a:lnTo>
                  <a:lnTo>
                    <a:pt x="241300" y="25400"/>
                  </a:lnTo>
                  <a:cubicBezTo>
                    <a:pt x="121793" y="25400"/>
                    <a:pt x="25400" y="120523"/>
                    <a:pt x="25400" y="23736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7855" y="2309476"/>
            <a:ext cx="14747562" cy="298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Clarity and conciseness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6032" y="2986811"/>
            <a:ext cx="14527742" cy="12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Convey information clearly without unnecessary complexity, ensuring participants understand the content.</a:t>
            </a:r>
          </a:p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Important for reducing confusion and improving retention.</a:t>
            </a:r>
          </a:p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a trainer uses simple language and clear instructions during disaster preparedness training for all participants to follow.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85168" y="4286580"/>
            <a:ext cx="14952936" cy="1029930"/>
            <a:chOff x="0" y="0"/>
            <a:chExt cx="19937248" cy="137324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19911822" cy="1347851"/>
            </a:xfrm>
            <a:custGeom>
              <a:avLst/>
              <a:gdLst/>
              <a:ahLst/>
              <a:cxnLst/>
              <a:rect l="l" t="t" r="r" b="b"/>
              <a:pathLst>
                <a:path w="19911822" h="1347851">
                  <a:moveTo>
                    <a:pt x="0" y="224663"/>
                  </a:moveTo>
                  <a:cubicBezTo>
                    <a:pt x="0" y="100584"/>
                    <a:pt x="102362" y="0"/>
                    <a:pt x="228600" y="0"/>
                  </a:cubicBezTo>
                  <a:lnTo>
                    <a:pt x="19683222" y="0"/>
                  </a:lnTo>
                  <a:cubicBezTo>
                    <a:pt x="19809461" y="0"/>
                    <a:pt x="19911822" y="100584"/>
                    <a:pt x="19911822" y="224663"/>
                  </a:cubicBezTo>
                  <a:lnTo>
                    <a:pt x="19911822" y="1123188"/>
                  </a:lnTo>
                  <a:cubicBezTo>
                    <a:pt x="19911822" y="1247267"/>
                    <a:pt x="19809461" y="1347851"/>
                    <a:pt x="19683222" y="1347851"/>
                  </a:cubicBezTo>
                  <a:lnTo>
                    <a:pt x="228600" y="1347851"/>
                  </a:lnTo>
                  <a:cubicBezTo>
                    <a:pt x="102362" y="1347851"/>
                    <a:pt x="0" y="1247267"/>
                    <a:pt x="0" y="1123188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9937222" cy="1373251"/>
            </a:xfrm>
            <a:custGeom>
              <a:avLst/>
              <a:gdLst/>
              <a:ahLst/>
              <a:cxnLst/>
              <a:rect l="l" t="t" r="r" b="b"/>
              <a:pathLst>
                <a:path w="19937222" h="1373251">
                  <a:moveTo>
                    <a:pt x="0" y="237363"/>
                  </a:moveTo>
                  <a:cubicBezTo>
                    <a:pt x="0" y="106045"/>
                    <a:pt x="108204" y="0"/>
                    <a:pt x="241300" y="0"/>
                  </a:cubicBezTo>
                  <a:lnTo>
                    <a:pt x="19695922" y="0"/>
                  </a:lnTo>
                  <a:lnTo>
                    <a:pt x="19695922" y="12700"/>
                  </a:lnTo>
                  <a:lnTo>
                    <a:pt x="19695922" y="0"/>
                  </a:lnTo>
                  <a:cubicBezTo>
                    <a:pt x="19829018" y="0"/>
                    <a:pt x="19937222" y="106045"/>
                    <a:pt x="19937222" y="237363"/>
                  </a:cubicBezTo>
                  <a:lnTo>
                    <a:pt x="19924522" y="237363"/>
                  </a:lnTo>
                  <a:lnTo>
                    <a:pt x="19937222" y="237363"/>
                  </a:lnTo>
                  <a:lnTo>
                    <a:pt x="19937222" y="1135888"/>
                  </a:lnTo>
                  <a:lnTo>
                    <a:pt x="19924522" y="1135888"/>
                  </a:lnTo>
                  <a:lnTo>
                    <a:pt x="19937222" y="1135888"/>
                  </a:lnTo>
                  <a:cubicBezTo>
                    <a:pt x="19937222" y="1267206"/>
                    <a:pt x="19829018" y="1373251"/>
                    <a:pt x="19695922" y="1373251"/>
                  </a:cubicBezTo>
                  <a:lnTo>
                    <a:pt x="19695922" y="1360551"/>
                  </a:lnTo>
                  <a:lnTo>
                    <a:pt x="19695922" y="1373251"/>
                  </a:lnTo>
                  <a:lnTo>
                    <a:pt x="241300" y="1373251"/>
                  </a:lnTo>
                  <a:lnTo>
                    <a:pt x="241300" y="1360551"/>
                  </a:lnTo>
                  <a:lnTo>
                    <a:pt x="241300" y="1373251"/>
                  </a:lnTo>
                  <a:cubicBezTo>
                    <a:pt x="108204" y="1373251"/>
                    <a:pt x="0" y="1267206"/>
                    <a:pt x="0" y="1135888"/>
                  </a:cubicBezTo>
                  <a:lnTo>
                    <a:pt x="0" y="237363"/>
                  </a:lnTo>
                  <a:lnTo>
                    <a:pt x="12700" y="237363"/>
                  </a:lnTo>
                  <a:lnTo>
                    <a:pt x="0" y="237363"/>
                  </a:lnTo>
                  <a:moveTo>
                    <a:pt x="25400" y="237363"/>
                  </a:moveTo>
                  <a:lnTo>
                    <a:pt x="25400" y="1135888"/>
                  </a:lnTo>
                  <a:lnTo>
                    <a:pt x="12700" y="1135888"/>
                  </a:lnTo>
                  <a:lnTo>
                    <a:pt x="25400" y="1135888"/>
                  </a:lnTo>
                  <a:cubicBezTo>
                    <a:pt x="25400" y="1252728"/>
                    <a:pt x="121793" y="1347851"/>
                    <a:pt x="241300" y="1347851"/>
                  </a:cubicBezTo>
                  <a:lnTo>
                    <a:pt x="19695922" y="1347851"/>
                  </a:lnTo>
                  <a:cubicBezTo>
                    <a:pt x="19815302" y="1347851"/>
                    <a:pt x="19911822" y="1252728"/>
                    <a:pt x="19911822" y="1135888"/>
                  </a:cubicBezTo>
                  <a:lnTo>
                    <a:pt x="19911822" y="237363"/>
                  </a:lnTo>
                  <a:cubicBezTo>
                    <a:pt x="19911822" y="120523"/>
                    <a:pt x="19815429" y="25400"/>
                    <a:pt x="19695922" y="25400"/>
                  </a:cubicBezTo>
                  <a:lnTo>
                    <a:pt x="241300" y="25400"/>
                  </a:lnTo>
                  <a:lnTo>
                    <a:pt x="241300" y="12700"/>
                  </a:lnTo>
                  <a:lnTo>
                    <a:pt x="241300" y="25400"/>
                  </a:lnTo>
                  <a:cubicBezTo>
                    <a:pt x="121793" y="25400"/>
                    <a:pt x="25400" y="120523"/>
                    <a:pt x="25400" y="23736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87855" y="4661718"/>
            <a:ext cx="14747562" cy="298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Active listening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6032" y="5339052"/>
            <a:ext cx="14527742" cy="101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Fully engage with participants' contributions, understanding and responding thoughtfully.</a:t>
            </a:r>
          </a:p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Promotes a collaborative environment and shows participants their input is valued.</a:t>
            </a:r>
          </a:p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a trainer listens to concerns about environmental practices, addressing them in real time.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85168" y="6359370"/>
            <a:ext cx="14952936" cy="1029930"/>
            <a:chOff x="0" y="0"/>
            <a:chExt cx="19937248" cy="1373240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19911822" cy="1347851"/>
            </a:xfrm>
            <a:custGeom>
              <a:avLst/>
              <a:gdLst/>
              <a:ahLst/>
              <a:cxnLst/>
              <a:rect l="l" t="t" r="r" b="b"/>
              <a:pathLst>
                <a:path w="19911822" h="1347851">
                  <a:moveTo>
                    <a:pt x="0" y="224663"/>
                  </a:moveTo>
                  <a:cubicBezTo>
                    <a:pt x="0" y="100584"/>
                    <a:pt x="102362" y="0"/>
                    <a:pt x="228600" y="0"/>
                  </a:cubicBezTo>
                  <a:lnTo>
                    <a:pt x="19683222" y="0"/>
                  </a:lnTo>
                  <a:cubicBezTo>
                    <a:pt x="19809461" y="0"/>
                    <a:pt x="19911822" y="100584"/>
                    <a:pt x="19911822" y="224663"/>
                  </a:cubicBezTo>
                  <a:lnTo>
                    <a:pt x="19911822" y="1123188"/>
                  </a:lnTo>
                  <a:cubicBezTo>
                    <a:pt x="19911822" y="1247267"/>
                    <a:pt x="19809461" y="1347851"/>
                    <a:pt x="19683222" y="1347851"/>
                  </a:cubicBezTo>
                  <a:lnTo>
                    <a:pt x="228600" y="1347851"/>
                  </a:lnTo>
                  <a:cubicBezTo>
                    <a:pt x="102362" y="1347851"/>
                    <a:pt x="0" y="1247267"/>
                    <a:pt x="0" y="1123188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9937222" cy="1373251"/>
            </a:xfrm>
            <a:custGeom>
              <a:avLst/>
              <a:gdLst/>
              <a:ahLst/>
              <a:cxnLst/>
              <a:rect l="l" t="t" r="r" b="b"/>
              <a:pathLst>
                <a:path w="19937222" h="1373251">
                  <a:moveTo>
                    <a:pt x="0" y="237363"/>
                  </a:moveTo>
                  <a:cubicBezTo>
                    <a:pt x="0" y="106045"/>
                    <a:pt x="108204" y="0"/>
                    <a:pt x="241300" y="0"/>
                  </a:cubicBezTo>
                  <a:lnTo>
                    <a:pt x="19695922" y="0"/>
                  </a:lnTo>
                  <a:lnTo>
                    <a:pt x="19695922" y="12700"/>
                  </a:lnTo>
                  <a:lnTo>
                    <a:pt x="19695922" y="0"/>
                  </a:lnTo>
                  <a:cubicBezTo>
                    <a:pt x="19829018" y="0"/>
                    <a:pt x="19937222" y="106045"/>
                    <a:pt x="19937222" y="237363"/>
                  </a:cubicBezTo>
                  <a:lnTo>
                    <a:pt x="19924522" y="237363"/>
                  </a:lnTo>
                  <a:lnTo>
                    <a:pt x="19937222" y="237363"/>
                  </a:lnTo>
                  <a:lnTo>
                    <a:pt x="19937222" y="1135888"/>
                  </a:lnTo>
                  <a:lnTo>
                    <a:pt x="19924522" y="1135888"/>
                  </a:lnTo>
                  <a:lnTo>
                    <a:pt x="19937222" y="1135888"/>
                  </a:lnTo>
                  <a:cubicBezTo>
                    <a:pt x="19937222" y="1267206"/>
                    <a:pt x="19829018" y="1373251"/>
                    <a:pt x="19695922" y="1373251"/>
                  </a:cubicBezTo>
                  <a:lnTo>
                    <a:pt x="19695922" y="1360551"/>
                  </a:lnTo>
                  <a:lnTo>
                    <a:pt x="19695922" y="1373251"/>
                  </a:lnTo>
                  <a:lnTo>
                    <a:pt x="241300" y="1373251"/>
                  </a:lnTo>
                  <a:lnTo>
                    <a:pt x="241300" y="1360551"/>
                  </a:lnTo>
                  <a:lnTo>
                    <a:pt x="241300" y="1373251"/>
                  </a:lnTo>
                  <a:cubicBezTo>
                    <a:pt x="108204" y="1373251"/>
                    <a:pt x="0" y="1267206"/>
                    <a:pt x="0" y="1135888"/>
                  </a:cubicBezTo>
                  <a:lnTo>
                    <a:pt x="0" y="237363"/>
                  </a:lnTo>
                  <a:lnTo>
                    <a:pt x="12700" y="237363"/>
                  </a:lnTo>
                  <a:lnTo>
                    <a:pt x="0" y="237363"/>
                  </a:lnTo>
                  <a:moveTo>
                    <a:pt x="25400" y="237363"/>
                  </a:moveTo>
                  <a:lnTo>
                    <a:pt x="25400" y="1135888"/>
                  </a:lnTo>
                  <a:lnTo>
                    <a:pt x="12700" y="1135888"/>
                  </a:lnTo>
                  <a:lnTo>
                    <a:pt x="25400" y="1135888"/>
                  </a:lnTo>
                  <a:cubicBezTo>
                    <a:pt x="25400" y="1252728"/>
                    <a:pt x="121793" y="1347851"/>
                    <a:pt x="241300" y="1347851"/>
                  </a:cubicBezTo>
                  <a:lnTo>
                    <a:pt x="19695922" y="1347851"/>
                  </a:lnTo>
                  <a:cubicBezTo>
                    <a:pt x="19815302" y="1347851"/>
                    <a:pt x="19911822" y="1252728"/>
                    <a:pt x="19911822" y="1135888"/>
                  </a:cubicBezTo>
                  <a:lnTo>
                    <a:pt x="19911822" y="237363"/>
                  </a:lnTo>
                  <a:cubicBezTo>
                    <a:pt x="19911822" y="120523"/>
                    <a:pt x="19815429" y="25400"/>
                    <a:pt x="19695922" y="25400"/>
                  </a:cubicBezTo>
                  <a:lnTo>
                    <a:pt x="241300" y="25400"/>
                  </a:lnTo>
                  <a:lnTo>
                    <a:pt x="241300" y="12700"/>
                  </a:lnTo>
                  <a:lnTo>
                    <a:pt x="241300" y="25400"/>
                  </a:lnTo>
                  <a:cubicBezTo>
                    <a:pt x="121793" y="25400"/>
                    <a:pt x="25400" y="120523"/>
                    <a:pt x="25400" y="23736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87855" y="6734508"/>
            <a:ext cx="14747562" cy="298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Non-verbal communication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6032" y="7411842"/>
            <a:ext cx="14527742" cy="12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Use body language, eye contact, and facial expressions to reinforce verbal communication.</a:t>
            </a:r>
          </a:p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Helps participants stay engaged by adding context and emotional emphasis.</a:t>
            </a:r>
          </a:p>
          <a:p>
            <a:pPr marL="380048" lvl="2" indent="-126682" algn="l">
              <a:lnSpc>
                <a:spcPts val="2268"/>
              </a:lnSpc>
              <a:buFont typeface="Arial"/>
              <a:buChar char="⚬"/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maintaining eye contact and using positive gestures during a workshop on sustainable resource management.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980483" y="9312622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Effective communication skills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166" y="1908318"/>
            <a:ext cx="15157888" cy="1086090"/>
            <a:chOff x="0" y="0"/>
            <a:chExt cx="20210518" cy="144812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20185126" cy="1422781"/>
            </a:xfrm>
            <a:custGeom>
              <a:avLst/>
              <a:gdLst/>
              <a:ahLst/>
              <a:cxnLst/>
              <a:rect l="l" t="t" r="r" b="b"/>
              <a:pathLst>
                <a:path w="20185126" h="1422781">
                  <a:moveTo>
                    <a:pt x="0" y="237109"/>
                  </a:moveTo>
                  <a:cubicBezTo>
                    <a:pt x="0" y="106172"/>
                    <a:pt x="107950" y="0"/>
                    <a:pt x="241046" y="0"/>
                  </a:cubicBezTo>
                  <a:lnTo>
                    <a:pt x="19944080" y="0"/>
                  </a:lnTo>
                  <a:cubicBezTo>
                    <a:pt x="20077176" y="0"/>
                    <a:pt x="20185126" y="106172"/>
                    <a:pt x="20185126" y="237109"/>
                  </a:cubicBezTo>
                  <a:lnTo>
                    <a:pt x="20185126" y="1185545"/>
                  </a:lnTo>
                  <a:cubicBezTo>
                    <a:pt x="20185126" y="1316482"/>
                    <a:pt x="20077176" y="1422654"/>
                    <a:pt x="19944080" y="1422654"/>
                  </a:cubicBezTo>
                  <a:lnTo>
                    <a:pt x="241046" y="1422654"/>
                  </a:lnTo>
                  <a:cubicBezTo>
                    <a:pt x="107950" y="1422781"/>
                    <a:pt x="0" y="1316609"/>
                    <a:pt x="0" y="118554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0210526" cy="1448181"/>
            </a:xfrm>
            <a:custGeom>
              <a:avLst/>
              <a:gdLst/>
              <a:ahLst/>
              <a:cxnLst/>
              <a:rect l="l" t="t" r="r" b="b"/>
              <a:pathLst>
                <a:path w="20210526" h="1448181">
                  <a:moveTo>
                    <a:pt x="0" y="249809"/>
                  </a:moveTo>
                  <a:cubicBezTo>
                    <a:pt x="0" y="111633"/>
                    <a:pt x="113792" y="0"/>
                    <a:pt x="253746" y="0"/>
                  </a:cubicBezTo>
                  <a:lnTo>
                    <a:pt x="19956780" y="0"/>
                  </a:lnTo>
                  <a:lnTo>
                    <a:pt x="19956780" y="12700"/>
                  </a:lnTo>
                  <a:lnTo>
                    <a:pt x="19956780" y="0"/>
                  </a:lnTo>
                  <a:cubicBezTo>
                    <a:pt x="20096735" y="0"/>
                    <a:pt x="20210526" y="111633"/>
                    <a:pt x="20210526" y="249809"/>
                  </a:cubicBezTo>
                  <a:lnTo>
                    <a:pt x="20197826" y="249809"/>
                  </a:lnTo>
                  <a:lnTo>
                    <a:pt x="20210526" y="249809"/>
                  </a:lnTo>
                  <a:lnTo>
                    <a:pt x="20210526" y="1198245"/>
                  </a:lnTo>
                  <a:lnTo>
                    <a:pt x="20197826" y="1198245"/>
                  </a:lnTo>
                  <a:lnTo>
                    <a:pt x="20210526" y="1198245"/>
                  </a:lnTo>
                  <a:cubicBezTo>
                    <a:pt x="20210526" y="1336421"/>
                    <a:pt x="20096735" y="1448054"/>
                    <a:pt x="19956780" y="1448054"/>
                  </a:cubicBezTo>
                  <a:lnTo>
                    <a:pt x="19956780" y="1435354"/>
                  </a:lnTo>
                  <a:lnTo>
                    <a:pt x="19956780" y="1448054"/>
                  </a:lnTo>
                  <a:lnTo>
                    <a:pt x="253746" y="1448054"/>
                  </a:lnTo>
                  <a:lnTo>
                    <a:pt x="253746" y="1435354"/>
                  </a:lnTo>
                  <a:lnTo>
                    <a:pt x="253746" y="1448054"/>
                  </a:lnTo>
                  <a:cubicBezTo>
                    <a:pt x="113792" y="1448181"/>
                    <a:pt x="0" y="1336421"/>
                    <a:pt x="0" y="1198245"/>
                  </a:cubicBezTo>
                  <a:lnTo>
                    <a:pt x="0" y="249809"/>
                  </a:lnTo>
                  <a:lnTo>
                    <a:pt x="12700" y="249809"/>
                  </a:lnTo>
                  <a:lnTo>
                    <a:pt x="0" y="249809"/>
                  </a:lnTo>
                  <a:moveTo>
                    <a:pt x="25400" y="249809"/>
                  </a:moveTo>
                  <a:lnTo>
                    <a:pt x="25400" y="1198245"/>
                  </a:lnTo>
                  <a:lnTo>
                    <a:pt x="12700" y="1198245"/>
                  </a:lnTo>
                  <a:lnTo>
                    <a:pt x="25400" y="1198245"/>
                  </a:lnTo>
                  <a:cubicBezTo>
                    <a:pt x="25400" y="1321943"/>
                    <a:pt x="127381" y="1422654"/>
                    <a:pt x="253746" y="1422654"/>
                  </a:cubicBezTo>
                  <a:lnTo>
                    <a:pt x="19956780" y="1422654"/>
                  </a:lnTo>
                  <a:cubicBezTo>
                    <a:pt x="20083145" y="1422654"/>
                    <a:pt x="20185126" y="1321943"/>
                    <a:pt x="20185126" y="1198245"/>
                  </a:cubicBezTo>
                  <a:lnTo>
                    <a:pt x="20185126" y="249809"/>
                  </a:lnTo>
                  <a:cubicBezTo>
                    <a:pt x="20185126" y="126111"/>
                    <a:pt x="20083145" y="25400"/>
                    <a:pt x="19956780" y="25400"/>
                  </a:cubicBezTo>
                  <a:lnTo>
                    <a:pt x="253746" y="25400"/>
                  </a:lnTo>
                  <a:lnTo>
                    <a:pt x="253746" y="12700"/>
                  </a:lnTo>
                  <a:lnTo>
                    <a:pt x="253746" y="25400"/>
                  </a:lnTo>
                  <a:cubicBezTo>
                    <a:pt x="127381" y="25400"/>
                    <a:pt x="25400" y="126111"/>
                    <a:pt x="25400" y="2498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8216" y="2290233"/>
            <a:ext cx="14931790" cy="34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Questioning techniques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0368" y="3019490"/>
            <a:ext cx="14714132" cy="115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Use open-ended questions to encourage discussion and critical thinking.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Stimulates deeper learning and discussion.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"How might this approach to water conservation be adapted to your community?"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85166" y="4184756"/>
            <a:ext cx="15157888" cy="1086090"/>
            <a:chOff x="0" y="0"/>
            <a:chExt cx="20210518" cy="144812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20185126" cy="1422781"/>
            </a:xfrm>
            <a:custGeom>
              <a:avLst/>
              <a:gdLst/>
              <a:ahLst/>
              <a:cxnLst/>
              <a:rect l="l" t="t" r="r" b="b"/>
              <a:pathLst>
                <a:path w="20185126" h="1422781">
                  <a:moveTo>
                    <a:pt x="0" y="237109"/>
                  </a:moveTo>
                  <a:cubicBezTo>
                    <a:pt x="0" y="106172"/>
                    <a:pt x="107950" y="0"/>
                    <a:pt x="241046" y="0"/>
                  </a:cubicBezTo>
                  <a:lnTo>
                    <a:pt x="19944080" y="0"/>
                  </a:lnTo>
                  <a:cubicBezTo>
                    <a:pt x="20077176" y="0"/>
                    <a:pt x="20185126" y="106172"/>
                    <a:pt x="20185126" y="237109"/>
                  </a:cubicBezTo>
                  <a:lnTo>
                    <a:pt x="20185126" y="1185545"/>
                  </a:lnTo>
                  <a:cubicBezTo>
                    <a:pt x="20185126" y="1316482"/>
                    <a:pt x="20077176" y="1422654"/>
                    <a:pt x="19944080" y="1422654"/>
                  </a:cubicBezTo>
                  <a:lnTo>
                    <a:pt x="241046" y="1422654"/>
                  </a:lnTo>
                  <a:cubicBezTo>
                    <a:pt x="107950" y="1422781"/>
                    <a:pt x="0" y="1316609"/>
                    <a:pt x="0" y="118554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20210526" cy="1448181"/>
            </a:xfrm>
            <a:custGeom>
              <a:avLst/>
              <a:gdLst/>
              <a:ahLst/>
              <a:cxnLst/>
              <a:rect l="l" t="t" r="r" b="b"/>
              <a:pathLst>
                <a:path w="20210526" h="1448181">
                  <a:moveTo>
                    <a:pt x="0" y="249809"/>
                  </a:moveTo>
                  <a:cubicBezTo>
                    <a:pt x="0" y="111633"/>
                    <a:pt x="113792" y="0"/>
                    <a:pt x="253746" y="0"/>
                  </a:cubicBezTo>
                  <a:lnTo>
                    <a:pt x="19956780" y="0"/>
                  </a:lnTo>
                  <a:lnTo>
                    <a:pt x="19956780" y="12700"/>
                  </a:lnTo>
                  <a:lnTo>
                    <a:pt x="19956780" y="0"/>
                  </a:lnTo>
                  <a:cubicBezTo>
                    <a:pt x="20096735" y="0"/>
                    <a:pt x="20210526" y="111633"/>
                    <a:pt x="20210526" y="249809"/>
                  </a:cubicBezTo>
                  <a:lnTo>
                    <a:pt x="20197826" y="249809"/>
                  </a:lnTo>
                  <a:lnTo>
                    <a:pt x="20210526" y="249809"/>
                  </a:lnTo>
                  <a:lnTo>
                    <a:pt x="20210526" y="1198245"/>
                  </a:lnTo>
                  <a:lnTo>
                    <a:pt x="20197826" y="1198245"/>
                  </a:lnTo>
                  <a:lnTo>
                    <a:pt x="20210526" y="1198245"/>
                  </a:lnTo>
                  <a:cubicBezTo>
                    <a:pt x="20210526" y="1336421"/>
                    <a:pt x="20096735" y="1448054"/>
                    <a:pt x="19956780" y="1448054"/>
                  </a:cubicBezTo>
                  <a:lnTo>
                    <a:pt x="19956780" y="1435354"/>
                  </a:lnTo>
                  <a:lnTo>
                    <a:pt x="19956780" y="1448054"/>
                  </a:lnTo>
                  <a:lnTo>
                    <a:pt x="253746" y="1448054"/>
                  </a:lnTo>
                  <a:lnTo>
                    <a:pt x="253746" y="1435354"/>
                  </a:lnTo>
                  <a:lnTo>
                    <a:pt x="253746" y="1448054"/>
                  </a:lnTo>
                  <a:cubicBezTo>
                    <a:pt x="113792" y="1448181"/>
                    <a:pt x="0" y="1336421"/>
                    <a:pt x="0" y="1198245"/>
                  </a:cubicBezTo>
                  <a:lnTo>
                    <a:pt x="0" y="249809"/>
                  </a:lnTo>
                  <a:lnTo>
                    <a:pt x="12700" y="249809"/>
                  </a:lnTo>
                  <a:lnTo>
                    <a:pt x="0" y="249809"/>
                  </a:lnTo>
                  <a:moveTo>
                    <a:pt x="25400" y="249809"/>
                  </a:moveTo>
                  <a:lnTo>
                    <a:pt x="25400" y="1198245"/>
                  </a:lnTo>
                  <a:lnTo>
                    <a:pt x="12700" y="1198245"/>
                  </a:lnTo>
                  <a:lnTo>
                    <a:pt x="25400" y="1198245"/>
                  </a:lnTo>
                  <a:cubicBezTo>
                    <a:pt x="25400" y="1321943"/>
                    <a:pt x="127381" y="1422654"/>
                    <a:pt x="253746" y="1422654"/>
                  </a:cubicBezTo>
                  <a:lnTo>
                    <a:pt x="19956780" y="1422654"/>
                  </a:lnTo>
                  <a:cubicBezTo>
                    <a:pt x="20083145" y="1422654"/>
                    <a:pt x="20185126" y="1321943"/>
                    <a:pt x="20185126" y="1198245"/>
                  </a:cubicBezTo>
                  <a:lnTo>
                    <a:pt x="20185126" y="249809"/>
                  </a:lnTo>
                  <a:cubicBezTo>
                    <a:pt x="20185126" y="126111"/>
                    <a:pt x="20083145" y="25400"/>
                    <a:pt x="19956780" y="25400"/>
                  </a:cubicBezTo>
                  <a:lnTo>
                    <a:pt x="253746" y="25400"/>
                  </a:lnTo>
                  <a:lnTo>
                    <a:pt x="253746" y="12700"/>
                  </a:lnTo>
                  <a:lnTo>
                    <a:pt x="253746" y="25400"/>
                  </a:lnTo>
                  <a:cubicBezTo>
                    <a:pt x="127381" y="25400"/>
                    <a:pt x="25400" y="126111"/>
                    <a:pt x="25400" y="2498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98216" y="4566671"/>
            <a:ext cx="14931790" cy="34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Feedback and reinforcement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0368" y="5295928"/>
            <a:ext cx="14714132" cy="115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 timely, constructive feedback to reinforce learning and correct misunderstandings.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Helps solidify understanding and encourages improvement.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providing specific feedback after role-playing exercises.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85166" y="6461193"/>
            <a:ext cx="15157888" cy="1086090"/>
            <a:chOff x="0" y="0"/>
            <a:chExt cx="20210518" cy="1448120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20185126" cy="1422781"/>
            </a:xfrm>
            <a:custGeom>
              <a:avLst/>
              <a:gdLst/>
              <a:ahLst/>
              <a:cxnLst/>
              <a:rect l="l" t="t" r="r" b="b"/>
              <a:pathLst>
                <a:path w="20185126" h="1422781">
                  <a:moveTo>
                    <a:pt x="0" y="237109"/>
                  </a:moveTo>
                  <a:cubicBezTo>
                    <a:pt x="0" y="106172"/>
                    <a:pt x="107950" y="0"/>
                    <a:pt x="241046" y="0"/>
                  </a:cubicBezTo>
                  <a:lnTo>
                    <a:pt x="19944080" y="0"/>
                  </a:lnTo>
                  <a:cubicBezTo>
                    <a:pt x="20077176" y="0"/>
                    <a:pt x="20185126" y="106172"/>
                    <a:pt x="20185126" y="237109"/>
                  </a:cubicBezTo>
                  <a:lnTo>
                    <a:pt x="20185126" y="1185545"/>
                  </a:lnTo>
                  <a:cubicBezTo>
                    <a:pt x="20185126" y="1316482"/>
                    <a:pt x="20077176" y="1422654"/>
                    <a:pt x="19944080" y="1422654"/>
                  </a:cubicBezTo>
                  <a:lnTo>
                    <a:pt x="241046" y="1422654"/>
                  </a:lnTo>
                  <a:cubicBezTo>
                    <a:pt x="107950" y="1422781"/>
                    <a:pt x="0" y="1316609"/>
                    <a:pt x="0" y="118554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20210526" cy="1448181"/>
            </a:xfrm>
            <a:custGeom>
              <a:avLst/>
              <a:gdLst/>
              <a:ahLst/>
              <a:cxnLst/>
              <a:rect l="l" t="t" r="r" b="b"/>
              <a:pathLst>
                <a:path w="20210526" h="1448181">
                  <a:moveTo>
                    <a:pt x="0" y="249809"/>
                  </a:moveTo>
                  <a:cubicBezTo>
                    <a:pt x="0" y="111633"/>
                    <a:pt x="113792" y="0"/>
                    <a:pt x="253746" y="0"/>
                  </a:cubicBezTo>
                  <a:lnTo>
                    <a:pt x="19956780" y="0"/>
                  </a:lnTo>
                  <a:lnTo>
                    <a:pt x="19956780" y="12700"/>
                  </a:lnTo>
                  <a:lnTo>
                    <a:pt x="19956780" y="0"/>
                  </a:lnTo>
                  <a:cubicBezTo>
                    <a:pt x="20096735" y="0"/>
                    <a:pt x="20210526" y="111633"/>
                    <a:pt x="20210526" y="249809"/>
                  </a:cubicBezTo>
                  <a:lnTo>
                    <a:pt x="20197826" y="249809"/>
                  </a:lnTo>
                  <a:lnTo>
                    <a:pt x="20210526" y="249809"/>
                  </a:lnTo>
                  <a:lnTo>
                    <a:pt x="20210526" y="1198245"/>
                  </a:lnTo>
                  <a:lnTo>
                    <a:pt x="20197826" y="1198245"/>
                  </a:lnTo>
                  <a:lnTo>
                    <a:pt x="20210526" y="1198245"/>
                  </a:lnTo>
                  <a:cubicBezTo>
                    <a:pt x="20210526" y="1336421"/>
                    <a:pt x="20096735" y="1448054"/>
                    <a:pt x="19956780" y="1448054"/>
                  </a:cubicBezTo>
                  <a:lnTo>
                    <a:pt x="19956780" y="1435354"/>
                  </a:lnTo>
                  <a:lnTo>
                    <a:pt x="19956780" y="1448054"/>
                  </a:lnTo>
                  <a:lnTo>
                    <a:pt x="253746" y="1448054"/>
                  </a:lnTo>
                  <a:lnTo>
                    <a:pt x="253746" y="1435354"/>
                  </a:lnTo>
                  <a:lnTo>
                    <a:pt x="253746" y="1448054"/>
                  </a:lnTo>
                  <a:cubicBezTo>
                    <a:pt x="113792" y="1448181"/>
                    <a:pt x="0" y="1336421"/>
                    <a:pt x="0" y="1198245"/>
                  </a:cubicBezTo>
                  <a:lnTo>
                    <a:pt x="0" y="249809"/>
                  </a:lnTo>
                  <a:lnTo>
                    <a:pt x="12700" y="249809"/>
                  </a:lnTo>
                  <a:lnTo>
                    <a:pt x="0" y="249809"/>
                  </a:lnTo>
                  <a:moveTo>
                    <a:pt x="25400" y="249809"/>
                  </a:moveTo>
                  <a:lnTo>
                    <a:pt x="25400" y="1198245"/>
                  </a:lnTo>
                  <a:lnTo>
                    <a:pt x="12700" y="1198245"/>
                  </a:lnTo>
                  <a:lnTo>
                    <a:pt x="25400" y="1198245"/>
                  </a:lnTo>
                  <a:cubicBezTo>
                    <a:pt x="25400" y="1321943"/>
                    <a:pt x="127381" y="1422654"/>
                    <a:pt x="253746" y="1422654"/>
                  </a:cubicBezTo>
                  <a:lnTo>
                    <a:pt x="19956780" y="1422654"/>
                  </a:lnTo>
                  <a:cubicBezTo>
                    <a:pt x="20083145" y="1422654"/>
                    <a:pt x="20185126" y="1321943"/>
                    <a:pt x="20185126" y="1198245"/>
                  </a:cubicBezTo>
                  <a:lnTo>
                    <a:pt x="20185126" y="249809"/>
                  </a:lnTo>
                  <a:cubicBezTo>
                    <a:pt x="20185126" y="126111"/>
                    <a:pt x="20083145" y="25400"/>
                    <a:pt x="19956780" y="25400"/>
                  </a:cubicBezTo>
                  <a:lnTo>
                    <a:pt x="253746" y="25400"/>
                  </a:lnTo>
                  <a:lnTo>
                    <a:pt x="253746" y="12700"/>
                  </a:lnTo>
                  <a:lnTo>
                    <a:pt x="253746" y="25400"/>
                  </a:lnTo>
                  <a:cubicBezTo>
                    <a:pt x="127381" y="25400"/>
                    <a:pt x="25400" y="126111"/>
                    <a:pt x="25400" y="2498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98216" y="6843108"/>
            <a:ext cx="14931790" cy="34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Eco-conscious communication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0368" y="7572366"/>
            <a:ext cx="14714132" cy="115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Use digital platforms for feedback and minimize paper use to reduce environmental impact.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Supports environmentally sustainable communication during training sessions.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using digital boards for interaction instead of printed materials.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-7701796" y="357818"/>
            <a:ext cx="24547252" cy="9929182"/>
            <a:chOff x="0" y="0"/>
            <a:chExt cx="32729669" cy="1323890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618776" cy="13238909"/>
              <a:chOff x="0" y="0"/>
              <a:chExt cx="15384819" cy="1495569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076946" y="2186559"/>
                <a:ext cx="3037951" cy="10583926"/>
              </a:xfrm>
              <a:custGeom>
                <a:avLst/>
                <a:gdLst/>
                <a:ahLst/>
                <a:cxnLst/>
                <a:rect l="l" t="t" r="r" b="b"/>
                <a:pathLst>
                  <a:path w="3037951" h="10583926">
                    <a:moveTo>
                      <a:pt x="54870" y="3683"/>
                    </a:moveTo>
                    <a:cubicBezTo>
                      <a:pt x="3037951" y="2923921"/>
                      <a:pt x="3037951" y="7658735"/>
                      <a:pt x="54870" y="10578973"/>
                    </a:cubicBezTo>
                    <a:cubicBezTo>
                      <a:pt x="49775" y="10583927"/>
                      <a:pt x="41545" y="10583927"/>
                      <a:pt x="36449" y="10578973"/>
                    </a:cubicBezTo>
                    <a:lnTo>
                      <a:pt x="5094" y="10548493"/>
                    </a:lnTo>
                    <a:cubicBezTo>
                      <a:pt x="2612" y="10546080"/>
                      <a:pt x="1307" y="10542905"/>
                      <a:pt x="1307" y="10539477"/>
                    </a:cubicBezTo>
                    <a:cubicBezTo>
                      <a:pt x="1307" y="10536047"/>
                      <a:pt x="2744" y="10532872"/>
                      <a:pt x="5094" y="10530459"/>
                    </a:cubicBezTo>
                    <a:cubicBezTo>
                      <a:pt x="2962894" y="7636891"/>
                      <a:pt x="2962894" y="2945639"/>
                      <a:pt x="5094" y="52070"/>
                    </a:cubicBezTo>
                    <a:cubicBezTo>
                      <a:pt x="0" y="47117"/>
                      <a:pt x="0" y="39116"/>
                      <a:pt x="5094" y="34163"/>
                    </a:cubicBezTo>
                    <a:lnTo>
                      <a:pt x="36449" y="3683"/>
                    </a:lnTo>
                    <a:cubicBezTo>
                      <a:pt x="38932" y="1270"/>
                      <a:pt x="42197" y="0"/>
                      <a:pt x="45724" y="0"/>
                    </a:cubicBezTo>
                    <a:cubicBezTo>
                      <a:pt x="49253" y="0"/>
                      <a:pt x="52519" y="1397"/>
                      <a:pt x="55001" y="3683"/>
                    </a:cubicBezTo>
                    <a:moveTo>
                      <a:pt x="36581" y="21590"/>
                    </a:moveTo>
                    <a:lnTo>
                      <a:pt x="45856" y="12573"/>
                    </a:lnTo>
                    <a:lnTo>
                      <a:pt x="55132" y="21590"/>
                    </a:lnTo>
                    <a:lnTo>
                      <a:pt x="23777" y="52070"/>
                    </a:lnTo>
                    <a:lnTo>
                      <a:pt x="14501" y="43053"/>
                    </a:lnTo>
                    <a:lnTo>
                      <a:pt x="23777" y="34036"/>
                    </a:lnTo>
                    <a:cubicBezTo>
                      <a:pt x="2990962" y="2937510"/>
                      <a:pt x="2990962" y="7644893"/>
                      <a:pt x="23777" y="10548240"/>
                    </a:cubicBezTo>
                    <a:lnTo>
                      <a:pt x="14501" y="10539222"/>
                    </a:lnTo>
                    <a:lnTo>
                      <a:pt x="23777" y="10530205"/>
                    </a:lnTo>
                    <a:lnTo>
                      <a:pt x="55132" y="10560685"/>
                    </a:lnTo>
                    <a:lnTo>
                      <a:pt x="45856" y="10569703"/>
                    </a:lnTo>
                    <a:lnTo>
                      <a:pt x="36581" y="10560685"/>
                    </a:lnTo>
                    <a:cubicBezTo>
                      <a:pt x="3010264" y="7650353"/>
                      <a:pt x="3010264" y="2931668"/>
                      <a:pt x="36581" y="21336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220347" y="2062529"/>
              <a:ext cx="20509322" cy="879743"/>
              <a:chOff x="0" y="0"/>
              <a:chExt cx="24094080" cy="10335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764" y="12700"/>
                <a:ext cx="24064591" cy="1008126"/>
              </a:xfrm>
              <a:custGeom>
                <a:avLst/>
                <a:gdLst/>
                <a:ahLst/>
                <a:cxnLst/>
                <a:rect l="l" t="t" r="r" b="b"/>
                <a:pathLst>
                  <a:path w="24064591" h="1008126">
                    <a:moveTo>
                      <a:pt x="0" y="0"/>
                    </a:moveTo>
                    <a:lnTo>
                      <a:pt x="24064591" y="0"/>
                    </a:lnTo>
                    <a:lnTo>
                      <a:pt x="24064591" y="1008126"/>
                    </a:lnTo>
                    <a:lnTo>
                      <a:pt x="0" y="1008126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24094114" cy="1033526"/>
              </a:xfrm>
              <a:custGeom>
                <a:avLst/>
                <a:gdLst/>
                <a:ahLst/>
                <a:cxnLst/>
                <a:rect l="l" t="t" r="r" b="b"/>
                <a:pathLst>
                  <a:path w="24094114" h="1033526">
                    <a:moveTo>
                      <a:pt x="14764" y="0"/>
                    </a:moveTo>
                    <a:lnTo>
                      <a:pt x="24079355" y="0"/>
                    </a:lnTo>
                    <a:cubicBezTo>
                      <a:pt x="24087475" y="0"/>
                      <a:pt x="24094114" y="5715"/>
                      <a:pt x="24094114" y="12700"/>
                    </a:cubicBezTo>
                    <a:lnTo>
                      <a:pt x="24094114" y="1020826"/>
                    </a:lnTo>
                    <a:cubicBezTo>
                      <a:pt x="24094114" y="1027811"/>
                      <a:pt x="24087475" y="1033526"/>
                      <a:pt x="24079355" y="1033526"/>
                    </a:cubicBezTo>
                    <a:lnTo>
                      <a:pt x="14764" y="1033526"/>
                    </a:lnTo>
                    <a:cubicBezTo>
                      <a:pt x="6644" y="1033526"/>
                      <a:pt x="0" y="1027811"/>
                      <a:pt x="0" y="1020826"/>
                    </a:cubicBezTo>
                    <a:lnTo>
                      <a:pt x="0" y="12700"/>
                    </a:lnTo>
                    <a:cubicBezTo>
                      <a:pt x="0" y="5715"/>
                      <a:pt x="6644" y="0"/>
                      <a:pt x="14764" y="0"/>
                    </a:cubicBezTo>
                    <a:moveTo>
                      <a:pt x="14764" y="25400"/>
                    </a:moveTo>
                    <a:lnTo>
                      <a:pt x="14764" y="12700"/>
                    </a:lnTo>
                    <a:lnTo>
                      <a:pt x="29527" y="12700"/>
                    </a:lnTo>
                    <a:lnTo>
                      <a:pt x="29527" y="1020826"/>
                    </a:lnTo>
                    <a:lnTo>
                      <a:pt x="14764" y="1020826"/>
                    </a:lnTo>
                    <a:lnTo>
                      <a:pt x="14764" y="1008126"/>
                    </a:lnTo>
                    <a:lnTo>
                      <a:pt x="24079355" y="1008126"/>
                    </a:lnTo>
                    <a:lnTo>
                      <a:pt x="24079355" y="1020826"/>
                    </a:lnTo>
                    <a:lnTo>
                      <a:pt x="24064592" y="1020826"/>
                    </a:lnTo>
                    <a:lnTo>
                      <a:pt x="24064592" y="12700"/>
                    </a:lnTo>
                    <a:lnTo>
                      <a:pt x="24079355" y="12700"/>
                    </a:lnTo>
                    <a:lnTo>
                      <a:pt x="24079355" y="25400"/>
                    </a:lnTo>
                    <a:lnTo>
                      <a:pt x="14764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3110900" y="2317340"/>
              <a:ext cx="17637175" cy="37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1"/>
                </a:lnSpc>
              </a:pPr>
              <a:r>
                <a:rPr lang="en-US" sz="1964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Understand the concept of Training of Trainers (ToT) and its role in capacity building for environmental sustainability.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1668631" y="1955264"/>
              <a:ext cx="1125672" cy="1094273"/>
              <a:chOff x="0" y="0"/>
              <a:chExt cx="1322424" cy="128553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3064" y="12700"/>
                <a:ext cx="1296250" cy="1260094"/>
              </a:xfrm>
              <a:custGeom>
                <a:avLst/>
                <a:gdLst/>
                <a:ahLst/>
                <a:cxnLst/>
                <a:rect l="l" t="t" r="r" b="b"/>
                <a:pathLst>
                  <a:path w="1296250" h="1260094">
                    <a:moveTo>
                      <a:pt x="0" y="630047"/>
                    </a:moveTo>
                    <a:cubicBezTo>
                      <a:pt x="0" y="282067"/>
                      <a:pt x="290161" y="0"/>
                      <a:pt x="648125" y="0"/>
                    </a:cubicBezTo>
                    <a:cubicBezTo>
                      <a:pt x="1006090" y="0"/>
                      <a:pt x="1296251" y="282067"/>
                      <a:pt x="1296251" y="630047"/>
                    </a:cubicBezTo>
                    <a:cubicBezTo>
                      <a:pt x="1296251" y="978027"/>
                      <a:pt x="1006090" y="1260094"/>
                      <a:pt x="648125" y="1260094"/>
                    </a:cubicBezTo>
                    <a:cubicBezTo>
                      <a:pt x="290161" y="1260094"/>
                      <a:pt x="0" y="978027"/>
                      <a:pt x="0" y="6300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322379" cy="1285494"/>
              </a:xfrm>
              <a:custGeom>
                <a:avLst/>
                <a:gdLst/>
                <a:ahLst/>
                <a:cxnLst/>
                <a:rect l="l" t="t" r="r" b="b"/>
                <a:pathLst>
                  <a:path w="1322379" h="1285494">
                    <a:moveTo>
                      <a:pt x="0" y="642747"/>
                    </a:moveTo>
                    <a:cubicBezTo>
                      <a:pt x="0" y="287782"/>
                      <a:pt x="296039" y="0"/>
                      <a:pt x="661189" y="0"/>
                    </a:cubicBezTo>
                    <a:lnTo>
                      <a:pt x="661189" y="12700"/>
                    </a:lnTo>
                    <a:lnTo>
                      <a:pt x="661189" y="0"/>
                    </a:lnTo>
                    <a:cubicBezTo>
                      <a:pt x="1026340" y="0"/>
                      <a:pt x="1322379" y="287782"/>
                      <a:pt x="1322379" y="642747"/>
                    </a:cubicBezTo>
                    <a:lnTo>
                      <a:pt x="1309315" y="642747"/>
                    </a:lnTo>
                    <a:lnTo>
                      <a:pt x="1322379" y="642747"/>
                    </a:lnTo>
                    <a:cubicBezTo>
                      <a:pt x="1322379" y="997712"/>
                      <a:pt x="1026340" y="1285494"/>
                      <a:pt x="661189" y="1285494"/>
                    </a:cubicBezTo>
                    <a:lnTo>
                      <a:pt x="661189" y="1272794"/>
                    </a:lnTo>
                    <a:lnTo>
                      <a:pt x="661189" y="1285494"/>
                    </a:lnTo>
                    <a:cubicBezTo>
                      <a:pt x="296039" y="1285494"/>
                      <a:pt x="0" y="997712"/>
                      <a:pt x="0" y="642747"/>
                    </a:cubicBezTo>
                    <a:lnTo>
                      <a:pt x="13064" y="642747"/>
                    </a:lnTo>
                    <a:lnTo>
                      <a:pt x="26129" y="642747"/>
                    </a:lnTo>
                    <a:lnTo>
                      <a:pt x="13064" y="642747"/>
                    </a:lnTo>
                    <a:lnTo>
                      <a:pt x="0" y="642747"/>
                    </a:lnTo>
                    <a:moveTo>
                      <a:pt x="26129" y="642747"/>
                    </a:moveTo>
                    <a:cubicBezTo>
                      <a:pt x="26129" y="649732"/>
                      <a:pt x="20250" y="655447"/>
                      <a:pt x="13064" y="655447"/>
                    </a:cubicBezTo>
                    <a:cubicBezTo>
                      <a:pt x="5879" y="655447"/>
                      <a:pt x="0" y="649732"/>
                      <a:pt x="0" y="642747"/>
                    </a:cubicBezTo>
                    <a:cubicBezTo>
                      <a:pt x="0" y="635762"/>
                      <a:pt x="5879" y="630047"/>
                      <a:pt x="13064" y="630047"/>
                    </a:cubicBezTo>
                    <a:cubicBezTo>
                      <a:pt x="20250" y="630047"/>
                      <a:pt x="26129" y="635762"/>
                      <a:pt x="26129" y="642747"/>
                    </a:cubicBezTo>
                    <a:cubicBezTo>
                      <a:pt x="26129" y="983742"/>
                      <a:pt x="310410" y="1260094"/>
                      <a:pt x="661189" y="1260094"/>
                    </a:cubicBezTo>
                    <a:cubicBezTo>
                      <a:pt x="1011969" y="1260094"/>
                      <a:pt x="1296250" y="983742"/>
                      <a:pt x="1296250" y="642747"/>
                    </a:cubicBezTo>
                    <a:cubicBezTo>
                      <a:pt x="1296250" y="301752"/>
                      <a:pt x="1011969" y="25400"/>
                      <a:pt x="661189" y="25400"/>
                    </a:cubicBezTo>
                    <a:lnTo>
                      <a:pt x="661189" y="12700"/>
                    </a:lnTo>
                    <a:lnTo>
                      <a:pt x="661189" y="25400"/>
                    </a:lnTo>
                    <a:cubicBezTo>
                      <a:pt x="310410" y="25400"/>
                      <a:pt x="26129" y="301752"/>
                      <a:pt x="26129" y="642747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3123728" y="3350470"/>
              <a:ext cx="19605941" cy="879743"/>
              <a:chOff x="0" y="0"/>
              <a:chExt cx="23032800" cy="103351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764" y="12700"/>
                <a:ext cx="23003233" cy="1008126"/>
              </a:xfrm>
              <a:custGeom>
                <a:avLst/>
                <a:gdLst/>
                <a:ahLst/>
                <a:cxnLst/>
                <a:rect l="l" t="t" r="r" b="b"/>
                <a:pathLst>
                  <a:path w="23003233" h="1008126">
                    <a:moveTo>
                      <a:pt x="0" y="0"/>
                    </a:moveTo>
                    <a:lnTo>
                      <a:pt x="23003233" y="0"/>
                    </a:lnTo>
                    <a:lnTo>
                      <a:pt x="23003233" y="1008126"/>
                    </a:lnTo>
                    <a:lnTo>
                      <a:pt x="0" y="1008126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23032760" cy="1033526"/>
              </a:xfrm>
              <a:custGeom>
                <a:avLst/>
                <a:gdLst/>
                <a:ahLst/>
                <a:cxnLst/>
                <a:rect l="l" t="t" r="r" b="b"/>
                <a:pathLst>
                  <a:path w="23032760" h="1033526">
                    <a:moveTo>
                      <a:pt x="14764" y="0"/>
                    </a:moveTo>
                    <a:lnTo>
                      <a:pt x="23017997" y="0"/>
                    </a:lnTo>
                    <a:cubicBezTo>
                      <a:pt x="23026117" y="0"/>
                      <a:pt x="23032760" y="5715"/>
                      <a:pt x="23032760" y="12700"/>
                    </a:cubicBezTo>
                    <a:lnTo>
                      <a:pt x="23032760" y="1020826"/>
                    </a:lnTo>
                    <a:cubicBezTo>
                      <a:pt x="23032760" y="1027811"/>
                      <a:pt x="23026117" y="1033526"/>
                      <a:pt x="23017997" y="1033526"/>
                    </a:cubicBezTo>
                    <a:lnTo>
                      <a:pt x="14764" y="1033526"/>
                    </a:lnTo>
                    <a:cubicBezTo>
                      <a:pt x="6644" y="1033526"/>
                      <a:pt x="0" y="1027811"/>
                      <a:pt x="0" y="1020826"/>
                    </a:cubicBezTo>
                    <a:lnTo>
                      <a:pt x="0" y="12700"/>
                    </a:lnTo>
                    <a:cubicBezTo>
                      <a:pt x="0" y="5715"/>
                      <a:pt x="6644" y="0"/>
                      <a:pt x="14764" y="0"/>
                    </a:cubicBezTo>
                    <a:moveTo>
                      <a:pt x="14764" y="25400"/>
                    </a:moveTo>
                    <a:lnTo>
                      <a:pt x="14764" y="12700"/>
                    </a:lnTo>
                    <a:lnTo>
                      <a:pt x="29527" y="12700"/>
                    </a:lnTo>
                    <a:lnTo>
                      <a:pt x="29527" y="1020826"/>
                    </a:lnTo>
                    <a:lnTo>
                      <a:pt x="14764" y="1020826"/>
                    </a:lnTo>
                    <a:lnTo>
                      <a:pt x="14764" y="1008126"/>
                    </a:lnTo>
                    <a:lnTo>
                      <a:pt x="23017997" y="1008126"/>
                    </a:lnTo>
                    <a:lnTo>
                      <a:pt x="23017997" y="1020826"/>
                    </a:lnTo>
                    <a:lnTo>
                      <a:pt x="23003233" y="1020826"/>
                    </a:lnTo>
                    <a:lnTo>
                      <a:pt x="23003233" y="12700"/>
                    </a:lnTo>
                    <a:lnTo>
                      <a:pt x="23017997" y="12700"/>
                    </a:lnTo>
                    <a:lnTo>
                      <a:pt x="23017997" y="25400"/>
                    </a:lnTo>
                    <a:lnTo>
                      <a:pt x="14764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3910306" y="3605281"/>
              <a:ext cx="18819363" cy="37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1"/>
                </a:lnSpc>
              </a:pPr>
              <a:r>
                <a:rPr lang="en-US" sz="1964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Recognize the importance of cultural sensitivity in training and implement strategies to adapt to different cultural contexts.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2468036" y="3243205"/>
              <a:ext cx="1125672" cy="1094273"/>
              <a:chOff x="0" y="0"/>
              <a:chExt cx="1322424" cy="128553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3064" y="12700"/>
                <a:ext cx="1296250" cy="1260094"/>
              </a:xfrm>
              <a:custGeom>
                <a:avLst/>
                <a:gdLst/>
                <a:ahLst/>
                <a:cxnLst/>
                <a:rect l="l" t="t" r="r" b="b"/>
                <a:pathLst>
                  <a:path w="1296250" h="1260094">
                    <a:moveTo>
                      <a:pt x="0" y="630047"/>
                    </a:moveTo>
                    <a:cubicBezTo>
                      <a:pt x="0" y="282067"/>
                      <a:pt x="290161" y="0"/>
                      <a:pt x="648125" y="0"/>
                    </a:cubicBezTo>
                    <a:cubicBezTo>
                      <a:pt x="1006090" y="0"/>
                      <a:pt x="1296251" y="282067"/>
                      <a:pt x="1296251" y="630047"/>
                    </a:cubicBezTo>
                    <a:cubicBezTo>
                      <a:pt x="1296251" y="978027"/>
                      <a:pt x="1006090" y="1260094"/>
                      <a:pt x="648125" y="1260094"/>
                    </a:cubicBezTo>
                    <a:cubicBezTo>
                      <a:pt x="290161" y="1260094"/>
                      <a:pt x="0" y="978027"/>
                      <a:pt x="0" y="6300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322379" cy="1285494"/>
              </a:xfrm>
              <a:custGeom>
                <a:avLst/>
                <a:gdLst/>
                <a:ahLst/>
                <a:cxnLst/>
                <a:rect l="l" t="t" r="r" b="b"/>
                <a:pathLst>
                  <a:path w="1322379" h="1285494">
                    <a:moveTo>
                      <a:pt x="0" y="642747"/>
                    </a:moveTo>
                    <a:cubicBezTo>
                      <a:pt x="0" y="287782"/>
                      <a:pt x="296039" y="0"/>
                      <a:pt x="661189" y="0"/>
                    </a:cubicBezTo>
                    <a:lnTo>
                      <a:pt x="661189" y="12700"/>
                    </a:lnTo>
                    <a:lnTo>
                      <a:pt x="661189" y="0"/>
                    </a:lnTo>
                    <a:cubicBezTo>
                      <a:pt x="1026340" y="0"/>
                      <a:pt x="1322379" y="287782"/>
                      <a:pt x="1322379" y="642747"/>
                    </a:cubicBezTo>
                    <a:lnTo>
                      <a:pt x="1309315" y="642747"/>
                    </a:lnTo>
                    <a:lnTo>
                      <a:pt x="1322379" y="642747"/>
                    </a:lnTo>
                    <a:cubicBezTo>
                      <a:pt x="1322379" y="997712"/>
                      <a:pt x="1026340" y="1285494"/>
                      <a:pt x="661189" y="1285494"/>
                    </a:cubicBezTo>
                    <a:lnTo>
                      <a:pt x="661189" y="1272794"/>
                    </a:lnTo>
                    <a:lnTo>
                      <a:pt x="661189" y="1285494"/>
                    </a:lnTo>
                    <a:cubicBezTo>
                      <a:pt x="296039" y="1285494"/>
                      <a:pt x="0" y="997712"/>
                      <a:pt x="0" y="642747"/>
                    </a:cubicBezTo>
                    <a:lnTo>
                      <a:pt x="13064" y="642747"/>
                    </a:lnTo>
                    <a:lnTo>
                      <a:pt x="26129" y="642747"/>
                    </a:lnTo>
                    <a:lnTo>
                      <a:pt x="13064" y="642747"/>
                    </a:lnTo>
                    <a:lnTo>
                      <a:pt x="0" y="642747"/>
                    </a:lnTo>
                    <a:moveTo>
                      <a:pt x="26129" y="642747"/>
                    </a:moveTo>
                    <a:cubicBezTo>
                      <a:pt x="26129" y="649732"/>
                      <a:pt x="20250" y="655447"/>
                      <a:pt x="13064" y="655447"/>
                    </a:cubicBezTo>
                    <a:cubicBezTo>
                      <a:pt x="5879" y="655447"/>
                      <a:pt x="0" y="649732"/>
                      <a:pt x="0" y="642747"/>
                    </a:cubicBezTo>
                    <a:cubicBezTo>
                      <a:pt x="0" y="635762"/>
                      <a:pt x="5879" y="630047"/>
                      <a:pt x="13064" y="630047"/>
                    </a:cubicBezTo>
                    <a:cubicBezTo>
                      <a:pt x="20250" y="630047"/>
                      <a:pt x="26129" y="635762"/>
                      <a:pt x="26129" y="642747"/>
                    </a:cubicBezTo>
                    <a:cubicBezTo>
                      <a:pt x="26129" y="983742"/>
                      <a:pt x="310410" y="1260094"/>
                      <a:pt x="661189" y="1260094"/>
                    </a:cubicBezTo>
                    <a:cubicBezTo>
                      <a:pt x="1011969" y="1260094"/>
                      <a:pt x="1296250" y="983742"/>
                      <a:pt x="1296250" y="642747"/>
                    </a:cubicBezTo>
                    <a:cubicBezTo>
                      <a:pt x="1296250" y="301752"/>
                      <a:pt x="1011969" y="25400"/>
                      <a:pt x="661189" y="25400"/>
                    </a:cubicBezTo>
                    <a:lnTo>
                      <a:pt x="661189" y="12700"/>
                    </a:lnTo>
                    <a:lnTo>
                      <a:pt x="661189" y="25400"/>
                    </a:lnTo>
                    <a:cubicBezTo>
                      <a:pt x="310410" y="25400"/>
                      <a:pt x="26129" y="301752"/>
                      <a:pt x="26129" y="642747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3618776" y="4637466"/>
              <a:ext cx="19110893" cy="879743"/>
              <a:chOff x="0" y="0"/>
              <a:chExt cx="22451224" cy="10335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764" y="12700"/>
                <a:ext cx="22421693" cy="1008126"/>
              </a:xfrm>
              <a:custGeom>
                <a:avLst/>
                <a:gdLst/>
                <a:ahLst/>
                <a:cxnLst/>
                <a:rect l="l" t="t" r="r" b="b"/>
                <a:pathLst>
                  <a:path w="22421693" h="1008126">
                    <a:moveTo>
                      <a:pt x="0" y="0"/>
                    </a:moveTo>
                    <a:lnTo>
                      <a:pt x="22421693" y="0"/>
                    </a:lnTo>
                    <a:lnTo>
                      <a:pt x="22421693" y="1008126"/>
                    </a:lnTo>
                    <a:lnTo>
                      <a:pt x="0" y="1008126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0"/>
                <a:ext cx="22451220" cy="1033526"/>
              </a:xfrm>
              <a:custGeom>
                <a:avLst/>
                <a:gdLst/>
                <a:ahLst/>
                <a:cxnLst/>
                <a:rect l="l" t="t" r="r" b="b"/>
                <a:pathLst>
                  <a:path w="22451220" h="1033526">
                    <a:moveTo>
                      <a:pt x="14764" y="0"/>
                    </a:moveTo>
                    <a:lnTo>
                      <a:pt x="22436457" y="0"/>
                    </a:lnTo>
                    <a:cubicBezTo>
                      <a:pt x="22444577" y="0"/>
                      <a:pt x="22451220" y="5715"/>
                      <a:pt x="22451220" y="12700"/>
                    </a:cubicBezTo>
                    <a:lnTo>
                      <a:pt x="22451220" y="1020826"/>
                    </a:lnTo>
                    <a:cubicBezTo>
                      <a:pt x="22451220" y="1027811"/>
                      <a:pt x="22444577" y="1033526"/>
                      <a:pt x="22436457" y="1033526"/>
                    </a:cubicBezTo>
                    <a:lnTo>
                      <a:pt x="14764" y="1033526"/>
                    </a:lnTo>
                    <a:cubicBezTo>
                      <a:pt x="6644" y="1033526"/>
                      <a:pt x="0" y="1027811"/>
                      <a:pt x="0" y="1020826"/>
                    </a:cubicBezTo>
                    <a:lnTo>
                      <a:pt x="0" y="12700"/>
                    </a:lnTo>
                    <a:cubicBezTo>
                      <a:pt x="0" y="5715"/>
                      <a:pt x="6644" y="0"/>
                      <a:pt x="14764" y="0"/>
                    </a:cubicBezTo>
                    <a:moveTo>
                      <a:pt x="14764" y="25400"/>
                    </a:moveTo>
                    <a:lnTo>
                      <a:pt x="14764" y="12700"/>
                    </a:lnTo>
                    <a:lnTo>
                      <a:pt x="29527" y="12700"/>
                    </a:lnTo>
                    <a:lnTo>
                      <a:pt x="29527" y="1020826"/>
                    </a:lnTo>
                    <a:lnTo>
                      <a:pt x="14764" y="1020826"/>
                    </a:lnTo>
                    <a:lnTo>
                      <a:pt x="14764" y="1008126"/>
                    </a:lnTo>
                    <a:lnTo>
                      <a:pt x="22436457" y="1008126"/>
                    </a:lnTo>
                    <a:lnTo>
                      <a:pt x="22436457" y="1020826"/>
                    </a:lnTo>
                    <a:lnTo>
                      <a:pt x="22421693" y="1020826"/>
                    </a:lnTo>
                    <a:lnTo>
                      <a:pt x="22421693" y="12700"/>
                    </a:lnTo>
                    <a:lnTo>
                      <a:pt x="22436457" y="12700"/>
                    </a:lnTo>
                    <a:lnTo>
                      <a:pt x="22436457" y="25400"/>
                    </a:lnTo>
                    <a:lnTo>
                      <a:pt x="14764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4348376" y="4892277"/>
              <a:ext cx="18381293" cy="37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1"/>
                </a:lnSpc>
              </a:pPr>
              <a:r>
                <a:rPr lang="en-US" sz="1964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Identify and implement strategies to design and deliver training sessions that minimize the ecological footprint.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2906106" y="4530201"/>
              <a:ext cx="1125672" cy="1094273"/>
              <a:chOff x="0" y="0"/>
              <a:chExt cx="1322424" cy="128553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3064" y="12700"/>
                <a:ext cx="1296250" cy="1260094"/>
              </a:xfrm>
              <a:custGeom>
                <a:avLst/>
                <a:gdLst/>
                <a:ahLst/>
                <a:cxnLst/>
                <a:rect l="l" t="t" r="r" b="b"/>
                <a:pathLst>
                  <a:path w="1296250" h="1260094">
                    <a:moveTo>
                      <a:pt x="0" y="630047"/>
                    </a:moveTo>
                    <a:cubicBezTo>
                      <a:pt x="0" y="282067"/>
                      <a:pt x="290161" y="0"/>
                      <a:pt x="648125" y="0"/>
                    </a:cubicBezTo>
                    <a:cubicBezTo>
                      <a:pt x="1006090" y="0"/>
                      <a:pt x="1296251" y="282067"/>
                      <a:pt x="1296251" y="630047"/>
                    </a:cubicBezTo>
                    <a:cubicBezTo>
                      <a:pt x="1296251" y="978027"/>
                      <a:pt x="1006090" y="1260094"/>
                      <a:pt x="648125" y="1260094"/>
                    </a:cubicBezTo>
                    <a:cubicBezTo>
                      <a:pt x="290161" y="1260094"/>
                      <a:pt x="0" y="978027"/>
                      <a:pt x="0" y="6300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1322379" cy="1285494"/>
              </a:xfrm>
              <a:custGeom>
                <a:avLst/>
                <a:gdLst/>
                <a:ahLst/>
                <a:cxnLst/>
                <a:rect l="l" t="t" r="r" b="b"/>
                <a:pathLst>
                  <a:path w="1322379" h="1285494">
                    <a:moveTo>
                      <a:pt x="0" y="642747"/>
                    </a:moveTo>
                    <a:cubicBezTo>
                      <a:pt x="0" y="287782"/>
                      <a:pt x="296039" y="0"/>
                      <a:pt x="661189" y="0"/>
                    </a:cubicBezTo>
                    <a:lnTo>
                      <a:pt x="661189" y="12700"/>
                    </a:lnTo>
                    <a:lnTo>
                      <a:pt x="661189" y="0"/>
                    </a:lnTo>
                    <a:cubicBezTo>
                      <a:pt x="1026340" y="0"/>
                      <a:pt x="1322379" y="287782"/>
                      <a:pt x="1322379" y="642747"/>
                    </a:cubicBezTo>
                    <a:lnTo>
                      <a:pt x="1309315" y="642747"/>
                    </a:lnTo>
                    <a:lnTo>
                      <a:pt x="1322379" y="642747"/>
                    </a:lnTo>
                    <a:cubicBezTo>
                      <a:pt x="1322379" y="997712"/>
                      <a:pt x="1026340" y="1285494"/>
                      <a:pt x="661189" y="1285494"/>
                    </a:cubicBezTo>
                    <a:lnTo>
                      <a:pt x="661189" y="1272794"/>
                    </a:lnTo>
                    <a:lnTo>
                      <a:pt x="661189" y="1285494"/>
                    </a:lnTo>
                    <a:cubicBezTo>
                      <a:pt x="296039" y="1285494"/>
                      <a:pt x="0" y="997712"/>
                      <a:pt x="0" y="642747"/>
                    </a:cubicBezTo>
                    <a:lnTo>
                      <a:pt x="13064" y="642747"/>
                    </a:lnTo>
                    <a:lnTo>
                      <a:pt x="26129" y="642747"/>
                    </a:lnTo>
                    <a:lnTo>
                      <a:pt x="13064" y="642747"/>
                    </a:lnTo>
                    <a:lnTo>
                      <a:pt x="0" y="642747"/>
                    </a:lnTo>
                    <a:moveTo>
                      <a:pt x="26129" y="642747"/>
                    </a:moveTo>
                    <a:cubicBezTo>
                      <a:pt x="26129" y="649732"/>
                      <a:pt x="20250" y="655447"/>
                      <a:pt x="13064" y="655447"/>
                    </a:cubicBezTo>
                    <a:cubicBezTo>
                      <a:pt x="5879" y="655447"/>
                      <a:pt x="0" y="649732"/>
                      <a:pt x="0" y="642747"/>
                    </a:cubicBezTo>
                    <a:cubicBezTo>
                      <a:pt x="0" y="635762"/>
                      <a:pt x="5879" y="630047"/>
                      <a:pt x="13064" y="630047"/>
                    </a:cubicBezTo>
                    <a:cubicBezTo>
                      <a:pt x="20250" y="630047"/>
                      <a:pt x="26129" y="635762"/>
                      <a:pt x="26129" y="642747"/>
                    </a:cubicBezTo>
                    <a:cubicBezTo>
                      <a:pt x="26129" y="983742"/>
                      <a:pt x="310410" y="1260094"/>
                      <a:pt x="661189" y="1260094"/>
                    </a:cubicBezTo>
                    <a:cubicBezTo>
                      <a:pt x="1011969" y="1260094"/>
                      <a:pt x="1296250" y="983742"/>
                      <a:pt x="1296250" y="642747"/>
                    </a:cubicBezTo>
                    <a:cubicBezTo>
                      <a:pt x="1296250" y="301752"/>
                      <a:pt x="1011969" y="25400"/>
                      <a:pt x="661189" y="25400"/>
                    </a:cubicBezTo>
                    <a:lnTo>
                      <a:pt x="661189" y="12700"/>
                    </a:lnTo>
                    <a:lnTo>
                      <a:pt x="661189" y="25400"/>
                    </a:lnTo>
                    <a:cubicBezTo>
                      <a:pt x="310410" y="25400"/>
                      <a:pt x="26129" y="301752"/>
                      <a:pt x="26129" y="642747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776840" y="5925405"/>
              <a:ext cx="18952828" cy="879743"/>
              <a:chOff x="0" y="0"/>
              <a:chExt cx="22265532" cy="103351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764" y="12700"/>
                <a:ext cx="22235967" cy="1008126"/>
              </a:xfrm>
              <a:custGeom>
                <a:avLst/>
                <a:gdLst/>
                <a:ahLst/>
                <a:cxnLst/>
                <a:rect l="l" t="t" r="r" b="b"/>
                <a:pathLst>
                  <a:path w="22235967" h="1008126">
                    <a:moveTo>
                      <a:pt x="0" y="0"/>
                    </a:moveTo>
                    <a:lnTo>
                      <a:pt x="22235966" y="0"/>
                    </a:lnTo>
                    <a:lnTo>
                      <a:pt x="22235966" y="1008126"/>
                    </a:lnTo>
                    <a:lnTo>
                      <a:pt x="0" y="1008126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22265494" cy="1033526"/>
              </a:xfrm>
              <a:custGeom>
                <a:avLst/>
                <a:gdLst/>
                <a:ahLst/>
                <a:cxnLst/>
                <a:rect l="l" t="t" r="r" b="b"/>
                <a:pathLst>
                  <a:path w="22265494" h="1033526">
                    <a:moveTo>
                      <a:pt x="14764" y="0"/>
                    </a:moveTo>
                    <a:lnTo>
                      <a:pt x="22250730" y="0"/>
                    </a:lnTo>
                    <a:cubicBezTo>
                      <a:pt x="22258851" y="0"/>
                      <a:pt x="22265494" y="5715"/>
                      <a:pt x="22265494" y="12700"/>
                    </a:cubicBezTo>
                    <a:lnTo>
                      <a:pt x="22265494" y="1020826"/>
                    </a:lnTo>
                    <a:cubicBezTo>
                      <a:pt x="22265494" y="1027811"/>
                      <a:pt x="22258851" y="1033526"/>
                      <a:pt x="22250730" y="1033526"/>
                    </a:cubicBezTo>
                    <a:lnTo>
                      <a:pt x="14764" y="1033526"/>
                    </a:lnTo>
                    <a:cubicBezTo>
                      <a:pt x="6644" y="1033526"/>
                      <a:pt x="0" y="1027811"/>
                      <a:pt x="0" y="1020826"/>
                    </a:cubicBezTo>
                    <a:lnTo>
                      <a:pt x="0" y="12700"/>
                    </a:lnTo>
                    <a:cubicBezTo>
                      <a:pt x="0" y="5715"/>
                      <a:pt x="6644" y="0"/>
                      <a:pt x="14764" y="0"/>
                    </a:cubicBezTo>
                    <a:moveTo>
                      <a:pt x="14764" y="25400"/>
                    </a:moveTo>
                    <a:lnTo>
                      <a:pt x="14764" y="12700"/>
                    </a:lnTo>
                    <a:lnTo>
                      <a:pt x="29527" y="12700"/>
                    </a:lnTo>
                    <a:lnTo>
                      <a:pt x="29527" y="1020826"/>
                    </a:lnTo>
                    <a:lnTo>
                      <a:pt x="14764" y="1020826"/>
                    </a:lnTo>
                    <a:lnTo>
                      <a:pt x="14764" y="1008126"/>
                    </a:lnTo>
                    <a:lnTo>
                      <a:pt x="22250730" y="1008126"/>
                    </a:lnTo>
                    <a:lnTo>
                      <a:pt x="22250730" y="1020826"/>
                    </a:lnTo>
                    <a:lnTo>
                      <a:pt x="22235967" y="1020826"/>
                    </a:lnTo>
                    <a:lnTo>
                      <a:pt x="22235967" y="12700"/>
                    </a:lnTo>
                    <a:lnTo>
                      <a:pt x="22250730" y="12700"/>
                    </a:lnTo>
                    <a:lnTo>
                      <a:pt x="22250730" y="25400"/>
                    </a:lnTo>
                    <a:lnTo>
                      <a:pt x="14764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4488247" y="6180216"/>
              <a:ext cx="16259828" cy="37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1"/>
                </a:lnSpc>
              </a:pPr>
              <a:r>
                <a:rPr lang="en-US" sz="1964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Apply adult learning principles to design and deliver effective training sessions.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13045978" y="5818140"/>
              <a:ext cx="1125672" cy="1094273"/>
              <a:chOff x="0" y="0"/>
              <a:chExt cx="1322424" cy="128553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3064" y="12700"/>
                <a:ext cx="1296250" cy="1260094"/>
              </a:xfrm>
              <a:custGeom>
                <a:avLst/>
                <a:gdLst/>
                <a:ahLst/>
                <a:cxnLst/>
                <a:rect l="l" t="t" r="r" b="b"/>
                <a:pathLst>
                  <a:path w="1296250" h="1260094">
                    <a:moveTo>
                      <a:pt x="0" y="630047"/>
                    </a:moveTo>
                    <a:cubicBezTo>
                      <a:pt x="0" y="282067"/>
                      <a:pt x="290161" y="0"/>
                      <a:pt x="648125" y="0"/>
                    </a:cubicBezTo>
                    <a:cubicBezTo>
                      <a:pt x="1006090" y="0"/>
                      <a:pt x="1296251" y="282067"/>
                      <a:pt x="1296251" y="630047"/>
                    </a:cubicBezTo>
                    <a:cubicBezTo>
                      <a:pt x="1296251" y="978027"/>
                      <a:pt x="1006090" y="1260094"/>
                      <a:pt x="648125" y="1260094"/>
                    </a:cubicBezTo>
                    <a:cubicBezTo>
                      <a:pt x="290161" y="1260094"/>
                      <a:pt x="0" y="978027"/>
                      <a:pt x="0" y="6300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0" y="0"/>
                <a:ext cx="1322379" cy="1285494"/>
              </a:xfrm>
              <a:custGeom>
                <a:avLst/>
                <a:gdLst/>
                <a:ahLst/>
                <a:cxnLst/>
                <a:rect l="l" t="t" r="r" b="b"/>
                <a:pathLst>
                  <a:path w="1322379" h="1285494">
                    <a:moveTo>
                      <a:pt x="0" y="642747"/>
                    </a:moveTo>
                    <a:cubicBezTo>
                      <a:pt x="0" y="287782"/>
                      <a:pt x="296039" y="0"/>
                      <a:pt x="661189" y="0"/>
                    </a:cubicBezTo>
                    <a:lnTo>
                      <a:pt x="661189" y="12700"/>
                    </a:lnTo>
                    <a:lnTo>
                      <a:pt x="661189" y="0"/>
                    </a:lnTo>
                    <a:cubicBezTo>
                      <a:pt x="1026340" y="0"/>
                      <a:pt x="1322379" y="287782"/>
                      <a:pt x="1322379" y="642747"/>
                    </a:cubicBezTo>
                    <a:lnTo>
                      <a:pt x="1309315" y="642747"/>
                    </a:lnTo>
                    <a:lnTo>
                      <a:pt x="1322379" y="642747"/>
                    </a:lnTo>
                    <a:cubicBezTo>
                      <a:pt x="1322379" y="997712"/>
                      <a:pt x="1026340" y="1285494"/>
                      <a:pt x="661189" y="1285494"/>
                    </a:cubicBezTo>
                    <a:lnTo>
                      <a:pt x="661189" y="1272794"/>
                    </a:lnTo>
                    <a:lnTo>
                      <a:pt x="661189" y="1285494"/>
                    </a:lnTo>
                    <a:cubicBezTo>
                      <a:pt x="296039" y="1285494"/>
                      <a:pt x="0" y="997712"/>
                      <a:pt x="0" y="642747"/>
                    </a:cubicBezTo>
                    <a:lnTo>
                      <a:pt x="13064" y="642747"/>
                    </a:lnTo>
                    <a:lnTo>
                      <a:pt x="26129" y="642747"/>
                    </a:lnTo>
                    <a:lnTo>
                      <a:pt x="13064" y="642747"/>
                    </a:lnTo>
                    <a:lnTo>
                      <a:pt x="0" y="642747"/>
                    </a:lnTo>
                    <a:moveTo>
                      <a:pt x="26129" y="642747"/>
                    </a:moveTo>
                    <a:cubicBezTo>
                      <a:pt x="26129" y="649732"/>
                      <a:pt x="20250" y="655447"/>
                      <a:pt x="13064" y="655447"/>
                    </a:cubicBezTo>
                    <a:cubicBezTo>
                      <a:pt x="5879" y="655447"/>
                      <a:pt x="0" y="649732"/>
                      <a:pt x="0" y="642747"/>
                    </a:cubicBezTo>
                    <a:cubicBezTo>
                      <a:pt x="0" y="635762"/>
                      <a:pt x="5879" y="630047"/>
                      <a:pt x="13064" y="630047"/>
                    </a:cubicBezTo>
                    <a:cubicBezTo>
                      <a:pt x="20250" y="630047"/>
                      <a:pt x="26129" y="635762"/>
                      <a:pt x="26129" y="642747"/>
                    </a:cubicBezTo>
                    <a:cubicBezTo>
                      <a:pt x="26129" y="983742"/>
                      <a:pt x="310410" y="1260094"/>
                      <a:pt x="661189" y="1260094"/>
                    </a:cubicBezTo>
                    <a:cubicBezTo>
                      <a:pt x="1011969" y="1260094"/>
                      <a:pt x="1296250" y="983742"/>
                      <a:pt x="1296250" y="642747"/>
                    </a:cubicBezTo>
                    <a:cubicBezTo>
                      <a:pt x="1296250" y="301752"/>
                      <a:pt x="1011969" y="25400"/>
                      <a:pt x="661189" y="25400"/>
                    </a:cubicBezTo>
                    <a:lnTo>
                      <a:pt x="661189" y="12700"/>
                    </a:lnTo>
                    <a:lnTo>
                      <a:pt x="661189" y="25400"/>
                    </a:lnTo>
                    <a:cubicBezTo>
                      <a:pt x="310410" y="25400"/>
                      <a:pt x="26129" y="301752"/>
                      <a:pt x="26129" y="642747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3618776" y="7213346"/>
              <a:ext cx="19110893" cy="879743"/>
              <a:chOff x="0" y="0"/>
              <a:chExt cx="22451224" cy="103351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764" y="12700"/>
                <a:ext cx="22421693" cy="1008126"/>
              </a:xfrm>
              <a:custGeom>
                <a:avLst/>
                <a:gdLst/>
                <a:ahLst/>
                <a:cxnLst/>
                <a:rect l="l" t="t" r="r" b="b"/>
                <a:pathLst>
                  <a:path w="22421693" h="1008126">
                    <a:moveTo>
                      <a:pt x="0" y="0"/>
                    </a:moveTo>
                    <a:lnTo>
                      <a:pt x="22421693" y="0"/>
                    </a:lnTo>
                    <a:lnTo>
                      <a:pt x="22421693" y="1008126"/>
                    </a:lnTo>
                    <a:lnTo>
                      <a:pt x="0" y="1008126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22451220" cy="1033526"/>
              </a:xfrm>
              <a:custGeom>
                <a:avLst/>
                <a:gdLst/>
                <a:ahLst/>
                <a:cxnLst/>
                <a:rect l="l" t="t" r="r" b="b"/>
                <a:pathLst>
                  <a:path w="22451220" h="1033526">
                    <a:moveTo>
                      <a:pt x="14764" y="0"/>
                    </a:moveTo>
                    <a:lnTo>
                      <a:pt x="22436457" y="0"/>
                    </a:lnTo>
                    <a:cubicBezTo>
                      <a:pt x="22444577" y="0"/>
                      <a:pt x="22451220" y="5715"/>
                      <a:pt x="22451220" y="12700"/>
                    </a:cubicBezTo>
                    <a:lnTo>
                      <a:pt x="22451220" y="1020826"/>
                    </a:lnTo>
                    <a:cubicBezTo>
                      <a:pt x="22451220" y="1027811"/>
                      <a:pt x="22444577" y="1033526"/>
                      <a:pt x="22436457" y="1033526"/>
                    </a:cubicBezTo>
                    <a:lnTo>
                      <a:pt x="14764" y="1033526"/>
                    </a:lnTo>
                    <a:cubicBezTo>
                      <a:pt x="6644" y="1033526"/>
                      <a:pt x="0" y="1027811"/>
                      <a:pt x="0" y="1020826"/>
                    </a:cubicBezTo>
                    <a:lnTo>
                      <a:pt x="0" y="12700"/>
                    </a:lnTo>
                    <a:cubicBezTo>
                      <a:pt x="0" y="5715"/>
                      <a:pt x="6644" y="0"/>
                      <a:pt x="14764" y="0"/>
                    </a:cubicBezTo>
                    <a:moveTo>
                      <a:pt x="14764" y="25400"/>
                    </a:moveTo>
                    <a:lnTo>
                      <a:pt x="14764" y="12700"/>
                    </a:lnTo>
                    <a:lnTo>
                      <a:pt x="29527" y="12700"/>
                    </a:lnTo>
                    <a:lnTo>
                      <a:pt x="29527" y="1020826"/>
                    </a:lnTo>
                    <a:lnTo>
                      <a:pt x="14764" y="1020826"/>
                    </a:lnTo>
                    <a:lnTo>
                      <a:pt x="14764" y="1008126"/>
                    </a:lnTo>
                    <a:lnTo>
                      <a:pt x="22436457" y="1008126"/>
                    </a:lnTo>
                    <a:lnTo>
                      <a:pt x="22436457" y="1020826"/>
                    </a:lnTo>
                    <a:lnTo>
                      <a:pt x="22421693" y="1020826"/>
                    </a:lnTo>
                    <a:lnTo>
                      <a:pt x="22421693" y="12700"/>
                    </a:lnTo>
                    <a:lnTo>
                      <a:pt x="22436457" y="12700"/>
                    </a:lnTo>
                    <a:lnTo>
                      <a:pt x="22436457" y="25400"/>
                    </a:lnTo>
                    <a:lnTo>
                      <a:pt x="14764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14348376" y="7293529"/>
              <a:ext cx="18381293" cy="72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1"/>
                </a:lnSpc>
              </a:pPr>
              <a:r>
                <a:rPr lang="en-US" sz="1964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Develop and utilize facilitation techniques to engage participants and manage group dynamics, with emphasis on techniques that incorporate environmental considerations.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12906106" y="7106081"/>
              <a:ext cx="1125672" cy="1094273"/>
              <a:chOff x="0" y="0"/>
              <a:chExt cx="1322424" cy="128553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3064" y="12700"/>
                <a:ext cx="1296250" cy="1260094"/>
              </a:xfrm>
              <a:custGeom>
                <a:avLst/>
                <a:gdLst/>
                <a:ahLst/>
                <a:cxnLst/>
                <a:rect l="l" t="t" r="r" b="b"/>
                <a:pathLst>
                  <a:path w="1296250" h="1260094">
                    <a:moveTo>
                      <a:pt x="0" y="630047"/>
                    </a:moveTo>
                    <a:cubicBezTo>
                      <a:pt x="0" y="282067"/>
                      <a:pt x="290161" y="0"/>
                      <a:pt x="648125" y="0"/>
                    </a:cubicBezTo>
                    <a:cubicBezTo>
                      <a:pt x="1006090" y="0"/>
                      <a:pt x="1296251" y="282067"/>
                      <a:pt x="1296251" y="630047"/>
                    </a:cubicBezTo>
                    <a:cubicBezTo>
                      <a:pt x="1296251" y="978027"/>
                      <a:pt x="1006090" y="1260094"/>
                      <a:pt x="648125" y="1260094"/>
                    </a:cubicBezTo>
                    <a:cubicBezTo>
                      <a:pt x="290161" y="1260094"/>
                      <a:pt x="0" y="978027"/>
                      <a:pt x="0" y="6300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0" y="0"/>
                <a:ext cx="1322379" cy="1285494"/>
              </a:xfrm>
              <a:custGeom>
                <a:avLst/>
                <a:gdLst/>
                <a:ahLst/>
                <a:cxnLst/>
                <a:rect l="l" t="t" r="r" b="b"/>
                <a:pathLst>
                  <a:path w="1322379" h="1285494">
                    <a:moveTo>
                      <a:pt x="0" y="642747"/>
                    </a:moveTo>
                    <a:cubicBezTo>
                      <a:pt x="0" y="287782"/>
                      <a:pt x="296039" y="0"/>
                      <a:pt x="661189" y="0"/>
                    </a:cubicBezTo>
                    <a:lnTo>
                      <a:pt x="661189" y="12700"/>
                    </a:lnTo>
                    <a:lnTo>
                      <a:pt x="661189" y="0"/>
                    </a:lnTo>
                    <a:cubicBezTo>
                      <a:pt x="1026340" y="0"/>
                      <a:pt x="1322379" y="287782"/>
                      <a:pt x="1322379" y="642747"/>
                    </a:cubicBezTo>
                    <a:lnTo>
                      <a:pt x="1309315" y="642747"/>
                    </a:lnTo>
                    <a:lnTo>
                      <a:pt x="1322379" y="642747"/>
                    </a:lnTo>
                    <a:cubicBezTo>
                      <a:pt x="1322379" y="997712"/>
                      <a:pt x="1026340" y="1285494"/>
                      <a:pt x="661189" y="1285494"/>
                    </a:cubicBezTo>
                    <a:lnTo>
                      <a:pt x="661189" y="1272794"/>
                    </a:lnTo>
                    <a:lnTo>
                      <a:pt x="661189" y="1285494"/>
                    </a:lnTo>
                    <a:cubicBezTo>
                      <a:pt x="296039" y="1285494"/>
                      <a:pt x="0" y="997712"/>
                      <a:pt x="0" y="642747"/>
                    </a:cubicBezTo>
                    <a:lnTo>
                      <a:pt x="13064" y="642747"/>
                    </a:lnTo>
                    <a:lnTo>
                      <a:pt x="26129" y="642747"/>
                    </a:lnTo>
                    <a:lnTo>
                      <a:pt x="13064" y="642747"/>
                    </a:lnTo>
                    <a:lnTo>
                      <a:pt x="0" y="642747"/>
                    </a:lnTo>
                    <a:moveTo>
                      <a:pt x="26129" y="642747"/>
                    </a:moveTo>
                    <a:cubicBezTo>
                      <a:pt x="26129" y="649732"/>
                      <a:pt x="20250" y="655447"/>
                      <a:pt x="13064" y="655447"/>
                    </a:cubicBezTo>
                    <a:cubicBezTo>
                      <a:pt x="5879" y="655447"/>
                      <a:pt x="0" y="649732"/>
                      <a:pt x="0" y="642747"/>
                    </a:cubicBezTo>
                    <a:cubicBezTo>
                      <a:pt x="0" y="635762"/>
                      <a:pt x="5879" y="630047"/>
                      <a:pt x="13064" y="630047"/>
                    </a:cubicBezTo>
                    <a:cubicBezTo>
                      <a:pt x="20250" y="630047"/>
                      <a:pt x="26129" y="635762"/>
                      <a:pt x="26129" y="642747"/>
                    </a:cubicBezTo>
                    <a:cubicBezTo>
                      <a:pt x="26129" y="983742"/>
                      <a:pt x="310410" y="1260094"/>
                      <a:pt x="661189" y="1260094"/>
                    </a:cubicBezTo>
                    <a:cubicBezTo>
                      <a:pt x="1011969" y="1260094"/>
                      <a:pt x="1296250" y="983742"/>
                      <a:pt x="1296250" y="642747"/>
                    </a:cubicBezTo>
                    <a:cubicBezTo>
                      <a:pt x="1296250" y="301752"/>
                      <a:pt x="1011969" y="25400"/>
                      <a:pt x="661189" y="25400"/>
                    </a:cubicBezTo>
                    <a:lnTo>
                      <a:pt x="661189" y="12700"/>
                    </a:lnTo>
                    <a:lnTo>
                      <a:pt x="661189" y="25400"/>
                    </a:lnTo>
                    <a:cubicBezTo>
                      <a:pt x="310410" y="25400"/>
                      <a:pt x="26129" y="301752"/>
                      <a:pt x="26129" y="642747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3123728" y="8500341"/>
              <a:ext cx="19605941" cy="879743"/>
              <a:chOff x="0" y="0"/>
              <a:chExt cx="23032800" cy="103351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4764" y="12700"/>
                <a:ext cx="23003233" cy="1008126"/>
              </a:xfrm>
              <a:custGeom>
                <a:avLst/>
                <a:gdLst/>
                <a:ahLst/>
                <a:cxnLst/>
                <a:rect l="l" t="t" r="r" b="b"/>
                <a:pathLst>
                  <a:path w="23003233" h="1008126">
                    <a:moveTo>
                      <a:pt x="0" y="0"/>
                    </a:moveTo>
                    <a:lnTo>
                      <a:pt x="23003233" y="0"/>
                    </a:lnTo>
                    <a:lnTo>
                      <a:pt x="23003233" y="1008126"/>
                    </a:lnTo>
                    <a:lnTo>
                      <a:pt x="0" y="1008126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0" y="0"/>
                <a:ext cx="23032760" cy="1033526"/>
              </a:xfrm>
              <a:custGeom>
                <a:avLst/>
                <a:gdLst/>
                <a:ahLst/>
                <a:cxnLst/>
                <a:rect l="l" t="t" r="r" b="b"/>
                <a:pathLst>
                  <a:path w="23032760" h="1033526">
                    <a:moveTo>
                      <a:pt x="14764" y="0"/>
                    </a:moveTo>
                    <a:lnTo>
                      <a:pt x="23017997" y="0"/>
                    </a:lnTo>
                    <a:cubicBezTo>
                      <a:pt x="23026117" y="0"/>
                      <a:pt x="23032760" y="5715"/>
                      <a:pt x="23032760" y="12700"/>
                    </a:cubicBezTo>
                    <a:lnTo>
                      <a:pt x="23032760" y="1020826"/>
                    </a:lnTo>
                    <a:cubicBezTo>
                      <a:pt x="23032760" y="1027811"/>
                      <a:pt x="23026117" y="1033526"/>
                      <a:pt x="23017997" y="1033526"/>
                    </a:cubicBezTo>
                    <a:lnTo>
                      <a:pt x="14764" y="1033526"/>
                    </a:lnTo>
                    <a:cubicBezTo>
                      <a:pt x="6644" y="1033526"/>
                      <a:pt x="0" y="1027811"/>
                      <a:pt x="0" y="1020826"/>
                    </a:cubicBezTo>
                    <a:lnTo>
                      <a:pt x="0" y="12700"/>
                    </a:lnTo>
                    <a:cubicBezTo>
                      <a:pt x="0" y="5715"/>
                      <a:pt x="6644" y="0"/>
                      <a:pt x="14764" y="0"/>
                    </a:cubicBezTo>
                    <a:moveTo>
                      <a:pt x="14764" y="25400"/>
                    </a:moveTo>
                    <a:lnTo>
                      <a:pt x="14764" y="12700"/>
                    </a:lnTo>
                    <a:lnTo>
                      <a:pt x="29527" y="12700"/>
                    </a:lnTo>
                    <a:lnTo>
                      <a:pt x="29527" y="1020826"/>
                    </a:lnTo>
                    <a:lnTo>
                      <a:pt x="14764" y="1020826"/>
                    </a:lnTo>
                    <a:lnTo>
                      <a:pt x="14764" y="1008126"/>
                    </a:lnTo>
                    <a:lnTo>
                      <a:pt x="23017997" y="1008126"/>
                    </a:lnTo>
                    <a:lnTo>
                      <a:pt x="23017997" y="1020826"/>
                    </a:lnTo>
                    <a:lnTo>
                      <a:pt x="23003233" y="1020826"/>
                    </a:lnTo>
                    <a:lnTo>
                      <a:pt x="23003233" y="12700"/>
                    </a:lnTo>
                    <a:lnTo>
                      <a:pt x="23017997" y="12700"/>
                    </a:lnTo>
                    <a:lnTo>
                      <a:pt x="23017997" y="25400"/>
                    </a:lnTo>
                    <a:lnTo>
                      <a:pt x="14764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13910306" y="8755151"/>
              <a:ext cx="16837769" cy="37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1"/>
                </a:lnSpc>
              </a:pPr>
              <a:r>
                <a:rPr lang="en-US" sz="1964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Create clear, engaging, and culturally sensitive training materials.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12468036" y="8393075"/>
              <a:ext cx="1125672" cy="1094273"/>
              <a:chOff x="0" y="0"/>
              <a:chExt cx="1322424" cy="128553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13064" y="12700"/>
                <a:ext cx="1296250" cy="1260094"/>
              </a:xfrm>
              <a:custGeom>
                <a:avLst/>
                <a:gdLst/>
                <a:ahLst/>
                <a:cxnLst/>
                <a:rect l="l" t="t" r="r" b="b"/>
                <a:pathLst>
                  <a:path w="1296250" h="1260094">
                    <a:moveTo>
                      <a:pt x="0" y="630047"/>
                    </a:moveTo>
                    <a:cubicBezTo>
                      <a:pt x="0" y="282067"/>
                      <a:pt x="290161" y="0"/>
                      <a:pt x="648125" y="0"/>
                    </a:cubicBezTo>
                    <a:cubicBezTo>
                      <a:pt x="1006090" y="0"/>
                      <a:pt x="1296251" y="282067"/>
                      <a:pt x="1296251" y="630047"/>
                    </a:cubicBezTo>
                    <a:cubicBezTo>
                      <a:pt x="1296251" y="978027"/>
                      <a:pt x="1006090" y="1260094"/>
                      <a:pt x="648125" y="1260094"/>
                    </a:cubicBezTo>
                    <a:cubicBezTo>
                      <a:pt x="290161" y="1260094"/>
                      <a:pt x="0" y="978027"/>
                      <a:pt x="0" y="6300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0" y="0"/>
                <a:ext cx="1322379" cy="1285494"/>
              </a:xfrm>
              <a:custGeom>
                <a:avLst/>
                <a:gdLst/>
                <a:ahLst/>
                <a:cxnLst/>
                <a:rect l="l" t="t" r="r" b="b"/>
                <a:pathLst>
                  <a:path w="1322379" h="1285494">
                    <a:moveTo>
                      <a:pt x="0" y="642747"/>
                    </a:moveTo>
                    <a:cubicBezTo>
                      <a:pt x="0" y="287782"/>
                      <a:pt x="296039" y="0"/>
                      <a:pt x="661189" y="0"/>
                    </a:cubicBezTo>
                    <a:lnTo>
                      <a:pt x="661189" y="12700"/>
                    </a:lnTo>
                    <a:lnTo>
                      <a:pt x="661189" y="0"/>
                    </a:lnTo>
                    <a:cubicBezTo>
                      <a:pt x="1026340" y="0"/>
                      <a:pt x="1322379" y="287782"/>
                      <a:pt x="1322379" y="642747"/>
                    </a:cubicBezTo>
                    <a:lnTo>
                      <a:pt x="1309315" y="642747"/>
                    </a:lnTo>
                    <a:lnTo>
                      <a:pt x="1322379" y="642747"/>
                    </a:lnTo>
                    <a:cubicBezTo>
                      <a:pt x="1322379" y="997712"/>
                      <a:pt x="1026340" y="1285494"/>
                      <a:pt x="661189" y="1285494"/>
                    </a:cubicBezTo>
                    <a:lnTo>
                      <a:pt x="661189" y="1272794"/>
                    </a:lnTo>
                    <a:lnTo>
                      <a:pt x="661189" y="1285494"/>
                    </a:lnTo>
                    <a:cubicBezTo>
                      <a:pt x="296039" y="1285494"/>
                      <a:pt x="0" y="997712"/>
                      <a:pt x="0" y="642747"/>
                    </a:cubicBezTo>
                    <a:lnTo>
                      <a:pt x="13064" y="642747"/>
                    </a:lnTo>
                    <a:lnTo>
                      <a:pt x="26129" y="642747"/>
                    </a:lnTo>
                    <a:lnTo>
                      <a:pt x="13064" y="642747"/>
                    </a:lnTo>
                    <a:lnTo>
                      <a:pt x="0" y="642747"/>
                    </a:lnTo>
                    <a:moveTo>
                      <a:pt x="26129" y="642747"/>
                    </a:moveTo>
                    <a:cubicBezTo>
                      <a:pt x="26129" y="649732"/>
                      <a:pt x="20250" y="655447"/>
                      <a:pt x="13064" y="655447"/>
                    </a:cubicBezTo>
                    <a:cubicBezTo>
                      <a:pt x="5879" y="655447"/>
                      <a:pt x="0" y="649732"/>
                      <a:pt x="0" y="642747"/>
                    </a:cubicBezTo>
                    <a:cubicBezTo>
                      <a:pt x="0" y="635762"/>
                      <a:pt x="5879" y="630047"/>
                      <a:pt x="13064" y="630047"/>
                    </a:cubicBezTo>
                    <a:cubicBezTo>
                      <a:pt x="20250" y="630047"/>
                      <a:pt x="26129" y="635762"/>
                      <a:pt x="26129" y="642747"/>
                    </a:cubicBezTo>
                    <a:cubicBezTo>
                      <a:pt x="26129" y="983742"/>
                      <a:pt x="310410" y="1260094"/>
                      <a:pt x="661189" y="1260094"/>
                    </a:cubicBezTo>
                    <a:cubicBezTo>
                      <a:pt x="1011969" y="1260094"/>
                      <a:pt x="1296250" y="983742"/>
                      <a:pt x="1296250" y="642747"/>
                    </a:cubicBezTo>
                    <a:cubicBezTo>
                      <a:pt x="1296250" y="301752"/>
                      <a:pt x="1011969" y="25400"/>
                      <a:pt x="661189" y="25400"/>
                    </a:cubicBezTo>
                    <a:lnTo>
                      <a:pt x="661189" y="12700"/>
                    </a:lnTo>
                    <a:lnTo>
                      <a:pt x="661189" y="25400"/>
                    </a:lnTo>
                    <a:cubicBezTo>
                      <a:pt x="310410" y="25400"/>
                      <a:pt x="26129" y="301752"/>
                      <a:pt x="26129" y="642747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2220347" y="9788282"/>
              <a:ext cx="20509322" cy="879743"/>
              <a:chOff x="0" y="0"/>
              <a:chExt cx="24094080" cy="103351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14764" y="12700"/>
                <a:ext cx="24064591" cy="1008126"/>
              </a:xfrm>
              <a:custGeom>
                <a:avLst/>
                <a:gdLst/>
                <a:ahLst/>
                <a:cxnLst/>
                <a:rect l="l" t="t" r="r" b="b"/>
                <a:pathLst>
                  <a:path w="24064591" h="1008126">
                    <a:moveTo>
                      <a:pt x="0" y="0"/>
                    </a:moveTo>
                    <a:lnTo>
                      <a:pt x="24064591" y="0"/>
                    </a:lnTo>
                    <a:lnTo>
                      <a:pt x="24064591" y="1008126"/>
                    </a:lnTo>
                    <a:lnTo>
                      <a:pt x="0" y="1008126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0" y="0"/>
                <a:ext cx="24094114" cy="1033526"/>
              </a:xfrm>
              <a:custGeom>
                <a:avLst/>
                <a:gdLst/>
                <a:ahLst/>
                <a:cxnLst/>
                <a:rect l="l" t="t" r="r" b="b"/>
                <a:pathLst>
                  <a:path w="24094114" h="1033526">
                    <a:moveTo>
                      <a:pt x="14764" y="0"/>
                    </a:moveTo>
                    <a:lnTo>
                      <a:pt x="24079355" y="0"/>
                    </a:lnTo>
                    <a:cubicBezTo>
                      <a:pt x="24087475" y="0"/>
                      <a:pt x="24094114" y="5715"/>
                      <a:pt x="24094114" y="12700"/>
                    </a:cubicBezTo>
                    <a:lnTo>
                      <a:pt x="24094114" y="1020826"/>
                    </a:lnTo>
                    <a:cubicBezTo>
                      <a:pt x="24094114" y="1027811"/>
                      <a:pt x="24087475" y="1033526"/>
                      <a:pt x="24079355" y="1033526"/>
                    </a:cubicBezTo>
                    <a:lnTo>
                      <a:pt x="14764" y="1033526"/>
                    </a:lnTo>
                    <a:cubicBezTo>
                      <a:pt x="6644" y="1033526"/>
                      <a:pt x="0" y="1027811"/>
                      <a:pt x="0" y="1020826"/>
                    </a:cubicBezTo>
                    <a:lnTo>
                      <a:pt x="0" y="12700"/>
                    </a:lnTo>
                    <a:cubicBezTo>
                      <a:pt x="0" y="5715"/>
                      <a:pt x="6644" y="0"/>
                      <a:pt x="14764" y="0"/>
                    </a:cubicBezTo>
                    <a:moveTo>
                      <a:pt x="14764" y="25400"/>
                    </a:moveTo>
                    <a:lnTo>
                      <a:pt x="14764" y="12700"/>
                    </a:lnTo>
                    <a:lnTo>
                      <a:pt x="29527" y="12700"/>
                    </a:lnTo>
                    <a:lnTo>
                      <a:pt x="29527" y="1020826"/>
                    </a:lnTo>
                    <a:lnTo>
                      <a:pt x="14764" y="1020826"/>
                    </a:lnTo>
                    <a:lnTo>
                      <a:pt x="14764" y="1008126"/>
                    </a:lnTo>
                    <a:lnTo>
                      <a:pt x="24079355" y="1008126"/>
                    </a:lnTo>
                    <a:lnTo>
                      <a:pt x="24079355" y="1020826"/>
                    </a:lnTo>
                    <a:lnTo>
                      <a:pt x="24064592" y="1020826"/>
                    </a:lnTo>
                    <a:lnTo>
                      <a:pt x="24064592" y="12700"/>
                    </a:lnTo>
                    <a:lnTo>
                      <a:pt x="24079355" y="12700"/>
                    </a:lnTo>
                    <a:lnTo>
                      <a:pt x="24079355" y="25400"/>
                    </a:lnTo>
                    <a:lnTo>
                      <a:pt x="14764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3110900" y="9868464"/>
              <a:ext cx="19618769" cy="72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1"/>
                </a:lnSpc>
              </a:pPr>
              <a:r>
                <a:rPr lang="en-US" sz="1964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Conduct well-organized training sessions using a variety of interactive methods, including those that emphasize environmental themes and sustainability.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11668631" y="9681016"/>
              <a:ext cx="1125672" cy="1094273"/>
              <a:chOff x="0" y="0"/>
              <a:chExt cx="1322424" cy="1285538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13064" y="12700"/>
                <a:ext cx="1296250" cy="1260094"/>
              </a:xfrm>
              <a:custGeom>
                <a:avLst/>
                <a:gdLst/>
                <a:ahLst/>
                <a:cxnLst/>
                <a:rect l="l" t="t" r="r" b="b"/>
                <a:pathLst>
                  <a:path w="1296250" h="1260094">
                    <a:moveTo>
                      <a:pt x="0" y="630047"/>
                    </a:moveTo>
                    <a:cubicBezTo>
                      <a:pt x="0" y="282067"/>
                      <a:pt x="290161" y="0"/>
                      <a:pt x="648125" y="0"/>
                    </a:cubicBezTo>
                    <a:cubicBezTo>
                      <a:pt x="1006090" y="0"/>
                      <a:pt x="1296251" y="282067"/>
                      <a:pt x="1296251" y="630047"/>
                    </a:cubicBezTo>
                    <a:cubicBezTo>
                      <a:pt x="1296251" y="978027"/>
                      <a:pt x="1006090" y="1260094"/>
                      <a:pt x="648125" y="1260094"/>
                    </a:cubicBezTo>
                    <a:cubicBezTo>
                      <a:pt x="290161" y="1260094"/>
                      <a:pt x="0" y="978027"/>
                      <a:pt x="0" y="6300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0" y="0"/>
                <a:ext cx="1322379" cy="1285494"/>
              </a:xfrm>
              <a:custGeom>
                <a:avLst/>
                <a:gdLst/>
                <a:ahLst/>
                <a:cxnLst/>
                <a:rect l="l" t="t" r="r" b="b"/>
                <a:pathLst>
                  <a:path w="1322379" h="1285494">
                    <a:moveTo>
                      <a:pt x="0" y="642747"/>
                    </a:moveTo>
                    <a:cubicBezTo>
                      <a:pt x="0" y="287782"/>
                      <a:pt x="296039" y="0"/>
                      <a:pt x="661189" y="0"/>
                    </a:cubicBezTo>
                    <a:lnTo>
                      <a:pt x="661189" y="12700"/>
                    </a:lnTo>
                    <a:lnTo>
                      <a:pt x="661189" y="0"/>
                    </a:lnTo>
                    <a:cubicBezTo>
                      <a:pt x="1026340" y="0"/>
                      <a:pt x="1322379" y="287782"/>
                      <a:pt x="1322379" y="642747"/>
                    </a:cubicBezTo>
                    <a:lnTo>
                      <a:pt x="1309315" y="642747"/>
                    </a:lnTo>
                    <a:lnTo>
                      <a:pt x="1322379" y="642747"/>
                    </a:lnTo>
                    <a:cubicBezTo>
                      <a:pt x="1322379" y="997712"/>
                      <a:pt x="1026340" y="1285494"/>
                      <a:pt x="661189" y="1285494"/>
                    </a:cubicBezTo>
                    <a:lnTo>
                      <a:pt x="661189" y="1272794"/>
                    </a:lnTo>
                    <a:lnTo>
                      <a:pt x="661189" y="1285494"/>
                    </a:lnTo>
                    <a:cubicBezTo>
                      <a:pt x="296039" y="1285494"/>
                      <a:pt x="0" y="997712"/>
                      <a:pt x="0" y="642747"/>
                    </a:cubicBezTo>
                    <a:lnTo>
                      <a:pt x="13064" y="642747"/>
                    </a:lnTo>
                    <a:lnTo>
                      <a:pt x="26129" y="642747"/>
                    </a:lnTo>
                    <a:lnTo>
                      <a:pt x="13064" y="642747"/>
                    </a:lnTo>
                    <a:lnTo>
                      <a:pt x="0" y="642747"/>
                    </a:lnTo>
                    <a:moveTo>
                      <a:pt x="26129" y="642747"/>
                    </a:moveTo>
                    <a:cubicBezTo>
                      <a:pt x="26129" y="649732"/>
                      <a:pt x="20250" y="655447"/>
                      <a:pt x="13064" y="655447"/>
                    </a:cubicBezTo>
                    <a:cubicBezTo>
                      <a:pt x="5879" y="655447"/>
                      <a:pt x="0" y="649732"/>
                      <a:pt x="0" y="642747"/>
                    </a:cubicBezTo>
                    <a:cubicBezTo>
                      <a:pt x="0" y="635762"/>
                      <a:pt x="5879" y="630047"/>
                      <a:pt x="13064" y="630047"/>
                    </a:cubicBezTo>
                    <a:cubicBezTo>
                      <a:pt x="20250" y="630047"/>
                      <a:pt x="26129" y="635762"/>
                      <a:pt x="26129" y="642747"/>
                    </a:cubicBezTo>
                    <a:cubicBezTo>
                      <a:pt x="26129" y="983742"/>
                      <a:pt x="310410" y="1260094"/>
                      <a:pt x="661189" y="1260094"/>
                    </a:cubicBezTo>
                    <a:cubicBezTo>
                      <a:pt x="1011969" y="1260094"/>
                      <a:pt x="1296250" y="983742"/>
                      <a:pt x="1296250" y="642747"/>
                    </a:cubicBezTo>
                    <a:cubicBezTo>
                      <a:pt x="1296250" y="301752"/>
                      <a:pt x="1011969" y="25400"/>
                      <a:pt x="661189" y="25400"/>
                    </a:cubicBezTo>
                    <a:lnTo>
                      <a:pt x="661189" y="12700"/>
                    </a:lnTo>
                    <a:lnTo>
                      <a:pt x="661189" y="25400"/>
                    </a:lnTo>
                    <a:cubicBezTo>
                      <a:pt x="310410" y="25400"/>
                      <a:pt x="26129" y="301752"/>
                      <a:pt x="26129" y="642747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11802222" y="11074652"/>
              <a:ext cx="20927447" cy="725487"/>
              <a:chOff x="0" y="0"/>
              <a:chExt cx="20927447" cy="72548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0927484" cy="725455"/>
              </a:xfrm>
              <a:custGeom>
                <a:avLst/>
                <a:gdLst/>
                <a:ahLst/>
                <a:cxnLst/>
                <a:rect l="l" t="t" r="r" b="b"/>
                <a:pathLst>
                  <a:path w="20927484" h="725455">
                    <a:moveTo>
                      <a:pt x="0" y="0"/>
                    </a:moveTo>
                    <a:lnTo>
                      <a:pt x="20927484" y="0"/>
                    </a:lnTo>
                    <a:lnTo>
                      <a:pt x="20927484" y="725455"/>
                    </a:lnTo>
                    <a:lnTo>
                      <a:pt x="0" y="725455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-1524" y="-1524"/>
                <a:ext cx="20930532" cy="728502"/>
              </a:xfrm>
              <a:custGeom>
                <a:avLst/>
                <a:gdLst/>
                <a:ahLst/>
                <a:cxnLst/>
                <a:rect l="l" t="t" r="r" b="b"/>
                <a:pathLst>
                  <a:path w="20930532" h="728502">
                    <a:moveTo>
                      <a:pt x="1524" y="0"/>
                    </a:moveTo>
                    <a:lnTo>
                      <a:pt x="20929008" y="0"/>
                    </a:lnTo>
                    <a:cubicBezTo>
                      <a:pt x="20929896" y="0"/>
                      <a:pt x="20930532" y="762"/>
                      <a:pt x="20930532" y="1524"/>
                    </a:cubicBezTo>
                    <a:lnTo>
                      <a:pt x="20930532" y="726979"/>
                    </a:lnTo>
                    <a:cubicBezTo>
                      <a:pt x="20930532" y="727868"/>
                      <a:pt x="20929771" y="728502"/>
                      <a:pt x="20929008" y="728502"/>
                    </a:cubicBezTo>
                    <a:lnTo>
                      <a:pt x="1524" y="728502"/>
                    </a:lnTo>
                    <a:cubicBezTo>
                      <a:pt x="635" y="728502"/>
                      <a:pt x="0" y="727741"/>
                      <a:pt x="0" y="726979"/>
                    </a:cubicBezTo>
                    <a:lnTo>
                      <a:pt x="0" y="1524"/>
                    </a:lnTo>
                    <a:cubicBezTo>
                      <a:pt x="0" y="635"/>
                      <a:pt x="762" y="0"/>
                      <a:pt x="1524" y="0"/>
                    </a:cubicBezTo>
                    <a:moveTo>
                      <a:pt x="1524" y="3021"/>
                    </a:moveTo>
                    <a:lnTo>
                      <a:pt x="1524" y="1524"/>
                    </a:lnTo>
                    <a:lnTo>
                      <a:pt x="3043" y="1524"/>
                    </a:lnTo>
                    <a:lnTo>
                      <a:pt x="3043" y="726979"/>
                    </a:lnTo>
                    <a:lnTo>
                      <a:pt x="1524" y="726979"/>
                    </a:lnTo>
                    <a:lnTo>
                      <a:pt x="1524" y="725482"/>
                    </a:lnTo>
                    <a:lnTo>
                      <a:pt x="20929008" y="725482"/>
                    </a:lnTo>
                    <a:lnTo>
                      <a:pt x="20929008" y="726979"/>
                    </a:lnTo>
                    <a:lnTo>
                      <a:pt x="20927489" y="726979"/>
                    </a:lnTo>
                    <a:lnTo>
                      <a:pt x="20927489" y="1524"/>
                    </a:lnTo>
                    <a:lnTo>
                      <a:pt x="20929008" y="1524"/>
                    </a:lnTo>
                    <a:lnTo>
                      <a:pt x="20929008" y="3021"/>
                    </a:lnTo>
                    <a:lnTo>
                      <a:pt x="1524" y="3021"/>
                    </a:ln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19050"/>
                <a:ext cx="20927447" cy="744537"/>
              </a:xfrm>
              <a:prstGeom prst="rect">
                <a:avLst/>
              </a:prstGeom>
            </p:spPr>
            <p:txBody>
              <a:bodyPr lIns="51723" tIns="51723" rIns="51723" bIns="51723" rtlCol="0" anchor="ctr"/>
              <a:lstStyle/>
              <a:p>
                <a:pPr algn="l">
                  <a:lnSpc>
                    <a:spcPts val="2400"/>
                  </a:lnSpc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       Assess participant learning and provide constructive feedback to enhance the training experience.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10865065" y="10890259"/>
              <a:ext cx="1125672" cy="1094273"/>
              <a:chOff x="0" y="0"/>
              <a:chExt cx="1322424" cy="1285538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13064" y="12700"/>
                <a:ext cx="1296250" cy="1260094"/>
              </a:xfrm>
              <a:custGeom>
                <a:avLst/>
                <a:gdLst/>
                <a:ahLst/>
                <a:cxnLst/>
                <a:rect l="l" t="t" r="r" b="b"/>
                <a:pathLst>
                  <a:path w="1296250" h="1260094">
                    <a:moveTo>
                      <a:pt x="0" y="630047"/>
                    </a:moveTo>
                    <a:cubicBezTo>
                      <a:pt x="0" y="282067"/>
                      <a:pt x="290161" y="0"/>
                      <a:pt x="648125" y="0"/>
                    </a:cubicBezTo>
                    <a:cubicBezTo>
                      <a:pt x="1006090" y="0"/>
                      <a:pt x="1296251" y="282067"/>
                      <a:pt x="1296251" y="630047"/>
                    </a:cubicBezTo>
                    <a:cubicBezTo>
                      <a:pt x="1296251" y="978027"/>
                      <a:pt x="1006090" y="1260094"/>
                      <a:pt x="648125" y="1260094"/>
                    </a:cubicBezTo>
                    <a:cubicBezTo>
                      <a:pt x="290161" y="1260094"/>
                      <a:pt x="0" y="978027"/>
                      <a:pt x="0" y="6300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0" y="0"/>
                <a:ext cx="1322379" cy="1285494"/>
              </a:xfrm>
              <a:custGeom>
                <a:avLst/>
                <a:gdLst/>
                <a:ahLst/>
                <a:cxnLst/>
                <a:rect l="l" t="t" r="r" b="b"/>
                <a:pathLst>
                  <a:path w="1322379" h="1285494">
                    <a:moveTo>
                      <a:pt x="0" y="642747"/>
                    </a:moveTo>
                    <a:cubicBezTo>
                      <a:pt x="0" y="287782"/>
                      <a:pt x="296039" y="0"/>
                      <a:pt x="661189" y="0"/>
                    </a:cubicBezTo>
                    <a:lnTo>
                      <a:pt x="661189" y="12700"/>
                    </a:lnTo>
                    <a:lnTo>
                      <a:pt x="661189" y="0"/>
                    </a:lnTo>
                    <a:cubicBezTo>
                      <a:pt x="1026340" y="0"/>
                      <a:pt x="1322379" y="287782"/>
                      <a:pt x="1322379" y="642747"/>
                    </a:cubicBezTo>
                    <a:lnTo>
                      <a:pt x="1309315" y="642747"/>
                    </a:lnTo>
                    <a:lnTo>
                      <a:pt x="1322379" y="642747"/>
                    </a:lnTo>
                    <a:cubicBezTo>
                      <a:pt x="1322379" y="997712"/>
                      <a:pt x="1026340" y="1285494"/>
                      <a:pt x="661189" y="1285494"/>
                    </a:cubicBezTo>
                    <a:lnTo>
                      <a:pt x="661189" y="1272794"/>
                    </a:lnTo>
                    <a:lnTo>
                      <a:pt x="661189" y="1285494"/>
                    </a:lnTo>
                    <a:cubicBezTo>
                      <a:pt x="296039" y="1285494"/>
                      <a:pt x="0" y="997712"/>
                      <a:pt x="0" y="642747"/>
                    </a:cubicBezTo>
                    <a:lnTo>
                      <a:pt x="13064" y="642747"/>
                    </a:lnTo>
                    <a:lnTo>
                      <a:pt x="26129" y="642747"/>
                    </a:lnTo>
                    <a:lnTo>
                      <a:pt x="13064" y="642747"/>
                    </a:lnTo>
                    <a:lnTo>
                      <a:pt x="0" y="642747"/>
                    </a:lnTo>
                    <a:moveTo>
                      <a:pt x="26129" y="642747"/>
                    </a:moveTo>
                    <a:cubicBezTo>
                      <a:pt x="26129" y="649732"/>
                      <a:pt x="20250" y="655447"/>
                      <a:pt x="13064" y="655447"/>
                    </a:cubicBezTo>
                    <a:cubicBezTo>
                      <a:pt x="5879" y="655447"/>
                      <a:pt x="0" y="649732"/>
                      <a:pt x="0" y="642747"/>
                    </a:cubicBezTo>
                    <a:cubicBezTo>
                      <a:pt x="0" y="635762"/>
                      <a:pt x="5879" y="630047"/>
                      <a:pt x="13064" y="630047"/>
                    </a:cubicBezTo>
                    <a:cubicBezTo>
                      <a:pt x="20250" y="630047"/>
                      <a:pt x="26129" y="635762"/>
                      <a:pt x="26129" y="642747"/>
                    </a:cubicBezTo>
                    <a:cubicBezTo>
                      <a:pt x="26129" y="983742"/>
                      <a:pt x="310410" y="1260094"/>
                      <a:pt x="661189" y="1260094"/>
                    </a:cubicBezTo>
                    <a:cubicBezTo>
                      <a:pt x="1011969" y="1260094"/>
                      <a:pt x="1296250" y="983742"/>
                      <a:pt x="1296250" y="642747"/>
                    </a:cubicBezTo>
                    <a:cubicBezTo>
                      <a:pt x="1296250" y="301752"/>
                      <a:pt x="1011969" y="25400"/>
                      <a:pt x="661189" y="25400"/>
                    </a:cubicBezTo>
                    <a:lnTo>
                      <a:pt x="661189" y="12700"/>
                    </a:lnTo>
                    <a:lnTo>
                      <a:pt x="661189" y="25400"/>
                    </a:lnTo>
                    <a:cubicBezTo>
                      <a:pt x="310410" y="25400"/>
                      <a:pt x="26129" y="301752"/>
                      <a:pt x="26129" y="642747"/>
                    </a:cubicBezTo>
                    <a:close/>
                  </a:path>
                </a:pathLst>
              </a:custGeom>
              <a:solidFill>
                <a:srgbClr val="72BF44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5" name="Freeform 65"/>
          <p:cNvSpPr/>
          <p:nvPr/>
        </p:nvSpPr>
        <p:spPr>
          <a:xfrm>
            <a:off x="14003475" y="9391466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TextBox 66"/>
          <p:cNvSpPr txBox="1"/>
          <p:nvPr/>
        </p:nvSpPr>
        <p:spPr>
          <a:xfrm>
            <a:off x="89845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By the end of this module, you should be able to: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905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2242776"/>
            <a:ext cx="6245820" cy="412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Interactive activities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8" lvl="1" indent="-271464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Engage participants through role-playing, simulations, or group work.</a:t>
            </a:r>
          </a:p>
          <a:p>
            <a:pPr marL="542928" lvl="1" indent="-271464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Encourages active participation, making learning more experiential and relevant.</a:t>
            </a:r>
          </a:p>
          <a:p>
            <a:pPr marL="542928" lvl="1" indent="-271464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participants engage in a team-based emergency response simulation.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76325"/>
            <a:ext cx="1266211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Techniques for engaging participants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144000" y="2223726"/>
            <a:ext cx="6245820" cy="6439545"/>
            <a:chOff x="0" y="0"/>
            <a:chExt cx="8327760" cy="8586060"/>
          </a:xfrm>
        </p:grpSpPr>
        <p:sp>
          <p:nvSpPr>
            <p:cNvPr id="10" name="Freeform 10"/>
            <p:cNvSpPr/>
            <p:nvPr/>
          </p:nvSpPr>
          <p:spPr>
            <a:xfrm>
              <a:off x="-1524" y="-1524"/>
              <a:ext cx="8330819" cy="8589137"/>
            </a:xfrm>
            <a:custGeom>
              <a:avLst/>
              <a:gdLst/>
              <a:ahLst/>
              <a:cxnLst/>
              <a:rect l="l" t="t" r="r" b="b"/>
              <a:pathLst>
                <a:path w="8330819" h="8589137">
                  <a:moveTo>
                    <a:pt x="1524" y="0"/>
                  </a:moveTo>
                  <a:lnTo>
                    <a:pt x="8329295" y="0"/>
                  </a:lnTo>
                  <a:cubicBezTo>
                    <a:pt x="8330184" y="0"/>
                    <a:pt x="8330819" y="762"/>
                    <a:pt x="8330819" y="1524"/>
                  </a:cubicBezTo>
                  <a:lnTo>
                    <a:pt x="8330819" y="8587613"/>
                  </a:lnTo>
                  <a:cubicBezTo>
                    <a:pt x="8330819" y="8588502"/>
                    <a:pt x="8330057" y="8589137"/>
                    <a:pt x="8329295" y="8589137"/>
                  </a:cubicBezTo>
                  <a:lnTo>
                    <a:pt x="1524" y="8589137"/>
                  </a:lnTo>
                  <a:cubicBezTo>
                    <a:pt x="635" y="8589137"/>
                    <a:pt x="0" y="8588375"/>
                    <a:pt x="0" y="858761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587613"/>
                  </a:lnTo>
                  <a:lnTo>
                    <a:pt x="1524" y="8587613"/>
                  </a:lnTo>
                  <a:lnTo>
                    <a:pt x="1524" y="8586089"/>
                  </a:lnTo>
                  <a:lnTo>
                    <a:pt x="8329295" y="8586089"/>
                  </a:lnTo>
                  <a:lnTo>
                    <a:pt x="8329295" y="8587613"/>
                  </a:lnTo>
                  <a:lnTo>
                    <a:pt x="8327771" y="8587613"/>
                  </a:lnTo>
                  <a:lnTo>
                    <a:pt x="8327771" y="1524"/>
                  </a:lnTo>
                  <a:lnTo>
                    <a:pt x="8329295" y="1524"/>
                  </a:lnTo>
                  <a:lnTo>
                    <a:pt x="832929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8327760" cy="856701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Storytelling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</a:p>
            <a:p>
              <a:pPr marL="542928" lvl="1" indent="-271464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 stories or case studies to illustrate key points and make the content more relatable.</a:t>
              </a:r>
            </a:p>
            <a:p>
              <a:pPr marL="542928" lvl="1" indent="-271464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Makes abstract concepts easier to understand by linking them to real-world experiences.</a:t>
              </a:r>
            </a:p>
            <a:p>
              <a:pPr marL="542928" lvl="1" indent="-271464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Example: sharing a story about a community-led reforestation project.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4096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2405175"/>
            <a:ext cx="6245820" cy="365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Peer learning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Facilitate opportunities for participants to learn from each other through collaboration.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Encourages the sharing of diverse perspectives, enriching the learning experience.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participants discuss environmental initiatives and share successes.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76325"/>
            <a:ext cx="1266211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Techniques for engaging participants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144000" y="2357550"/>
            <a:ext cx="6245820" cy="6439545"/>
            <a:chOff x="0" y="0"/>
            <a:chExt cx="8327760" cy="8586060"/>
          </a:xfrm>
        </p:grpSpPr>
        <p:sp>
          <p:nvSpPr>
            <p:cNvPr id="10" name="Freeform 10"/>
            <p:cNvSpPr/>
            <p:nvPr/>
          </p:nvSpPr>
          <p:spPr>
            <a:xfrm>
              <a:off x="-1524" y="-1524"/>
              <a:ext cx="8330819" cy="8589137"/>
            </a:xfrm>
            <a:custGeom>
              <a:avLst/>
              <a:gdLst/>
              <a:ahLst/>
              <a:cxnLst/>
              <a:rect l="l" t="t" r="r" b="b"/>
              <a:pathLst>
                <a:path w="8330819" h="8589137">
                  <a:moveTo>
                    <a:pt x="1524" y="0"/>
                  </a:moveTo>
                  <a:lnTo>
                    <a:pt x="8329295" y="0"/>
                  </a:lnTo>
                  <a:cubicBezTo>
                    <a:pt x="8330184" y="0"/>
                    <a:pt x="8330819" y="762"/>
                    <a:pt x="8330819" y="1524"/>
                  </a:cubicBezTo>
                  <a:lnTo>
                    <a:pt x="8330819" y="8587613"/>
                  </a:lnTo>
                  <a:cubicBezTo>
                    <a:pt x="8330819" y="8588502"/>
                    <a:pt x="8330057" y="8589137"/>
                    <a:pt x="8329295" y="8589137"/>
                  </a:cubicBezTo>
                  <a:lnTo>
                    <a:pt x="1524" y="8589137"/>
                  </a:lnTo>
                  <a:cubicBezTo>
                    <a:pt x="635" y="8589137"/>
                    <a:pt x="0" y="8588375"/>
                    <a:pt x="0" y="858761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8587613"/>
                  </a:lnTo>
                  <a:lnTo>
                    <a:pt x="1524" y="8587613"/>
                  </a:lnTo>
                  <a:lnTo>
                    <a:pt x="1524" y="8586089"/>
                  </a:lnTo>
                  <a:lnTo>
                    <a:pt x="8329295" y="8586089"/>
                  </a:lnTo>
                  <a:lnTo>
                    <a:pt x="8329295" y="8587613"/>
                  </a:lnTo>
                  <a:lnTo>
                    <a:pt x="8327771" y="8587613"/>
                  </a:lnTo>
                  <a:lnTo>
                    <a:pt x="8327771" y="1524"/>
                  </a:lnTo>
                  <a:lnTo>
                    <a:pt x="8329295" y="1524"/>
                  </a:lnTo>
                  <a:lnTo>
                    <a:pt x="832929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8327760" cy="856701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Use of technology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Incorporate multimedia tools like videos, interactive quizzes, and online platforms.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Enhances engagement and caters to different learning styles.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Example: using an interactive quiz tool to assess understanding of sustainability concepts.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905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2483280"/>
            <a:ext cx="13439168" cy="207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Facilitated discussion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Lead discussions that allow participants to explore ideas and share insights.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Promotes critical thinking and deeper understanding of the material.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facilitating a discussion on the challenges of integrating environmental practices into humanitarian work.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76325"/>
            <a:ext cx="1266211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Techniques for engaging participants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715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2794801"/>
            <a:ext cx="15098492" cy="4745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Dominating participants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participants may dominate the discussion.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Strategy: tactfully redirect the conversation and invite quieter participants to contribute.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the trainer intervenes to balance the conversation, ensuring input from all participants.</a:t>
            </a:r>
          </a:p>
          <a:p>
            <a:pPr marL="542925" lvl="1" indent="-271462" algn="l">
              <a:lnSpc>
                <a:spcPts val="2916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lvl="1" indent="-271462" algn="l">
              <a:lnSpc>
                <a:spcPts val="2916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Low participation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participants may be reluctant to engage.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Strategy: actively invite quieter participants to share their views and create an inclusive environment.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the trainer uses open-ended questions and small group activities to encourage more participation.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76325"/>
            <a:ext cx="16730421" cy="128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group dynamics and addressing facilitation challenges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905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2975792"/>
            <a:ext cx="14684647" cy="438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Cultural misunderstandings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Cultural differences can lead to discomfort or miscommunication.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Strategy: be aware of cultural differences and adapt facilitation styles to respect all participants.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adjusting communication styles and being sensitive to cultural norms during discussions.</a:t>
            </a:r>
          </a:p>
          <a:p>
            <a:pPr marL="542925" lvl="1" indent="-271462" algn="l">
              <a:lnSpc>
                <a:spcPts val="2916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lvl="1" indent="-271462" algn="l">
              <a:lnSpc>
                <a:spcPts val="2916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Conflict among participants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Disagreements may arise during group activities.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Strategy: mediate conflicts promptly to maintain a positive learning atmosphere.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facilitating a discussion to help participants resolve a disagreement and reach consensus.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76325"/>
            <a:ext cx="16730421" cy="128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group dynamics and addressing facilitation challenges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715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2794801"/>
            <a:ext cx="14684647" cy="4745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Group disengagement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Participants may lose interest or disengage.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Strategy: use engaging activities such as simulations or role-playing to maintain interest.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incorporating role-playing exercises to make the session more dynamic and relevant.</a:t>
            </a:r>
          </a:p>
          <a:p>
            <a:pPr marL="542925" lvl="1" indent="-271462" algn="l">
              <a:lnSpc>
                <a:spcPts val="2916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lvl="1" indent="-271462" algn="l">
              <a:lnSpc>
                <a:spcPts val="2916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Environmental disengagement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Participants may not connect with the environmental aspects of facilitation techniques.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Strategy: include exercises that demonstrate how facilitation impacts environmental sustainability.</a:t>
            </a:r>
          </a:p>
          <a:p>
            <a:pPr marL="542925" lvl="1" indent="-271462" algn="l">
              <a:lnSpc>
                <a:spcPts val="2916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leading discussions on how sustainable facilitation can reduce waste.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76325"/>
            <a:ext cx="16730421" cy="128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group dynamics and addressing facilitation challenges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36244" y="6579889"/>
            <a:ext cx="3449401" cy="3411771"/>
          </a:xfrm>
          <a:custGeom>
            <a:avLst/>
            <a:gdLst/>
            <a:ahLst/>
            <a:cxnLst/>
            <a:rect l="l" t="t" r="r" b="b"/>
            <a:pathLst>
              <a:path w="3449401" h="3411771">
                <a:moveTo>
                  <a:pt x="0" y="0"/>
                </a:moveTo>
                <a:lnTo>
                  <a:pt x="3449400" y="0"/>
                </a:lnTo>
                <a:lnTo>
                  <a:pt x="3449400" y="3411771"/>
                </a:lnTo>
                <a:lnTo>
                  <a:pt x="0" y="34117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29400" y="4220765"/>
            <a:ext cx="9788236" cy="18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5: Developing training materials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1909692"/>
            <a:ext cx="15659100" cy="1317651"/>
            <a:chOff x="0" y="0"/>
            <a:chExt cx="20878800" cy="175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878800" cy="1756918"/>
            </a:xfrm>
            <a:custGeom>
              <a:avLst/>
              <a:gdLst/>
              <a:ahLst/>
              <a:cxnLst/>
              <a:rect l="l" t="t" r="r" b="b"/>
              <a:pathLst>
                <a:path w="20878800" h="1756918">
                  <a:moveTo>
                    <a:pt x="0" y="175641"/>
                  </a:moveTo>
                  <a:cubicBezTo>
                    <a:pt x="0" y="78613"/>
                    <a:pt x="78613" y="0"/>
                    <a:pt x="175641" y="0"/>
                  </a:cubicBezTo>
                  <a:lnTo>
                    <a:pt x="20703160" y="0"/>
                  </a:lnTo>
                  <a:cubicBezTo>
                    <a:pt x="20800188" y="0"/>
                    <a:pt x="20878800" y="78613"/>
                    <a:pt x="20878800" y="175641"/>
                  </a:cubicBezTo>
                  <a:lnTo>
                    <a:pt x="20878800" y="1581150"/>
                  </a:lnTo>
                  <a:cubicBezTo>
                    <a:pt x="20878800" y="1678178"/>
                    <a:pt x="20800188" y="1756791"/>
                    <a:pt x="20703160" y="1756791"/>
                  </a:cubicBezTo>
                  <a:lnTo>
                    <a:pt x="175641" y="1756791"/>
                  </a:lnTo>
                  <a:cubicBezTo>
                    <a:pt x="78613" y="1756918"/>
                    <a:pt x="0" y="1678178"/>
                    <a:pt x="0" y="1581150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93282" y="2206162"/>
            <a:ext cx="725417" cy="724708"/>
          </a:xfrm>
          <a:custGeom>
            <a:avLst/>
            <a:gdLst/>
            <a:ahLst/>
            <a:cxnLst/>
            <a:rect l="l" t="t" r="r" b="b"/>
            <a:pathLst>
              <a:path w="725417" h="724708">
                <a:moveTo>
                  <a:pt x="0" y="0"/>
                </a:moveTo>
                <a:lnTo>
                  <a:pt x="725417" y="0"/>
                </a:lnTo>
                <a:lnTo>
                  <a:pt x="725417" y="724709"/>
                </a:lnTo>
                <a:lnTo>
                  <a:pt x="0" y="7247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514209" y="2025663"/>
            <a:ext cx="13873874" cy="12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Conducting training needs assessments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Before developing training materials, it is critical to conduct needs assessments to gather insights about participants' current knowledge, skills, and challenges.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3" y="3711170"/>
            <a:ext cx="15659100" cy="1317651"/>
            <a:chOff x="0" y="0"/>
            <a:chExt cx="20878800" cy="17568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878800" cy="1756918"/>
            </a:xfrm>
            <a:custGeom>
              <a:avLst/>
              <a:gdLst/>
              <a:ahLst/>
              <a:cxnLst/>
              <a:rect l="l" t="t" r="r" b="b"/>
              <a:pathLst>
                <a:path w="20878800" h="1756918">
                  <a:moveTo>
                    <a:pt x="0" y="175641"/>
                  </a:moveTo>
                  <a:cubicBezTo>
                    <a:pt x="0" y="78613"/>
                    <a:pt x="78613" y="0"/>
                    <a:pt x="175641" y="0"/>
                  </a:cubicBezTo>
                  <a:lnTo>
                    <a:pt x="20703160" y="0"/>
                  </a:lnTo>
                  <a:cubicBezTo>
                    <a:pt x="20800188" y="0"/>
                    <a:pt x="20878800" y="78613"/>
                    <a:pt x="20878800" y="175641"/>
                  </a:cubicBezTo>
                  <a:lnTo>
                    <a:pt x="20878800" y="1581150"/>
                  </a:lnTo>
                  <a:cubicBezTo>
                    <a:pt x="20878800" y="1678178"/>
                    <a:pt x="20800188" y="1756791"/>
                    <a:pt x="20703160" y="1756791"/>
                  </a:cubicBezTo>
                  <a:lnTo>
                    <a:pt x="175641" y="1756791"/>
                  </a:lnTo>
                  <a:cubicBezTo>
                    <a:pt x="78613" y="1756918"/>
                    <a:pt x="0" y="1678178"/>
                    <a:pt x="0" y="1581150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93282" y="4007642"/>
            <a:ext cx="725417" cy="724708"/>
          </a:xfrm>
          <a:custGeom>
            <a:avLst/>
            <a:gdLst/>
            <a:ahLst/>
            <a:cxnLst/>
            <a:rect l="l" t="t" r="r" b="b"/>
            <a:pathLst>
              <a:path w="725417" h="724708">
                <a:moveTo>
                  <a:pt x="0" y="0"/>
                </a:moveTo>
                <a:lnTo>
                  <a:pt x="725417" y="0"/>
                </a:lnTo>
                <a:lnTo>
                  <a:pt x="725417" y="724708"/>
                </a:lnTo>
                <a:lnTo>
                  <a:pt x="0" y="724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514209" y="3827140"/>
            <a:ext cx="13873874" cy="12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Creating effective training materials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Training materials should be tailored to the audience’s literacy levels, cultural backgrounds, and knowledge.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3" y="5512647"/>
            <a:ext cx="15659100" cy="1317651"/>
            <a:chOff x="0" y="0"/>
            <a:chExt cx="20878800" cy="17568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878800" cy="1756918"/>
            </a:xfrm>
            <a:custGeom>
              <a:avLst/>
              <a:gdLst/>
              <a:ahLst/>
              <a:cxnLst/>
              <a:rect l="l" t="t" r="r" b="b"/>
              <a:pathLst>
                <a:path w="20878800" h="1756918">
                  <a:moveTo>
                    <a:pt x="0" y="175641"/>
                  </a:moveTo>
                  <a:cubicBezTo>
                    <a:pt x="0" y="78613"/>
                    <a:pt x="78613" y="0"/>
                    <a:pt x="175641" y="0"/>
                  </a:cubicBezTo>
                  <a:lnTo>
                    <a:pt x="20703160" y="0"/>
                  </a:lnTo>
                  <a:cubicBezTo>
                    <a:pt x="20800188" y="0"/>
                    <a:pt x="20878800" y="78613"/>
                    <a:pt x="20878800" y="175641"/>
                  </a:cubicBezTo>
                  <a:lnTo>
                    <a:pt x="20878800" y="1581150"/>
                  </a:lnTo>
                  <a:cubicBezTo>
                    <a:pt x="20878800" y="1678178"/>
                    <a:pt x="20800188" y="1756791"/>
                    <a:pt x="20703160" y="1756791"/>
                  </a:cubicBezTo>
                  <a:lnTo>
                    <a:pt x="175641" y="1756791"/>
                  </a:lnTo>
                  <a:cubicBezTo>
                    <a:pt x="78613" y="1756918"/>
                    <a:pt x="0" y="1678178"/>
                    <a:pt x="0" y="1581150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3282" y="5809119"/>
            <a:ext cx="725417" cy="724708"/>
          </a:xfrm>
          <a:custGeom>
            <a:avLst/>
            <a:gdLst/>
            <a:ahLst/>
            <a:cxnLst/>
            <a:rect l="l" t="t" r="r" b="b"/>
            <a:pathLst>
              <a:path w="725417" h="724708">
                <a:moveTo>
                  <a:pt x="0" y="0"/>
                </a:moveTo>
                <a:lnTo>
                  <a:pt x="725417" y="0"/>
                </a:lnTo>
                <a:lnTo>
                  <a:pt x="725417" y="724709"/>
                </a:lnTo>
                <a:lnTo>
                  <a:pt x="0" y="7247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514209" y="5628618"/>
            <a:ext cx="13873874" cy="12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Role of multimedia in training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Multimedia tools such as videos and infographics enhance learning by catering to different styles and making abstract concepts tangible.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94693" y="7314125"/>
            <a:ext cx="15659100" cy="1317651"/>
            <a:chOff x="0" y="0"/>
            <a:chExt cx="20878800" cy="17568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878800" cy="1756918"/>
            </a:xfrm>
            <a:custGeom>
              <a:avLst/>
              <a:gdLst/>
              <a:ahLst/>
              <a:cxnLst/>
              <a:rect l="l" t="t" r="r" b="b"/>
              <a:pathLst>
                <a:path w="20878800" h="1756918">
                  <a:moveTo>
                    <a:pt x="0" y="175641"/>
                  </a:moveTo>
                  <a:cubicBezTo>
                    <a:pt x="0" y="78613"/>
                    <a:pt x="78613" y="0"/>
                    <a:pt x="175641" y="0"/>
                  </a:cubicBezTo>
                  <a:lnTo>
                    <a:pt x="20703160" y="0"/>
                  </a:lnTo>
                  <a:cubicBezTo>
                    <a:pt x="20800188" y="0"/>
                    <a:pt x="20878800" y="78613"/>
                    <a:pt x="20878800" y="175641"/>
                  </a:cubicBezTo>
                  <a:lnTo>
                    <a:pt x="20878800" y="1581150"/>
                  </a:lnTo>
                  <a:cubicBezTo>
                    <a:pt x="20878800" y="1678178"/>
                    <a:pt x="20800188" y="1756791"/>
                    <a:pt x="20703160" y="1756791"/>
                  </a:cubicBezTo>
                  <a:lnTo>
                    <a:pt x="175641" y="1756791"/>
                  </a:lnTo>
                  <a:cubicBezTo>
                    <a:pt x="78613" y="1756918"/>
                    <a:pt x="0" y="1678178"/>
                    <a:pt x="0" y="1581150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93282" y="7610597"/>
            <a:ext cx="725417" cy="724708"/>
          </a:xfrm>
          <a:custGeom>
            <a:avLst/>
            <a:gdLst/>
            <a:ahLst/>
            <a:cxnLst/>
            <a:rect l="l" t="t" r="r" b="b"/>
            <a:pathLst>
              <a:path w="725417" h="724708">
                <a:moveTo>
                  <a:pt x="0" y="0"/>
                </a:moveTo>
                <a:lnTo>
                  <a:pt x="725417" y="0"/>
                </a:lnTo>
                <a:lnTo>
                  <a:pt x="725417" y="724708"/>
                </a:lnTo>
                <a:lnTo>
                  <a:pt x="0" y="7247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514209" y="7430095"/>
            <a:ext cx="13873874" cy="122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PowerPoint presentations in training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Well-designed presentations help reinforce key points and engage participants, but poor design can detract from the session.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Steps in Conducting a Training Needs Assessment (TNA)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6719" y="2272665"/>
            <a:ext cx="16494561" cy="576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Identify the purpose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Define the goal of the TNA, such as identifying skill gaps or assessing knowledge levels.</a:t>
            </a:r>
          </a:p>
          <a:p>
            <a:pPr marL="542925" lvl="1" indent="-271462"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Focus on assessing gaps in disaster response knowledge.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Define the scope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Establish the scope, target audience, and resources.</a:t>
            </a:r>
          </a:p>
          <a:p>
            <a:pPr marL="542925" lvl="1" indent="-271462"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Focus on environmental issues like deforestation or water management.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Select the methodology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Choose methods like surveys, interviews, or focus groups.</a:t>
            </a:r>
          </a:p>
          <a:p>
            <a:pPr marL="542925" lvl="1" indent="-271462"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Interview field staff to understand challenges in sustainable practices.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Collect data sustainably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Use online surveys or virtual focus groups to reduce environmental impact.</a:t>
            </a:r>
          </a:p>
          <a:p>
            <a:pPr marL="542925" lvl="1" indent="-271462" algn="l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Distribute digital surveys on climate change adaptation strategies.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Steps in Conducting a Training Needs Assessment (TNA)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4739" y="2393285"/>
            <a:ext cx="16494561" cy="5360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Analyze the data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Review and interpret data to identify learning needs.</a:t>
            </a:r>
          </a:p>
          <a:p>
            <a:pPr marL="651510" lvl="1" indent="-325755"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Determine a need for training on sustainable resource management.</a:t>
            </a:r>
          </a:p>
          <a:p>
            <a:pPr marL="651510" lvl="1" indent="-325755" algn="l">
              <a:lnSpc>
                <a:spcPts val="3888"/>
              </a:lnSpc>
            </a:pPr>
            <a:endParaRPr lang="en-US"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Report findings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Compile findings into a report with recommendations for content.</a:t>
            </a:r>
          </a:p>
          <a:p>
            <a:pPr marL="651510" lvl="1" indent="-325755"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Highlight the need for modules on integrating environmental considerations.</a:t>
            </a:r>
          </a:p>
          <a:p>
            <a:pPr marL="651510" lvl="1" indent="-325755" algn="l">
              <a:lnSpc>
                <a:spcPts val="3888"/>
              </a:lnSpc>
            </a:pPr>
            <a:endParaRPr lang="en-US"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Develop an action plan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Use findings to design a training program and select content.</a:t>
            </a:r>
          </a:p>
          <a:p>
            <a:pPr marL="651510" lvl="1" indent="-325755"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Create a plan focusing on environmental risk assessment training.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C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4C0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37705" y="5998028"/>
            <a:ext cx="2887841" cy="4114800"/>
          </a:xfrm>
          <a:custGeom>
            <a:avLst/>
            <a:gdLst/>
            <a:ahLst/>
            <a:cxnLst/>
            <a:rect l="l" t="t" r="r" b="b"/>
            <a:pathLst>
              <a:path w="2887841" h="4114800">
                <a:moveTo>
                  <a:pt x="0" y="0"/>
                </a:moveTo>
                <a:lnTo>
                  <a:pt x="2887841" y="0"/>
                </a:lnTo>
                <a:lnTo>
                  <a:pt x="288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68445" y="4324366"/>
            <a:ext cx="1607110" cy="163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E6EFD0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97139" y="4497390"/>
            <a:ext cx="10287000" cy="133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1: Introduction to training of trainers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Creating Clear and Engaging Content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1905717"/>
            <a:ext cx="15855453" cy="945318"/>
            <a:chOff x="0" y="0"/>
            <a:chExt cx="21140604" cy="12604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0652" y="2118414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048471" y="1986703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Clear content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Use simple, well-structured content to ensure easy comprehension.</a:t>
            </a:r>
          </a:p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Break complex environmental policy information into bullet points.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3" y="3087366"/>
            <a:ext cx="15855453" cy="945318"/>
            <a:chOff x="0" y="0"/>
            <a:chExt cx="21140604" cy="12604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80652" y="3300063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048471" y="3168352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Environmentally friendly content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Prioritize digital and eco-friendly formats.</a:t>
            </a:r>
          </a:p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Use interactive PDFs instead of printed handouts.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3" y="4269015"/>
            <a:ext cx="15855453" cy="945318"/>
            <a:chOff x="0" y="0"/>
            <a:chExt cx="21140604" cy="12604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80652" y="4481712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048471" y="4350000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Visual aids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Integrate charts, infographics, and diagrams to simplify complex ideas.</a:t>
            </a:r>
          </a:p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Use flowcharts to explain humanitarian decision-making processes.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94693" y="5450664"/>
            <a:ext cx="15855453" cy="945318"/>
            <a:chOff x="0" y="0"/>
            <a:chExt cx="21140604" cy="12604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80652" y="5663361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048471" y="5531650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Engaging language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Use relatable, motivating language to capture interest.</a:t>
            </a:r>
          </a:p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Narrate real-world case studies in disaster-affected regions.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94693" y="6632313"/>
            <a:ext cx="15855453" cy="945318"/>
            <a:chOff x="0" y="0"/>
            <a:chExt cx="21140604" cy="12604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80652" y="6845010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2048471" y="6713298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Contextual relevance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Tailor content to reflect participants' work environments.</a:t>
            </a:r>
          </a:p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Focus on region-specific environmental challenges, like drought management.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894693" y="7813962"/>
            <a:ext cx="15855453" cy="945318"/>
            <a:chOff x="0" y="0"/>
            <a:chExt cx="21140604" cy="12604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140547" cy="1260475"/>
            </a:xfrm>
            <a:custGeom>
              <a:avLst/>
              <a:gdLst/>
              <a:ahLst/>
              <a:cxnLst/>
              <a:rect l="l" t="t" r="r" b="b"/>
              <a:pathLst>
                <a:path w="21140547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1014562" y="0"/>
                  </a:lnTo>
                  <a:cubicBezTo>
                    <a:pt x="21084158" y="0"/>
                    <a:pt x="21140547" y="56388"/>
                    <a:pt x="21140547" y="125984"/>
                  </a:cubicBezTo>
                  <a:lnTo>
                    <a:pt x="21140547" y="1134364"/>
                  </a:lnTo>
                  <a:cubicBezTo>
                    <a:pt x="21140547" y="1203960"/>
                    <a:pt x="21084158" y="1260348"/>
                    <a:pt x="21014562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80652" y="8026659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2048471" y="7894948"/>
            <a:ext cx="14639738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Interactive elements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Include quizzes and discussions to promote active learning.</a:t>
            </a:r>
          </a:p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Embed quizzes after each section to reinforce learning.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29235"/>
            <a:ext cx="15412365" cy="68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Using Multimedia and Other Resources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022913" y="2196950"/>
            <a:ext cx="1586515" cy="1586515"/>
            <a:chOff x="0" y="0"/>
            <a:chExt cx="2115354" cy="21153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5312" cy="2115312"/>
            </a:xfrm>
            <a:custGeom>
              <a:avLst/>
              <a:gdLst/>
              <a:ahLst/>
              <a:cxnLst/>
              <a:rect l="l" t="t" r="r" b="b"/>
              <a:pathLst>
                <a:path w="2115312" h="2115312">
                  <a:moveTo>
                    <a:pt x="0" y="1057656"/>
                  </a:moveTo>
                  <a:cubicBezTo>
                    <a:pt x="0" y="473583"/>
                    <a:pt x="473583" y="0"/>
                    <a:pt x="1057656" y="0"/>
                  </a:cubicBezTo>
                  <a:cubicBezTo>
                    <a:pt x="1641729" y="0"/>
                    <a:pt x="2115312" y="473583"/>
                    <a:pt x="2115312" y="1057656"/>
                  </a:cubicBezTo>
                  <a:cubicBezTo>
                    <a:pt x="2115312" y="1641729"/>
                    <a:pt x="1641729" y="2115312"/>
                    <a:pt x="1057656" y="2115312"/>
                  </a:cubicBezTo>
                  <a:cubicBezTo>
                    <a:pt x="473583" y="2115312"/>
                    <a:pt x="0" y="1641856"/>
                    <a:pt x="0" y="105765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356082" y="2530118"/>
            <a:ext cx="920180" cy="920179"/>
          </a:xfrm>
          <a:custGeom>
            <a:avLst/>
            <a:gdLst/>
            <a:ahLst/>
            <a:cxnLst/>
            <a:rect l="l" t="t" r="r" b="b"/>
            <a:pathLst>
              <a:path w="920180" h="920179">
                <a:moveTo>
                  <a:pt x="0" y="0"/>
                </a:moveTo>
                <a:lnTo>
                  <a:pt x="920180" y="0"/>
                </a:lnTo>
                <a:lnTo>
                  <a:pt x="920180" y="920180"/>
                </a:lnTo>
                <a:lnTo>
                  <a:pt x="0" y="920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944635" y="2211238"/>
            <a:ext cx="3749170" cy="15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Videos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Use short clips to demonstrate concepts and case studies visually.</a:t>
            </a:r>
          </a:p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Show a documentary clip on successful environmental interventions.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4000" y="3328873"/>
            <a:ext cx="1586516" cy="1586515"/>
            <a:chOff x="0" y="0"/>
            <a:chExt cx="2115354" cy="21153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15312" cy="2115312"/>
            </a:xfrm>
            <a:custGeom>
              <a:avLst/>
              <a:gdLst/>
              <a:ahLst/>
              <a:cxnLst/>
              <a:rect l="l" t="t" r="r" b="b"/>
              <a:pathLst>
                <a:path w="2115312" h="2115312">
                  <a:moveTo>
                    <a:pt x="0" y="1057656"/>
                  </a:moveTo>
                  <a:cubicBezTo>
                    <a:pt x="0" y="473583"/>
                    <a:pt x="473583" y="0"/>
                    <a:pt x="1057656" y="0"/>
                  </a:cubicBezTo>
                  <a:cubicBezTo>
                    <a:pt x="1641729" y="0"/>
                    <a:pt x="2115312" y="473583"/>
                    <a:pt x="2115312" y="1057656"/>
                  </a:cubicBezTo>
                  <a:cubicBezTo>
                    <a:pt x="2115312" y="1641729"/>
                    <a:pt x="1641729" y="2115312"/>
                    <a:pt x="1057656" y="2115312"/>
                  </a:cubicBezTo>
                  <a:cubicBezTo>
                    <a:pt x="473583" y="2115312"/>
                    <a:pt x="0" y="1641856"/>
                    <a:pt x="0" y="105765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7168" y="3662041"/>
            <a:ext cx="920179" cy="920179"/>
          </a:xfrm>
          <a:custGeom>
            <a:avLst/>
            <a:gdLst/>
            <a:ahLst/>
            <a:cxnLst/>
            <a:rect l="l" t="t" r="r" b="b"/>
            <a:pathLst>
              <a:path w="920179" h="920179">
                <a:moveTo>
                  <a:pt x="0" y="0"/>
                </a:moveTo>
                <a:lnTo>
                  <a:pt x="920180" y="0"/>
                </a:lnTo>
                <a:lnTo>
                  <a:pt x="920180" y="920179"/>
                </a:lnTo>
                <a:lnTo>
                  <a:pt x="0" y="9201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11065722" y="3343160"/>
            <a:ext cx="3749170" cy="15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Interactive simulations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Offer practical, hands-on experiences through simulations.</a:t>
            </a:r>
          </a:p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Use a digital crisis scenario simulation to practice decision-making.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022913" y="4421641"/>
            <a:ext cx="1586515" cy="1586515"/>
            <a:chOff x="0" y="0"/>
            <a:chExt cx="2115354" cy="21153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15312" cy="2115312"/>
            </a:xfrm>
            <a:custGeom>
              <a:avLst/>
              <a:gdLst/>
              <a:ahLst/>
              <a:cxnLst/>
              <a:rect l="l" t="t" r="r" b="b"/>
              <a:pathLst>
                <a:path w="2115312" h="2115312">
                  <a:moveTo>
                    <a:pt x="0" y="1057656"/>
                  </a:moveTo>
                  <a:cubicBezTo>
                    <a:pt x="0" y="473583"/>
                    <a:pt x="473583" y="0"/>
                    <a:pt x="1057656" y="0"/>
                  </a:cubicBezTo>
                  <a:cubicBezTo>
                    <a:pt x="1641729" y="0"/>
                    <a:pt x="2115312" y="473583"/>
                    <a:pt x="2115312" y="1057656"/>
                  </a:cubicBezTo>
                  <a:cubicBezTo>
                    <a:pt x="2115312" y="1641729"/>
                    <a:pt x="1641729" y="2115312"/>
                    <a:pt x="1057656" y="2115312"/>
                  </a:cubicBezTo>
                  <a:cubicBezTo>
                    <a:pt x="473583" y="2115312"/>
                    <a:pt x="0" y="1641856"/>
                    <a:pt x="0" y="105765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2356082" y="4754809"/>
            <a:ext cx="920180" cy="920179"/>
          </a:xfrm>
          <a:custGeom>
            <a:avLst/>
            <a:gdLst/>
            <a:ahLst/>
            <a:cxnLst/>
            <a:rect l="l" t="t" r="r" b="b"/>
            <a:pathLst>
              <a:path w="920180" h="920179">
                <a:moveTo>
                  <a:pt x="0" y="0"/>
                </a:moveTo>
                <a:lnTo>
                  <a:pt x="920180" y="0"/>
                </a:lnTo>
                <a:lnTo>
                  <a:pt x="920180" y="920179"/>
                </a:lnTo>
                <a:lnTo>
                  <a:pt x="0" y="92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3944635" y="4435928"/>
            <a:ext cx="3749170" cy="15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Infographics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Visually condense data and concepts into easy-to-understand formats.</a:t>
            </a:r>
          </a:p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Create an infographic outlining M&amp;E frameworks in humanitarian contexts.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5553563"/>
            <a:ext cx="1586516" cy="1586515"/>
            <a:chOff x="0" y="0"/>
            <a:chExt cx="2115354" cy="21153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15312" cy="2115312"/>
            </a:xfrm>
            <a:custGeom>
              <a:avLst/>
              <a:gdLst/>
              <a:ahLst/>
              <a:cxnLst/>
              <a:rect l="l" t="t" r="r" b="b"/>
              <a:pathLst>
                <a:path w="2115312" h="2115312">
                  <a:moveTo>
                    <a:pt x="0" y="1057656"/>
                  </a:moveTo>
                  <a:cubicBezTo>
                    <a:pt x="0" y="473583"/>
                    <a:pt x="473583" y="0"/>
                    <a:pt x="1057656" y="0"/>
                  </a:cubicBezTo>
                  <a:cubicBezTo>
                    <a:pt x="1641729" y="0"/>
                    <a:pt x="2115312" y="473583"/>
                    <a:pt x="2115312" y="1057656"/>
                  </a:cubicBezTo>
                  <a:cubicBezTo>
                    <a:pt x="2115312" y="1641729"/>
                    <a:pt x="1641729" y="2115312"/>
                    <a:pt x="1057656" y="2115312"/>
                  </a:cubicBezTo>
                  <a:cubicBezTo>
                    <a:pt x="473583" y="2115312"/>
                    <a:pt x="0" y="1641856"/>
                    <a:pt x="0" y="105765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9477168" y="5886731"/>
            <a:ext cx="920179" cy="920180"/>
          </a:xfrm>
          <a:custGeom>
            <a:avLst/>
            <a:gdLst/>
            <a:ahLst/>
            <a:cxnLst/>
            <a:rect l="l" t="t" r="r" b="b"/>
            <a:pathLst>
              <a:path w="920179" h="920180">
                <a:moveTo>
                  <a:pt x="0" y="0"/>
                </a:moveTo>
                <a:lnTo>
                  <a:pt x="920179" y="0"/>
                </a:lnTo>
                <a:lnTo>
                  <a:pt x="920179" y="920180"/>
                </a:lnTo>
                <a:lnTo>
                  <a:pt x="0" y="9201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11065722" y="5567851"/>
            <a:ext cx="3749170" cy="15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case studies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Present digital case studies focusing on eco-friendly practices.</a:t>
            </a:r>
          </a:p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Show a case study on waste reduction in refugee camps through digital means.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022913" y="6989231"/>
            <a:ext cx="1586515" cy="1586515"/>
            <a:chOff x="0" y="0"/>
            <a:chExt cx="2115354" cy="211535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15312" cy="2115312"/>
            </a:xfrm>
            <a:custGeom>
              <a:avLst/>
              <a:gdLst/>
              <a:ahLst/>
              <a:cxnLst/>
              <a:rect l="l" t="t" r="r" b="b"/>
              <a:pathLst>
                <a:path w="2115312" h="2115312">
                  <a:moveTo>
                    <a:pt x="0" y="1057656"/>
                  </a:moveTo>
                  <a:cubicBezTo>
                    <a:pt x="0" y="473583"/>
                    <a:pt x="473583" y="0"/>
                    <a:pt x="1057656" y="0"/>
                  </a:cubicBezTo>
                  <a:cubicBezTo>
                    <a:pt x="1641729" y="0"/>
                    <a:pt x="2115312" y="473583"/>
                    <a:pt x="2115312" y="1057656"/>
                  </a:cubicBezTo>
                  <a:cubicBezTo>
                    <a:pt x="2115312" y="1641729"/>
                    <a:pt x="1641729" y="2115312"/>
                    <a:pt x="1057656" y="2115312"/>
                  </a:cubicBezTo>
                  <a:cubicBezTo>
                    <a:pt x="473583" y="2115312"/>
                    <a:pt x="0" y="1641856"/>
                    <a:pt x="0" y="105765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356082" y="7322399"/>
            <a:ext cx="920180" cy="920180"/>
          </a:xfrm>
          <a:custGeom>
            <a:avLst/>
            <a:gdLst/>
            <a:ahLst/>
            <a:cxnLst/>
            <a:rect l="l" t="t" r="r" b="b"/>
            <a:pathLst>
              <a:path w="920180" h="920180">
                <a:moveTo>
                  <a:pt x="0" y="0"/>
                </a:moveTo>
                <a:lnTo>
                  <a:pt x="920180" y="0"/>
                </a:lnTo>
                <a:lnTo>
                  <a:pt x="920180" y="920180"/>
                </a:lnTo>
                <a:lnTo>
                  <a:pt x="0" y="9201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3944635" y="7003519"/>
            <a:ext cx="3749170" cy="15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E-learning platforms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Provide participants access to online resources and forums.</a:t>
            </a:r>
          </a:p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Example: Use an e-learning platform for post-session quizzes and discussions.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Qualities of a Good PowerPoint Presentation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1909724"/>
            <a:ext cx="15252780" cy="1962457"/>
            <a:chOff x="0" y="0"/>
            <a:chExt cx="20337040" cy="26166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337018" cy="2616581"/>
            </a:xfrm>
            <a:custGeom>
              <a:avLst/>
              <a:gdLst/>
              <a:ahLst/>
              <a:cxnLst/>
              <a:rect l="l" t="t" r="r" b="b"/>
              <a:pathLst>
                <a:path w="20337018" h="2616581">
                  <a:moveTo>
                    <a:pt x="0" y="261620"/>
                  </a:moveTo>
                  <a:cubicBezTo>
                    <a:pt x="0" y="117094"/>
                    <a:pt x="117094" y="0"/>
                    <a:pt x="261620" y="0"/>
                  </a:cubicBezTo>
                  <a:lnTo>
                    <a:pt x="20075398" y="0"/>
                  </a:lnTo>
                  <a:cubicBezTo>
                    <a:pt x="20219924" y="0"/>
                    <a:pt x="20337018" y="117094"/>
                    <a:pt x="20337018" y="261620"/>
                  </a:cubicBezTo>
                  <a:lnTo>
                    <a:pt x="20337018" y="2354961"/>
                  </a:lnTo>
                  <a:cubicBezTo>
                    <a:pt x="20337018" y="2499487"/>
                    <a:pt x="20219924" y="2616581"/>
                    <a:pt x="20075398" y="2616581"/>
                  </a:cubicBezTo>
                  <a:lnTo>
                    <a:pt x="261620" y="2616581"/>
                  </a:lnTo>
                  <a:cubicBezTo>
                    <a:pt x="117094" y="2616581"/>
                    <a:pt x="0" y="2499487"/>
                    <a:pt x="0" y="235496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8336" y="2351276"/>
            <a:ext cx="1080406" cy="1079351"/>
          </a:xfrm>
          <a:custGeom>
            <a:avLst/>
            <a:gdLst/>
            <a:ahLst/>
            <a:cxnLst/>
            <a:rect l="l" t="t" r="r" b="b"/>
            <a:pathLst>
              <a:path w="1080406" h="1079351">
                <a:moveTo>
                  <a:pt x="0" y="0"/>
                </a:moveTo>
                <a:lnTo>
                  <a:pt x="1080406" y="0"/>
                </a:lnTo>
                <a:lnTo>
                  <a:pt x="1080406" y="1079350"/>
                </a:lnTo>
                <a:lnTo>
                  <a:pt x="0" y="1079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296221" y="2062609"/>
            <a:ext cx="12628567" cy="167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Clarity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Limit text to key points with simple, easy-to-read fonts and design.</a:t>
            </a:r>
          </a:p>
          <a:p>
            <a:pPr algn="l">
              <a:lnSpc>
                <a:spcPts val="3240"/>
              </a:lnSpc>
            </a:pPr>
            <a:r>
              <a:rPr lang="en-US" sz="3000" i="1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Present clear bullet points on environmental policies.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3" y="4350310"/>
            <a:ext cx="15252780" cy="1962458"/>
            <a:chOff x="0" y="0"/>
            <a:chExt cx="20337040" cy="26166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37018" cy="2616581"/>
            </a:xfrm>
            <a:custGeom>
              <a:avLst/>
              <a:gdLst/>
              <a:ahLst/>
              <a:cxnLst/>
              <a:rect l="l" t="t" r="r" b="b"/>
              <a:pathLst>
                <a:path w="20337018" h="2616581">
                  <a:moveTo>
                    <a:pt x="0" y="261620"/>
                  </a:moveTo>
                  <a:cubicBezTo>
                    <a:pt x="0" y="117094"/>
                    <a:pt x="117094" y="0"/>
                    <a:pt x="261620" y="0"/>
                  </a:cubicBezTo>
                  <a:lnTo>
                    <a:pt x="20075398" y="0"/>
                  </a:lnTo>
                  <a:cubicBezTo>
                    <a:pt x="20219924" y="0"/>
                    <a:pt x="20337018" y="117094"/>
                    <a:pt x="20337018" y="261620"/>
                  </a:cubicBezTo>
                  <a:lnTo>
                    <a:pt x="20337018" y="2354961"/>
                  </a:lnTo>
                  <a:cubicBezTo>
                    <a:pt x="20337018" y="2499487"/>
                    <a:pt x="20219924" y="2616581"/>
                    <a:pt x="20075398" y="2616581"/>
                  </a:cubicBezTo>
                  <a:lnTo>
                    <a:pt x="261620" y="2616581"/>
                  </a:lnTo>
                  <a:cubicBezTo>
                    <a:pt x="117094" y="2616581"/>
                    <a:pt x="0" y="2499487"/>
                    <a:pt x="0" y="235496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88336" y="4791864"/>
            <a:ext cx="1080406" cy="1079351"/>
          </a:xfrm>
          <a:custGeom>
            <a:avLst/>
            <a:gdLst/>
            <a:ahLst/>
            <a:cxnLst/>
            <a:rect l="l" t="t" r="r" b="b"/>
            <a:pathLst>
              <a:path w="1080406" h="1079351">
                <a:moveTo>
                  <a:pt x="0" y="0"/>
                </a:moveTo>
                <a:lnTo>
                  <a:pt x="1080406" y="0"/>
                </a:lnTo>
                <a:lnTo>
                  <a:pt x="1080406" y="1079351"/>
                </a:lnTo>
                <a:lnTo>
                  <a:pt x="0" y="10793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296221" y="4503196"/>
            <a:ext cx="12628567" cy="167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Visual appeal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Use relevant images and color schemes that enhance, not overwhelm.</a:t>
            </a:r>
          </a:p>
          <a:p>
            <a:pPr algn="l">
              <a:lnSpc>
                <a:spcPts val="3240"/>
              </a:lnSpc>
            </a:pPr>
            <a:r>
              <a:rPr lang="en-US" sz="3000" i="1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Align slide colors with organizational branding, include high-quality images.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3" y="6790899"/>
            <a:ext cx="15252780" cy="1962458"/>
            <a:chOff x="0" y="0"/>
            <a:chExt cx="20337040" cy="261661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37018" cy="2616581"/>
            </a:xfrm>
            <a:custGeom>
              <a:avLst/>
              <a:gdLst/>
              <a:ahLst/>
              <a:cxnLst/>
              <a:rect l="l" t="t" r="r" b="b"/>
              <a:pathLst>
                <a:path w="20337018" h="2616581">
                  <a:moveTo>
                    <a:pt x="0" y="261620"/>
                  </a:moveTo>
                  <a:cubicBezTo>
                    <a:pt x="0" y="117094"/>
                    <a:pt x="117094" y="0"/>
                    <a:pt x="261620" y="0"/>
                  </a:cubicBezTo>
                  <a:lnTo>
                    <a:pt x="20075398" y="0"/>
                  </a:lnTo>
                  <a:cubicBezTo>
                    <a:pt x="20219924" y="0"/>
                    <a:pt x="20337018" y="117094"/>
                    <a:pt x="20337018" y="261620"/>
                  </a:cubicBezTo>
                  <a:lnTo>
                    <a:pt x="20337018" y="2354961"/>
                  </a:lnTo>
                  <a:cubicBezTo>
                    <a:pt x="20337018" y="2499487"/>
                    <a:pt x="20219924" y="2616581"/>
                    <a:pt x="20075398" y="2616581"/>
                  </a:cubicBezTo>
                  <a:lnTo>
                    <a:pt x="261620" y="2616581"/>
                  </a:lnTo>
                  <a:cubicBezTo>
                    <a:pt x="117094" y="2616581"/>
                    <a:pt x="0" y="2499487"/>
                    <a:pt x="0" y="235496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88336" y="7232453"/>
            <a:ext cx="1080406" cy="1079351"/>
          </a:xfrm>
          <a:custGeom>
            <a:avLst/>
            <a:gdLst/>
            <a:ahLst/>
            <a:cxnLst/>
            <a:rect l="l" t="t" r="r" b="b"/>
            <a:pathLst>
              <a:path w="1080406" h="1079351">
                <a:moveTo>
                  <a:pt x="0" y="0"/>
                </a:moveTo>
                <a:lnTo>
                  <a:pt x="1080406" y="0"/>
                </a:lnTo>
                <a:lnTo>
                  <a:pt x="1080406" y="1079350"/>
                </a:lnTo>
                <a:lnTo>
                  <a:pt x="0" y="10793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3296221" y="6943784"/>
            <a:ext cx="12628567" cy="167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Consistency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Maintain uniformity in layout, font, and design throughout the slides.</a:t>
            </a:r>
          </a:p>
          <a:p>
            <a:pPr algn="l">
              <a:lnSpc>
                <a:spcPts val="3240"/>
              </a:lnSpc>
            </a:pPr>
            <a:r>
              <a:rPr lang="en-US" sz="3000" i="1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Use a consistent template with matching headings and fonts.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Qualities of a Good PowerPoint Presentation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1907684"/>
            <a:ext cx="15412365" cy="1447545"/>
            <a:chOff x="0" y="0"/>
            <a:chExt cx="20549820" cy="1930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49870" cy="1930146"/>
            </a:xfrm>
            <a:custGeom>
              <a:avLst/>
              <a:gdLst/>
              <a:ahLst/>
              <a:cxnLst/>
              <a:rect l="l" t="t" r="r" b="b"/>
              <a:pathLst>
                <a:path w="20549870" h="1930146">
                  <a:moveTo>
                    <a:pt x="0" y="193040"/>
                  </a:moveTo>
                  <a:cubicBezTo>
                    <a:pt x="0" y="86360"/>
                    <a:pt x="86360" y="0"/>
                    <a:pt x="193040" y="0"/>
                  </a:cubicBezTo>
                  <a:lnTo>
                    <a:pt x="20356830" y="0"/>
                  </a:lnTo>
                  <a:cubicBezTo>
                    <a:pt x="20463383" y="0"/>
                    <a:pt x="20549870" y="86360"/>
                    <a:pt x="20549870" y="193040"/>
                  </a:cubicBezTo>
                  <a:lnTo>
                    <a:pt x="20549870" y="1737106"/>
                  </a:lnTo>
                  <a:cubicBezTo>
                    <a:pt x="20549870" y="1843659"/>
                    <a:pt x="20463511" y="1930146"/>
                    <a:pt x="20356830" y="1930146"/>
                  </a:cubicBezTo>
                  <a:lnTo>
                    <a:pt x="193040" y="1930146"/>
                  </a:lnTo>
                  <a:cubicBezTo>
                    <a:pt x="86487" y="1930146"/>
                    <a:pt x="0" y="1843786"/>
                    <a:pt x="0" y="173710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32574" y="2233382"/>
            <a:ext cx="796927" cy="796149"/>
          </a:xfrm>
          <a:custGeom>
            <a:avLst/>
            <a:gdLst/>
            <a:ahLst/>
            <a:cxnLst/>
            <a:rect l="l" t="t" r="r" b="b"/>
            <a:pathLst>
              <a:path w="796927" h="796149">
                <a:moveTo>
                  <a:pt x="0" y="0"/>
                </a:moveTo>
                <a:lnTo>
                  <a:pt x="796928" y="0"/>
                </a:lnTo>
                <a:lnTo>
                  <a:pt x="796928" y="796148"/>
                </a:lnTo>
                <a:lnTo>
                  <a:pt x="0" y="7961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664854" y="2013991"/>
            <a:ext cx="13173016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Relevance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Ensure all content on slides directly supports the training topic.</a:t>
            </a:r>
          </a:p>
          <a:p>
            <a:pPr algn="l">
              <a:lnSpc>
                <a:spcPts val="3240"/>
              </a:lnSpc>
            </a:pPr>
            <a:r>
              <a:rPr lang="en-US" sz="3000" i="1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Include relevant graphs that support discussions on sustainability strategies.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3" y="3707907"/>
            <a:ext cx="15412365" cy="1447545"/>
            <a:chOff x="0" y="0"/>
            <a:chExt cx="20549820" cy="19300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549870" cy="1930146"/>
            </a:xfrm>
            <a:custGeom>
              <a:avLst/>
              <a:gdLst/>
              <a:ahLst/>
              <a:cxnLst/>
              <a:rect l="l" t="t" r="r" b="b"/>
              <a:pathLst>
                <a:path w="20549870" h="1930146">
                  <a:moveTo>
                    <a:pt x="0" y="193040"/>
                  </a:moveTo>
                  <a:cubicBezTo>
                    <a:pt x="0" y="86360"/>
                    <a:pt x="86360" y="0"/>
                    <a:pt x="193040" y="0"/>
                  </a:cubicBezTo>
                  <a:lnTo>
                    <a:pt x="20356830" y="0"/>
                  </a:lnTo>
                  <a:cubicBezTo>
                    <a:pt x="20463383" y="0"/>
                    <a:pt x="20549870" y="86360"/>
                    <a:pt x="20549870" y="193040"/>
                  </a:cubicBezTo>
                  <a:lnTo>
                    <a:pt x="20549870" y="1737106"/>
                  </a:lnTo>
                  <a:cubicBezTo>
                    <a:pt x="20549870" y="1843659"/>
                    <a:pt x="20463511" y="1930146"/>
                    <a:pt x="20356830" y="1930146"/>
                  </a:cubicBezTo>
                  <a:lnTo>
                    <a:pt x="193040" y="1930146"/>
                  </a:lnTo>
                  <a:cubicBezTo>
                    <a:pt x="86487" y="1930146"/>
                    <a:pt x="0" y="1843786"/>
                    <a:pt x="0" y="173710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32574" y="4033605"/>
            <a:ext cx="796927" cy="796149"/>
          </a:xfrm>
          <a:custGeom>
            <a:avLst/>
            <a:gdLst/>
            <a:ahLst/>
            <a:cxnLst/>
            <a:rect l="l" t="t" r="r" b="b"/>
            <a:pathLst>
              <a:path w="796927" h="796149">
                <a:moveTo>
                  <a:pt x="0" y="0"/>
                </a:moveTo>
                <a:lnTo>
                  <a:pt x="796928" y="0"/>
                </a:lnTo>
                <a:lnTo>
                  <a:pt x="796928" y="796149"/>
                </a:lnTo>
                <a:lnTo>
                  <a:pt x="0" y="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664854" y="4019002"/>
            <a:ext cx="13173016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Engagement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Integrate polls or Q&amp;A to encourage participant interaction.</a:t>
            </a:r>
          </a:p>
          <a:p>
            <a:pPr algn="l">
              <a:lnSpc>
                <a:spcPts val="3240"/>
              </a:lnSpc>
            </a:pPr>
            <a:r>
              <a:rPr lang="en-US" sz="3000" i="1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Use embedded polls to gather real-time feedback.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3" y="5508130"/>
            <a:ext cx="15412365" cy="1447545"/>
            <a:chOff x="0" y="0"/>
            <a:chExt cx="20549820" cy="19300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549870" cy="1930146"/>
            </a:xfrm>
            <a:custGeom>
              <a:avLst/>
              <a:gdLst/>
              <a:ahLst/>
              <a:cxnLst/>
              <a:rect l="l" t="t" r="r" b="b"/>
              <a:pathLst>
                <a:path w="20549870" h="1930146">
                  <a:moveTo>
                    <a:pt x="0" y="193040"/>
                  </a:moveTo>
                  <a:cubicBezTo>
                    <a:pt x="0" y="86360"/>
                    <a:pt x="86360" y="0"/>
                    <a:pt x="193040" y="0"/>
                  </a:cubicBezTo>
                  <a:lnTo>
                    <a:pt x="20356830" y="0"/>
                  </a:lnTo>
                  <a:cubicBezTo>
                    <a:pt x="20463383" y="0"/>
                    <a:pt x="20549870" y="86360"/>
                    <a:pt x="20549870" y="193040"/>
                  </a:cubicBezTo>
                  <a:lnTo>
                    <a:pt x="20549870" y="1737106"/>
                  </a:lnTo>
                  <a:cubicBezTo>
                    <a:pt x="20549870" y="1843659"/>
                    <a:pt x="20463511" y="1930146"/>
                    <a:pt x="20356830" y="1930146"/>
                  </a:cubicBezTo>
                  <a:lnTo>
                    <a:pt x="193040" y="1930146"/>
                  </a:lnTo>
                  <a:cubicBezTo>
                    <a:pt x="86487" y="1930146"/>
                    <a:pt x="0" y="1843786"/>
                    <a:pt x="0" y="173710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32574" y="5833829"/>
            <a:ext cx="796927" cy="796149"/>
          </a:xfrm>
          <a:custGeom>
            <a:avLst/>
            <a:gdLst/>
            <a:ahLst/>
            <a:cxnLst/>
            <a:rect l="l" t="t" r="r" b="b"/>
            <a:pathLst>
              <a:path w="796927" h="796149">
                <a:moveTo>
                  <a:pt x="0" y="0"/>
                </a:moveTo>
                <a:lnTo>
                  <a:pt x="796928" y="0"/>
                </a:lnTo>
                <a:lnTo>
                  <a:pt x="796928" y="796149"/>
                </a:lnTo>
                <a:lnTo>
                  <a:pt x="0" y="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664854" y="5819225"/>
            <a:ext cx="13173016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Minimalism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Avoid excessive text, animations, or transitions.</a:t>
            </a:r>
          </a:p>
          <a:p>
            <a:pPr algn="l">
              <a:lnSpc>
                <a:spcPts val="3240"/>
              </a:lnSpc>
            </a:pPr>
            <a:r>
              <a:rPr lang="en-US" sz="3000" i="1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Limit slides to one main point and avoid cluttered visuals.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94693" y="7308354"/>
            <a:ext cx="15412365" cy="1447545"/>
            <a:chOff x="0" y="0"/>
            <a:chExt cx="20549820" cy="19300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549870" cy="1930146"/>
            </a:xfrm>
            <a:custGeom>
              <a:avLst/>
              <a:gdLst/>
              <a:ahLst/>
              <a:cxnLst/>
              <a:rect l="l" t="t" r="r" b="b"/>
              <a:pathLst>
                <a:path w="20549870" h="1930146">
                  <a:moveTo>
                    <a:pt x="0" y="193040"/>
                  </a:moveTo>
                  <a:cubicBezTo>
                    <a:pt x="0" y="86360"/>
                    <a:pt x="86360" y="0"/>
                    <a:pt x="193040" y="0"/>
                  </a:cubicBezTo>
                  <a:lnTo>
                    <a:pt x="20356830" y="0"/>
                  </a:lnTo>
                  <a:cubicBezTo>
                    <a:pt x="20463383" y="0"/>
                    <a:pt x="20549870" y="86360"/>
                    <a:pt x="20549870" y="193040"/>
                  </a:cubicBezTo>
                  <a:lnTo>
                    <a:pt x="20549870" y="1737106"/>
                  </a:lnTo>
                  <a:cubicBezTo>
                    <a:pt x="20549870" y="1843659"/>
                    <a:pt x="20463511" y="1930146"/>
                    <a:pt x="20356830" y="1930146"/>
                  </a:cubicBezTo>
                  <a:lnTo>
                    <a:pt x="193040" y="1930146"/>
                  </a:lnTo>
                  <a:cubicBezTo>
                    <a:pt x="86487" y="1930146"/>
                    <a:pt x="0" y="1843786"/>
                    <a:pt x="0" y="1737106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32574" y="7634052"/>
            <a:ext cx="796927" cy="796149"/>
          </a:xfrm>
          <a:custGeom>
            <a:avLst/>
            <a:gdLst/>
            <a:ahLst/>
            <a:cxnLst/>
            <a:rect l="l" t="t" r="r" b="b"/>
            <a:pathLst>
              <a:path w="796927" h="796149">
                <a:moveTo>
                  <a:pt x="0" y="0"/>
                </a:moveTo>
                <a:lnTo>
                  <a:pt x="796928" y="0"/>
                </a:lnTo>
                <a:lnTo>
                  <a:pt x="796928" y="796149"/>
                </a:lnTo>
                <a:lnTo>
                  <a:pt x="0" y="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48" b="-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664854" y="7619449"/>
            <a:ext cx="13173016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Supporting visuals</a:t>
            </a: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Use graphs and charts to visually represent data clearly.</a:t>
            </a:r>
          </a:p>
          <a:p>
            <a:pPr algn="l">
              <a:lnSpc>
                <a:spcPts val="3240"/>
              </a:lnSpc>
            </a:pPr>
            <a:r>
              <a:rPr lang="en-US" sz="3000" i="1">
                <a:solidFill>
                  <a:srgbClr val="5A5A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Example: Include a graph showing reforestation impacts on biodiversity.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17151" y="5998028"/>
            <a:ext cx="3852949" cy="41148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29400" y="4497323"/>
            <a:ext cx="9788236" cy="133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6: Conducting training sessions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9654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166" y="2286014"/>
            <a:ext cx="15105574" cy="973770"/>
            <a:chOff x="0" y="0"/>
            <a:chExt cx="20140766" cy="129836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20115403" cy="1273048"/>
            </a:xfrm>
            <a:custGeom>
              <a:avLst/>
              <a:gdLst/>
              <a:ahLst/>
              <a:cxnLst/>
              <a:rect l="l" t="t" r="r" b="b"/>
              <a:pathLst>
                <a:path w="20115403" h="1273048">
                  <a:moveTo>
                    <a:pt x="0" y="212217"/>
                  </a:moveTo>
                  <a:cubicBezTo>
                    <a:pt x="0" y="94996"/>
                    <a:pt x="96774" y="0"/>
                    <a:pt x="216154" y="0"/>
                  </a:cubicBezTo>
                  <a:lnTo>
                    <a:pt x="19899249" y="0"/>
                  </a:lnTo>
                  <a:cubicBezTo>
                    <a:pt x="20018629" y="0"/>
                    <a:pt x="20115403" y="94996"/>
                    <a:pt x="20115403" y="212217"/>
                  </a:cubicBezTo>
                  <a:lnTo>
                    <a:pt x="20115403" y="1060831"/>
                  </a:lnTo>
                  <a:cubicBezTo>
                    <a:pt x="20115403" y="1178052"/>
                    <a:pt x="20018629" y="1273048"/>
                    <a:pt x="19899249" y="1273048"/>
                  </a:cubicBezTo>
                  <a:lnTo>
                    <a:pt x="216154" y="1273048"/>
                  </a:lnTo>
                  <a:cubicBezTo>
                    <a:pt x="96774" y="1272921"/>
                    <a:pt x="0" y="1177925"/>
                    <a:pt x="0" y="106083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0140803" cy="1298448"/>
            </a:xfrm>
            <a:custGeom>
              <a:avLst/>
              <a:gdLst/>
              <a:ahLst/>
              <a:cxnLst/>
              <a:rect l="l" t="t" r="r" b="b"/>
              <a:pathLst>
                <a:path w="20140803" h="1298448">
                  <a:moveTo>
                    <a:pt x="0" y="224917"/>
                  </a:moveTo>
                  <a:cubicBezTo>
                    <a:pt x="0" y="100457"/>
                    <a:pt x="102616" y="0"/>
                    <a:pt x="228854" y="0"/>
                  </a:cubicBezTo>
                  <a:lnTo>
                    <a:pt x="19911949" y="0"/>
                  </a:lnTo>
                  <a:lnTo>
                    <a:pt x="19911949" y="12700"/>
                  </a:lnTo>
                  <a:lnTo>
                    <a:pt x="19911949" y="0"/>
                  </a:lnTo>
                  <a:cubicBezTo>
                    <a:pt x="20038061" y="0"/>
                    <a:pt x="20140803" y="100457"/>
                    <a:pt x="20140803" y="224917"/>
                  </a:cubicBezTo>
                  <a:lnTo>
                    <a:pt x="20128103" y="224917"/>
                  </a:lnTo>
                  <a:lnTo>
                    <a:pt x="20140803" y="224917"/>
                  </a:lnTo>
                  <a:lnTo>
                    <a:pt x="20140803" y="1073531"/>
                  </a:lnTo>
                  <a:lnTo>
                    <a:pt x="20128103" y="1073531"/>
                  </a:lnTo>
                  <a:lnTo>
                    <a:pt x="20140803" y="1073531"/>
                  </a:lnTo>
                  <a:cubicBezTo>
                    <a:pt x="20140803" y="1197991"/>
                    <a:pt x="20038188" y="1298448"/>
                    <a:pt x="19911949" y="1298448"/>
                  </a:cubicBezTo>
                  <a:lnTo>
                    <a:pt x="19911949" y="1285748"/>
                  </a:lnTo>
                  <a:lnTo>
                    <a:pt x="19911949" y="1298448"/>
                  </a:lnTo>
                  <a:lnTo>
                    <a:pt x="228854" y="1298448"/>
                  </a:lnTo>
                  <a:lnTo>
                    <a:pt x="228854" y="1285748"/>
                  </a:lnTo>
                  <a:lnTo>
                    <a:pt x="228854" y="1298448"/>
                  </a:lnTo>
                  <a:cubicBezTo>
                    <a:pt x="102616" y="1298321"/>
                    <a:pt x="0" y="1197864"/>
                    <a:pt x="0" y="1073531"/>
                  </a:cubicBezTo>
                  <a:lnTo>
                    <a:pt x="0" y="224917"/>
                  </a:lnTo>
                  <a:lnTo>
                    <a:pt x="12700" y="224917"/>
                  </a:lnTo>
                  <a:lnTo>
                    <a:pt x="0" y="224917"/>
                  </a:lnTo>
                  <a:moveTo>
                    <a:pt x="25400" y="224917"/>
                  </a:moveTo>
                  <a:lnTo>
                    <a:pt x="25400" y="1073531"/>
                  </a:lnTo>
                  <a:lnTo>
                    <a:pt x="12700" y="1073531"/>
                  </a:lnTo>
                  <a:lnTo>
                    <a:pt x="25400" y="1073531"/>
                  </a:lnTo>
                  <a:cubicBezTo>
                    <a:pt x="25400" y="1183513"/>
                    <a:pt x="116205" y="1273048"/>
                    <a:pt x="228854" y="1273048"/>
                  </a:cubicBezTo>
                  <a:lnTo>
                    <a:pt x="19911949" y="1273048"/>
                  </a:lnTo>
                  <a:cubicBezTo>
                    <a:pt x="20024471" y="1273048"/>
                    <a:pt x="20115403" y="1183513"/>
                    <a:pt x="20115403" y="1073531"/>
                  </a:cubicBezTo>
                  <a:lnTo>
                    <a:pt x="20115403" y="224917"/>
                  </a:lnTo>
                  <a:cubicBezTo>
                    <a:pt x="20115403" y="114935"/>
                    <a:pt x="20024598" y="25400"/>
                    <a:pt x="19911949" y="25400"/>
                  </a:cubicBezTo>
                  <a:lnTo>
                    <a:pt x="228854" y="25400"/>
                  </a:lnTo>
                  <a:lnTo>
                    <a:pt x="228854" y="12700"/>
                  </a:lnTo>
                  <a:lnTo>
                    <a:pt x="228854" y="25400"/>
                  </a:lnTo>
                  <a:cubicBezTo>
                    <a:pt x="116205" y="25400"/>
                    <a:pt x="25400" y="114935"/>
                    <a:pt x="25400" y="2249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2732" y="2412628"/>
            <a:ext cx="14890444" cy="73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Flexibility in training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Trainers must adapt their approach based on participant feedback, such as modifying stages of the Experiential Learning Cycle to align with participants' cultural and environmental contexts.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166" y="3309854"/>
            <a:ext cx="15105574" cy="973770"/>
            <a:chOff x="0" y="0"/>
            <a:chExt cx="20140766" cy="129836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20115403" cy="1273048"/>
            </a:xfrm>
            <a:custGeom>
              <a:avLst/>
              <a:gdLst/>
              <a:ahLst/>
              <a:cxnLst/>
              <a:rect l="l" t="t" r="r" b="b"/>
              <a:pathLst>
                <a:path w="20115403" h="1273048">
                  <a:moveTo>
                    <a:pt x="0" y="212217"/>
                  </a:moveTo>
                  <a:cubicBezTo>
                    <a:pt x="0" y="94996"/>
                    <a:pt x="96774" y="0"/>
                    <a:pt x="216154" y="0"/>
                  </a:cubicBezTo>
                  <a:lnTo>
                    <a:pt x="19899249" y="0"/>
                  </a:lnTo>
                  <a:cubicBezTo>
                    <a:pt x="20018629" y="0"/>
                    <a:pt x="20115403" y="94996"/>
                    <a:pt x="20115403" y="212217"/>
                  </a:cubicBezTo>
                  <a:lnTo>
                    <a:pt x="20115403" y="1060831"/>
                  </a:lnTo>
                  <a:cubicBezTo>
                    <a:pt x="20115403" y="1178052"/>
                    <a:pt x="20018629" y="1273048"/>
                    <a:pt x="19899249" y="1273048"/>
                  </a:cubicBezTo>
                  <a:lnTo>
                    <a:pt x="216154" y="1273048"/>
                  </a:lnTo>
                  <a:cubicBezTo>
                    <a:pt x="96774" y="1272921"/>
                    <a:pt x="0" y="1177925"/>
                    <a:pt x="0" y="106083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20140803" cy="1298448"/>
            </a:xfrm>
            <a:custGeom>
              <a:avLst/>
              <a:gdLst/>
              <a:ahLst/>
              <a:cxnLst/>
              <a:rect l="l" t="t" r="r" b="b"/>
              <a:pathLst>
                <a:path w="20140803" h="1298448">
                  <a:moveTo>
                    <a:pt x="0" y="224917"/>
                  </a:moveTo>
                  <a:cubicBezTo>
                    <a:pt x="0" y="100457"/>
                    <a:pt x="102616" y="0"/>
                    <a:pt x="228854" y="0"/>
                  </a:cubicBezTo>
                  <a:lnTo>
                    <a:pt x="19911949" y="0"/>
                  </a:lnTo>
                  <a:lnTo>
                    <a:pt x="19911949" y="12700"/>
                  </a:lnTo>
                  <a:lnTo>
                    <a:pt x="19911949" y="0"/>
                  </a:lnTo>
                  <a:cubicBezTo>
                    <a:pt x="20038061" y="0"/>
                    <a:pt x="20140803" y="100457"/>
                    <a:pt x="20140803" y="224917"/>
                  </a:cubicBezTo>
                  <a:lnTo>
                    <a:pt x="20128103" y="224917"/>
                  </a:lnTo>
                  <a:lnTo>
                    <a:pt x="20140803" y="224917"/>
                  </a:lnTo>
                  <a:lnTo>
                    <a:pt x="20140803" y="1073531"/>
                  </a:lnTo>
                  <a:lnTo>
                    <a:pt x="20128103" y="1073531"/>
                  </a:lnTo>
                  <a:lnTo>
                    <a:pt x="20140803" y="1073531"/>
                  </a:lnTo>
                  <a:cubicBezTo>
                    <a:pt x="20140803" y="1197991"/>
                    <a:pt x="20038188" y="1298448"/>
                    <a:pt x="19911949" y="1298448"/>
                  </a:cubicBezTo>
                  <a:lnTo>
                    <a:pt x="19911949" y="1285748"/>
                  </a:lnTo>
                  <a:lnTo>
                    <a:pt x="19911949" y="1298448"/>
                  </a:lnTo>
                  <a:lnTo>
                    <a:pt x="228854" y="1298448"/>
                  </a:lnTo>
                  <a:lnTo>
                    <a:pt x="228854" y="1285748"/>
                  </a:lnTo>
                  <a:lnTo>
                    <a:pt x="228854" y="1298448"/>
                  </a:lnTo>
                  <a:cubicBezTo>
                    <a:pt x="102616" y="1298321"/>
                    <a:pt x="0" y="1197864"/>
                    <a:pt x="0" y="1073531"/>
                  </a:cubicBezTo>
                  <a:lnTo>
                    <a:pt x="0" y="224917"/>
                  </a:lnTo>
                  <a:lnTo>
                    <a:pt x="12700" y="224917"/>
                  </a:lnTo>
                  <a:lnTo>
                    <a:pt x="0" y="224917"/>
                  </a:lnTo>
                  <a:moveTo>
                    <a:pt x="25400" y="224917"/>
                  </a:moveTo>
                  <a:lnTo>
                    <a:pt x="25400" y="1073531"/>
                  </a:lnTo>
                  <a:lnTo>
                    <a:pt x="12700" y="1073531"/>
                  </a:lnTo>
                  <a:lnTo>
                    <a:pt x="25400" y="1073531"/>
                  </a:lnTo>
                  <a:cubicBezTo>
                    <a:pt x="25400" y="1183513"/>
                    <a:pt x="116205" y="1273048"/>
                    <a:pt x="228854" y="1273048"/>
                  </a:cubicBezTo>
                  <a:lnTo>
                    <a:pt x="19911949" y="1273048"/>
                  </a:lnTo>
                  <a:cubicBezTo>
                    <a:pt x="20024471" y="1273048"/>
                    <a:pt x="20115403" y="1183513"/>
                    <a:pt x="20115403" y="1073531"/>
                  </a:cubicBezTo>
                  <a:lnTo>
                    <a:pt x="20115403" y="224917"/>
                  </a:lnTo>
                  <a:cubicBezTo>
                    <a:pt x="20115403" y="114935"/>
                    <a:pt x="20024598" y="25400"/>
                    <a:pt x="19911949" y="25400"/>
                  </a:cubicBezTo>
                  <a:lnTo>
                    <a:pt x="228854" y="25400"/>
                  </a:lnTo>
                  <a:lnTo>
                    <a:pt x="228854" y="12700"/>
                  </a:lnTo>
                  <a:lnTo>
                    <a:pt x="228854" y="25400"/>
                  </a:lnTo>
                  <a:cubicBezTo>
                    <a:pt x="116205" y="25400"/>
                    <a:pt x="25400" y="114935"/>
                    <a:pt x="25400" y="2249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92732" y="3436468"/>
            <a:ext cx="14890444" cy="73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ensures relevance and responsiveness to real-world challenges.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85166" y="4333694"/>
            <a:ext cx="15105574" cy="973770"/>
            <a:chOff x="0" y="0"/>
            <a:chExt cx="20140766" cy="129836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20115403" cy="1273048"/>
            </a:xfrm>
            <a:custGeom>
              <a:avLst/>
              <a:gdLst/>
              <a:ahLst/>
              <a:cxnLst/>
              <a:rect l="l" t="t" r="r" b="b"/>
              <a:pathLst>
                <a:path w="20115403" h="1273048">
                  <a:moveTo>
                    <a:pt x="0" y="212217"/>
                  </a:moveTo>
                  <a:cubicBezTo>
                    <a:pt x="0" y="94996"/>
                    <a:pt x="96774" y="0"/>
                    <a:pt x="216154" y="0"/>
                  </a:cubicBezTo>
                  <a:lnTo>
                    <a:pt x="19899249" y="0"/>
                  </a:lnTo>
                  <a:cubicBezTo>
                    <a:pt x="20018629" y="0"/>
                    <a:pt x="20115403" y="94996"/>
                    <a:pt x="20115403" y="212217"/>
                  </a:cubicBezTo>
                  <a:lnTo>
                    <a:pt x="20115403" y="1060831"/>
                  </a:lnTo>
                  <a:cubicBezTo>
                    <a:pt x="20115403" y="1178052"/>
                    <a:pt x="20018629" y="1273048"/>
                    <a:pt x="19899249" y="1273048"/>
                  </a:cubicBezTo>
                  <a:lnTo>
                    <a:pt x="216154" y="1273048"/>
                  </a:lnTo>
                  <a:cubicBezTo>
                    <a:pt x="96774" y="1272921"/>
                    <a:pt x="0" y="1177925"/>
                    <a:pt x="0" y="106083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20140803" cy="1298448"/>
            </a:xfrm>
            <a:custGeom>
              <a:avLst/>
              <a:gdLst/>
              <a:ahLst/>
              <a:cxnLst/>
              <a:rect l="l" t="t" r="r" b="b"/>
              <a:pathLst>
                <a:path w="20140803" h="1298448">
                  <a:moveTo>
                    <a:pt x="0" y="224917"/>
                  </a:moveTo>
                  <a:cubicBezTo>
                    <a:pt x="0" y="100457"/>
                    <a:pt x="102616" y="0"/>
                    <a:pt x="228854" y="0"/>
                  </a:cubicBezTo>
                  <a:lnTo>
                    <a:pt x="19911949" y="0"/>
                  </a:lnTo>
                  <a:lnTo>
                    <a:pt x="19911949" y="12700"/>
                  </a:lnTo>
                  <a:lnTo>
                    <a:pt x="19911949" y="0"/>
                  </a:lnTo>
                  <a:cubicBezTo>
                    <a:pt x="20038061" y="0"/>
                    <a:pt x="20140803" y="100457"/>
                    <a:pt x="20140803" y="224917"/>
                  </a:cubicBezTo>
                  <a:lnTo>
                    <a:pt x="20128103" y="224917"/>
                  </a:lnTo>
                  <a:lnTo>
                    <a:pt x="20140803" y="224917"/>
                  </a:lnTo>
                  <a:lnTo>
                    <a:pt x="20140803" y="1073531"/>
                  </a:lnTo>
                  <a:lnTo>
                    <a:pt x="20128103" y="1073531"/>
                  </a:lnTo>
                  <a:lnTo>
                    <a:pt x="20140803" y="1073531"/>
                  </a:lnTo>
                  <a:cubicBezTo>
                    <a:pt x="20140803" y="1197991"/>
                    <a:pt x="20038188" y="1298448"/>
                    <a:pt x="19911949" y="1298448"/>
                  </a:cubicBezTo>
                  <a:lnTo>
                    <a:pt x="19911949" y="1285748"/>
                  </a:lnTo>
                  <a:lnTo>
                    <a:pt x="19911949" y="1298448"/>
                  </a:lnTo>
                  <a:lnTo>
                    <a:pt x="228854" y="1298448"/>
                  </a:lnTo>
                  <a:lnTo>
                    <a:pt x="228854" y="1285748"/>
                  </a:lnTo>
                  <a:lnTo>
                    <a:pt x="228854" y="1298448"/>
                  </a:lnTo>
                  <a:cubicBezTo>
                    <a:pt x="102616" y="1298321"/>
                    <a:pt x="0" y="1197864"/>
                    <a:pt x="0" y="1073531"/>
                  </a:cubicBezTo>
                  <a:lnTo>
                    <a:pt x="0" y="224917"/>
                  </a:lnTo>
                  <a:lnTo>
                    <a:pt x="12700" y="224917"/>
                  </a:lnTo>
                  <a:lnTo>
                    <a:pt x="0" y="224917"/>
                  </a:lnTo>
                  <a:moveTo>
                    <a:pt x="25400" y="224917"/>
                  </a:moveTo>
                  <a:lnTo>
                    <a:pt x="25400" y="1073531"/>
                  </a:lnTo>
                  <a:lnTo>
                    <a:pt x="12700" y="1073531"/>
                  </a:lnTo>
                  <a:lnTo>
                    <a:pt x="25400" y="1073531"/>
                  </a:lnTo>
                  <a:cubicBezTo>
                    <a:pt x="25400" y="1183513"/>
                    <a:pt x="116205" y="1273048"/>
                    <a:pt x="228854" y="1273048"/>
                  </a:cubicBezTo>
                  <a:lnTo>
                    <a:pt x="19911949" y="1273048"/>
                  </a:lnTo>
                  <a:cubicBezTo>
                    <a:pt x="20024471" y="1273048"/>
                    <a:pt x="20115403" y="1183513"/>
                    <a:pt x="20115403" y="1073531"/>
                  </a:cubicBezTo>
                  <a:lnTo>
                    <a:pt x="20115403" y="224917"/>
                  </a:lnTo>
                  <a:cubicBezTo>
                    <a:pt x="20115403" y="114935"/>
                    <a:pt x="20024598" y="25400"/>
                    <a:pt x="19911949" y="25400"/>
                  </a:cubicBezTo>
                  <a:lnTo>
                    <a:pt x="228854" y="25400"/>
                  </a:lnTo>
                  <a:lnTo>
                    <a:pt x="228854" y="12700"/>
                  </a:lnTo>
                  <a:lnTo>
                    <a:pt x="228854" y="25400"/>
                  </a:lnTo>
                  <a:cubicBezTo>
                    <a:pt x="116205" y="25400"/>
                    <a:pt x="25400" y="114935"/>
                    <a:pt x="25400" y="2249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92732" y="4460308"/>
            <a:ext cx="14890444" cy="73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Planning and organization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Thorough planning includes defining objectives, preparing materials, and organizing logistics (e.g., energy-efficient venues).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85166" y="5357534"/>
            <a:ext cx="15105574" cy="973770"/>
            <a:chOff x="0" y="0"/>
            <a:chExt cx="20140766" cy="129836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20115403" cy="1273048"/>
            </a:xfrm>
            <a:custGeom>
              <a:avLst/>
              <a:gdLst/>
              <a:ahLst/>
              <a:cxnLst/>
              <a:rect l="l" t="t" r="r" b="b"/>
              <a:pathLst>
                <a:path w="20115403" h="1273048">
                  <a:moveTo>
                    <a:pt x="0" y="212217"/>
                  </a:moveTo>
                  <a:cubicBezTo>
                    <a:pt x="0" y="94996"/>
                    <a:pt x="96774" y="0"/>
                    <a:pt x="216154" y="0"/>
                  </a:cubicBezTo>
                  <a:lnTo>
                    <a:pt x="19899249" y="0"/>
                  </a:lnTo>
                  <a:cubicBezTo>
                    <a:pt x="20018629" y="0"/>
                    <a:pt x="20115403" y="94996"/>
                    <a:pt x="20115403" y="212217"/>
                  </a:cubicBezTo>
                  <a:lnTo>
                    <a:pt x="20115403" y="1060831"/>
                  </a:lnTo>
                  <a:cubicBezTo>
                    <a:pt x="20115403" y="1178052"/>
                    <a:pt x="20018629" y="1273048"/>
                    <a:pt x="19899249" y="1273048"/>
                  </a:cubicBezTo>
                  <a:lnTo>
                    <a:pt x="216154" y="1273048"/>
                  </a:lnTo>
                  <a:cubicBezTo>
                    <a:pt x="96774" y="1272921"/>
                    <a:pt x="0" y="1177925"/>
                    <a:pt x="0" y="106083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20140803" cy="1298448"/>
            </a:xfrm>
            <a:custGeom>
              <a:avLst/>
              <a:gdLst/>
              <a:ahLst/>
              <a:cxnLst/>
              <a:rect l="l" t="t" r="r" b="b"/>
              <a:pathLst>
                <a:path w="20140803" h="1298448">
                  <a:moveTo>
                    <a:pt x="0" y="224917"/>
                  </a:moveTo>
                  <a:cubicBezTo>
                    <a:pt x="0" y="100457"/>
                    <a:pt x="102616" y="0"/>
                    <a:pt x="228854" y="0"/>
                  </a:cubicBezTo>
                  <a:lnTo>
                    <a:pt x="19911949" y="0"/>
                  </a:lnTo>
                  <a:lnTo>
                    <a:pt x="19911949" y="12700"/>
                  </a:lnTo>
                  <a:lnTo>
                    <a:pt x="19911949" y="0"/>
                  </a:lnTo>
                  <a:cubicBezTo>
                    <a:pt x="20038061" y="0"/>
                    <a:pt x="20140803" y="100457"/>
                    <a:pt x="20140803" y="224917"/>
                  </a:cubicBezTo>
                  <a:lnTo>
                    <a:pt x="20128103" y="224917"/>
                  </a:lnTo>
                  <a:lnTo>
                    <a:pt x="20140803" y="224917"/>
                  </a:lnTo>
                  <a:lnTo>
                    <a:pt x="20140803" y="1073531"/>
                  </a:lnTo>
                  <a:lnTo>
                    <a:pt x="20128103" y="1073531"/>
                  </a:lnTo>
                  <a:lnTo>
                    <a:pt x="20140803" y="1073531"/>
                  </a:lnTo>
                  <a:cubicBezTo>
                    <a:pt x="20140803" y="1197991"/>
                    <a:pt x="20038188" y="1298448"/>
                    <a:pt x="19911949" y="1298448"/>
                  </a:cubicBezTo>
                  <a:lnTo>
                    <a:pt x="19911949" y="1285748"/>
                  </a:lnTo>
                  <a:lnTo>
                    <a:pt x="19911949" y="1298448"/>
                  </a:lnTo>
                  <a:lnTo>
                    <a:pt x="228854" y="1298448"/>
                  </a:lnTo>
                  <a:lnTo>
                    <a:pt x="228854" y="1285748"/>
                  </a:lnTo>
                  <a:lnTo>
                    <a:pt x="228854" y="1298448"/>
                  </a:lnTo>
                  <a:cubicBezTo>
                    <a:pt x="102616" y="1298321"/>
                    <a:pt x="0" y="1197864"/>
                    <a:pt x="0" y="1073531"/>
                  </a:cubicBezTo>
                  <a:lnTo>
                    <a:pt x="0" y="224917"/>
                  </a:lnTo>
                  <a:lnTo>
                    <a:pt x="12700" y="224917"/>
                  </a:lnTo>
                  <a:lnTo>
                    <a:pt x="0" y="224917"/>
                  </a:lnTo>
                  <a:moveTo>
                    <a:pt x="25400" y="224917"/>
                  </a:moveTo>
                  <a:lnTo>
                    <a:pt x="25400" y="1073531"/>
                  </a:lnTo>
                  <a:lnTo>
                    <a:pt x="12700" y="1073531"/>
                  </a:lnTo>
                  <a:lnTo>
                    <a:pt x="25400" y="1073531"/>
                  </a:lnTo>
                  <a:cubicBezTo>
                    <a:pt x="25400" y="1183513"/>
                    <a:pt x="116205" y="1273048"/>
                    <a:pt x="228854" y="1273048"/>
                  </a:cubicBezTo>
                  <a:lnTo>
                    <a:pt x="19911949" y="1273048"/>
                  </a:lnTo>
                  <a:cubicBezTo>
                    <a:pt x="20024471" y="1273048"/>
                    <a:pt x="20115403" y="1183513"/>
                    <a:pt x="20115403" y="1073531"/>
                  </a:cubicBezTo>
                  <a:lnTo>
                    <a:pt x="20115403" y="224917"/>
                  </a:lnTo>
                  <a:cubicBezTo>
                    <a:pt x="20115403" y="114935"/>
                    <a:pt x="20024598" y="25400"/>
                    <a:pt x="19911949" y="25400"/>
                  </a:cubicBezTo>
                  <a:lnTo>
                    <a:pt x="228854" y="25400"/>
                  </a:lnTo>
                  <a:lnTo>
                    <a:pt x="228854" y="12700"/>
                  </a:lnTo>
                  <a:lnTo>
                    <a:pt x="228854" y="25400"/>
                  </a:lnTo>
                  <a:cubicBezTo>
                    <a:pt x="116205" y="25400"/>
                    <a:pt x="25400" y="114935"/>
                    <a:pt x="25400" y="2249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92732" y="5484148"/>
            <a:ext cx="14890444" cy="73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Incorporating sustainable practices and using the Experiential Learning Cycle ensures that training is not only organized but also impactful in environmental humanitarian contexts.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85166" y="6381374"/>
            <a:ext cx="15105574" cy="973770"/>
            <a:chOff x="0" y="0"/>
            <a:chExt cx="20140766" cy="1298360"/>
          </a:xfrm>
        </p:grpSpPr>
        <p:sp>
          <p:nvSpPr>
            <p:cNvPr id="25" name="Freeform 25"/>
            <p:cNvSpPr/>
            <p:nvPr/>
          </p:nvSpPr>
          <p:spPr>
            <a:xfrm>
              <a:off x="12700" y="12700"/>
              <a:ext cx="20115403" cy="1273048"/>
            </a:xfrm>
            <a:custGeom>
              <a:avLst/>
              <a:gdLst/>
              <a:ahLst/>
              <a:cxnLst/>
              <a:rect l="l" t="t" r="r" b="b"/>
              <a:pathLst>
                <a:path w="20115403" h="1273048">
                  <a:moveTo>
                    <a:pt x="0" y="212217"/>
                  </a:moveTo>
                  <a:cubicBezTo>
                    <a:pt x="0" y="94996"/>
                    <a:pt x="96774" y="0"/>
                    <a:pt x="216154" y="0"/>
                  </a:cubicBezTo>
                  <a:lnTo>
                    <a:pt x="19899249" y="0"/>
                  </a:lnTo>
                  <a:cubicBezTo>
                    <a:pt x="20018629" y="0"/>
                    <a:pt x="20115403" y="94996"/>
                    <a:pt x="20115403" y="212217"/>
                  </a:cubicBezTo>
                  <a:lnTo>
                    <a:pt x="20115403" y="1060831"/>
                  </a:lnTo>
                  <a:cubicBezTo>
                    <a:pt x="20115403" y="1178052"/>
                    <a:pt x="20018629" y="1273048"/>
                    <a:pt x="19899249" y="1273048"/>
                  </a:cubicBezTo>
                  <a:lnTo>
                    <a:pt x="216154" y="1273048"/>
                  </a:lnTo>
                  <a:cubicBezTo>
                    <a:pt x="96774" y="1272921"/>
                    <a:pt x="0" y="1177925"/>
                    <a:pt x="0" y="106083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20140803" cy="1298448"/>
            </a:xfrm>
            <a:custGeom>
              <a:avLst/>
              <a:gdLst/>
              <a:ahLst/>
              <a:cxnLst/>
              <a:rect l="l" t="t" r="r" b="b"/>
              <a:pathLst>
                <a:path w="20140803" h="1298448">
                  <a:moveTo>
                    <a:pt x="0" y="224917"/>
                  </a:moveTo>
                  <a:cubicBezTo>
                    <a:pt x="0" y="100457"/>
                    <a:pt x="102616" y="0"/>
                    <a:pt x="228854" y="0"/>
                  </a:cubicBezTo>
                  <a:lnTo>
                    <a:pt x="19911949" y="0"/>
                  </a:lnTo>
                  <a:lnTo>
                    <a:pt x="19911949" y="12700"/>
                  </a:lnTo>
                  <a:lnTo>
                    <a:pt x="19911949" y="0"/>
                  </a:lnTo>
                  <a:cubicBezTo>
                    <a:pt x="20038061" y="0"/>
                    <a:pt x="20140803" y="100457"/>
                    <a:pt x="20140803" y="224917"/>
                  </a:cubicBezTo>
                  <a:lnTo>
                    <a:pt x="20128103" y="224917"/>
                  </a:lnTo>
                  <a:lnTo>
                    <a:pt x="20140803" y="224917"/>
                  </a:lnTo>
                  <a:lnTo>
                    <a:pt x="20140803" y="1073531"/>
                  </a:lnTo>
                  <a:lnTo>
                    <a:pt x="20128103" y="1073531"/>
                  </a:lnTo>
                  <a:lnTo>
                    <a:pt x="20140803" y="1073531"/>
                  </a:lnTo>
                  <a:cubicBezTo>
                    <a:pt x="20140803" y="1197991"/>
                    <a:pt x="20038188" y="1298448"/>
                    <a:pt x="19911949" y="1298448"/>
                  </a:cubicBezTo>
                  <a:lnTo>
                    <a:pt x="19911949" y="1285748"/>
                  </a:lnTo>
                  <a:lnTo>
                    <a:pt x="19911949" y="1298448"/>
                  </a:lnTo>
                  <a:lnTo>
                    <a:pt x="228854" y="1298448"/>
                  </a:lnTo>
                  <a:lnTo>
                    <a:pt x="228854" y="1285748"/>
                  </a:lnTo>
                  <a:lnTo>
                    <a:pt x="228854" y="1298448"/>
                  </a:lnTo>
                  <a:cubicBezTo>
                    <a:pt x="102616" y="1298321"/>
                    <a:pt x="0" y="1197864"/>
                    <a:pt x="0" y="1073531"/>
                  </a:cubicBezTo>
                  <a:lnTo>
                    <a:pt x="0" y="224917"/>
                  </a:lnTo>
                  <a:lnTo>
                    <a:pt x="12700" y="224917"/>
                  </a:lnTo>
                  <a:lnTo>
                    <a:pt x="0" y="224917"/>
                  </a:lnTo>
                  <a:moveTo>
                    <a:pt x="25400" y="224917"/>
                  </a:moveTo>
                  <a:lnTo>
                    <a:pt x="25400" y="1073531"/>
                  </a:lnTo>
                  <a:lnTo>
                    <a:pt x="12700" y="1073531"/>
                  </a:lnTo>
                  <a:lnTo>
                    <a:pt x="25400" y="1073531"/>
                  </a:lnTo>
                  <a:cubicBezTo>
                    <a:pt x="25400" y="1183513"/>
                    <a:pt x="116205" y="1273048"/>
                    <a:pt x="228854" y="1273048"/>
                  </a:cubicBezTo>
                  <a:lnTo>
                    <a:pt x="19911949" y="1273048"/>
                  </a:lnTo>
                  <a:cubicBezTo>
                    <a:pt x="20024471" y="1273048"/>
                    <a:pt x="20115403" y="1183513"/>
                    <a:pt x="20115403" y="1073531"/>
                  </a:cubicBezTo>
                  <a:lnTo>
                    <a:pt x="20115403" y="224917"/>
                  </a:lnTo>
                  <a:cubicBezTo>
                    <a:pt x="20115403" y="114935"/>
                    <a:pt x="20024598" y="25400"/>
                    <a:pt x="19911949" y="25400"/>
                  </a:cubicBezTo>
                  <a:lnTo>
                    <a:pt x="228854" y="25400"/>
                  </a:lnTo>
                  <a:lnTo>
                    <a:pt x="228854" y="12700"/>
                  </a:lnTo>
                  <a:lnTo>
                    <a:pt x="228854" y="25400"/>
                  </a:lnTo>
                  <a:cubicBezTo>
                    <a:pt x="116205" y="25400"/>
                    <a:pt x="25400" y="114935"/>
                    <a:pt x="25400" y="2249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92732" y="6507988"/>
            <a:ext cx="14890444" cy="73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Interactive methods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Techniques like role-playing, simulations, and group discussions enable practical, hands-on learning, essential for adult learning.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885166" y="7405215"/>
            <a:ext cx="15105574" cy="973770"/>
            <a:chOff x="0" y="0"/>
            <a:chExt cx="20140766" cy="1298360"/>
          </a:xfrm>
        </p:grpSpPr>
        <p:sp>
          <p:nvSpPr>
            <p:cNvPr id="29" name="Freeform 29"/>
            <p:cNvSpPr/>
            <p:nvPr/>
          </p:nvSpPr>
          <p:spPr>
            <a:xfrm>
              <a:off x="12700" y="12700"/>
              <a:ext cx="20115403" cy="1273048"/>
            </a:xfrm>
            <a:custGeom>
              <a:avLst/>
              <a:gdLst/>
              <a:ahLst/>
              <a:cxnLst/>
              <a:rect l="l" t="t" r="r" b="b"/>
              <a:pathLst>
                <a:path w="20115403" h="1273048">
                  <a:moveTo>
                    <a:pt x="0" y="212217"/>
                  </a:moveTo>
                  <a:cubicBezTo>
                    <a:pt x="0" y="94996"/>
                    <a:pt x="96774" y="0"/>
                    <a:pt x="216154" y="0"/>
                  </a:cubicBezTo>
                  <a:lnTo>
                    <a:pt x="19899249" y="0"/>
                  </a:lnTo>
                  <a:cubicBezTo>
                    <a:pt x="20018629" y="0"/>
                    <a:pt x="20115403" y="94996"/>
                    <a:pt x="20115403" y="212217"/>
                  </a:cubicBezTo>
                  <a:lnTo>
                    <a:pt x="20115403" y="1060831"/>
                  </a:lnTo>
                  <a:cubicBezTo>
                    <a:pt x="20115403" y="1178052"/>
                    <a:pt x="20018629" y="1273048"/>
                    <a:pt x="19899249" y="1273048"/>
                  </a:cubicBezTo>
                  <a:lnTo>
                    <a:pt x="216154" y="1273048"/>
                  </a:lnTo>
                  <a:cubicBezTo>
                    <a:pt x="96774" y="1272921"/>
                    <a:pt x="0" y="1177925"/>
                    <a:pt x="0" y="106083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20140803" cy="1298448"/>
            </a:xfrm>
            <a:custGeom>
              <a:avLst/>
              <a:gdLst/>
              <a:ahLst/>
              <a:cxnLst/>
              <a:rect l="l" t="t" r="r" b="b"/>
              <a:pathLst>
                <a:path w="20140803" h="1298448">
                  <a:moveTo>
                    <a:pt x="0" y="224917"/>
                  </a:moveTo>
                  <a:cubicBezTo>
                    <a:pt x="0" y="100457"/>
                    <a:pt x="102616" y="0"/>
                    <a:pt x="228854" y="0"/>
                  </a:cubicBezTo>
                  <a:lnTo>
                    <a:pt x="19911949" y="0"/>
                  </a:lnTo>
                  <a:lnTo>
                    <a:pt x="19911949" y="12700"/>
                  </a:lnTo>
                  <a:lnTo>
                    <a:pt x="19911949" y="0"/>
                  </a:lnTo>
                  <a:cubicBezTo>
                    <a:pt x="20038061" y="0"/>
                    <a:pt x="20140803" y="100457"/>
                    <a:pt x="20140803" y="224917"/>
                  </a:cubicBezTo>
                  <a:lnTo>
                    <a:pt x="20128103" y="224917"/>
                  </a:lnTo>
                  <a:lnTo>
                    <a:pt x="20140803" y="224917"/>
                  </a:lnTo>
                  <a:lnTo>
                    <a:pt x="20140803" y="1073531"/>
                  </a:lnTo>
                  <a:lnTo>
                    <a:pt x="20128103" y="1073531"/>
                  </a:lnTo>
                  <a:lnTo>
                    <a:pt x="20140803" y="1073531"/>
                  </a:lnTo>
                  <a:cubicBezTo>
                    <a:pt x="20140803" y="1197991"/>
                    <a:pt x="20038188" y="1298448"/>
                    <a:pt x="19911949" y="1298448"/>
                  </a:cubicBezTo>
                  <a:lnTo>
                    <a:pt x="19911949" y="1285748"/>
                  </a:lnTo>
                  <a:lnTo>
                    <a:pt x="19911949" y="1298448"/>
                  </a:lnTo>
                  <a:lnTo>
                    <a:pt x="228854" y="1298448"/>
                  </a:lnTo>
                  <a:lnTo>
                    <a:pt x="228854" y="1285748"/>
                  </a:lnTo>
                  <a:lnTo>
                    <a:pt x="228854" y="1298448"/>
                  </a:lnTo>
                  <a:cubicBezTo>
                    <a:pt x="102616" y="1298321"/>
                    <a:pt x="0" y="1197864"/>
                    <a:pt x="0" y="1073531"/>
                  </a:cubicBezTo>
                  <a:lnTo>
                    <a:pt x="0" y="224917"/>
                  </a:lnTo>
                  <a:lnTo>
                    <a:pt x="12700" y="224917"/>
                  </a:lnTo>
                  <a:lnTo>
                    <a:pt x="0" y="224917"/>
                  </a:lnTo>
                  <a:moveTo>
                    <a:pt x="25400" y="224917"/>
                  </a:moveTo>
                  <a:lnTo>
                    <a:pt x="25400" y="1073531"/>
                  </a:lnTo>
                  <a:lnTo>
                    <a:pt x="12700" y="1073531"/>
                  </a:lnTo>
                  <a:lnTo>
                    <a:pt x="25400" y="1073531"/>
                  </a:lnTo>
                  <a:cubicBezTo>
                    <a:pt x="25400" y="1183513"/>
                    <a:pt x="116205" y="1273048"/>
                    <a:pt x="228854" y="1273048"/>
                  </a:cubicBezTo>
                  <a:lnTo>
                    <a:pt x="19911949" y="1273048"/>
                  </a:lnTo>
                  <a:cubicBezTo>
                    <a:pt x="20024471" y="1273048"/>
                    <a:pt x="20115403" y="1183513"/>
                    <a:pt x="20115403" y="1073531"/>
                  </a:cubicBezTo>
                  <a:lnTo>
                    <a:pt x="20115403" y="224917"/>
                  </a:lnTo>
                  <a:cubicBezTo>
                    <a:pt x="20115403" y="114935"/>
                    <a:pt x="20024598" y="25400"/>
                    <a:pt x="19911949" y="25400"/>
                  </a:cubicBezTo>
                  <a:lnTo>
                    <a:pt x="228854" y="25400"/>
                  </a:lnTo>
                  <a:lnTo>
                    <a:pt x="228854" y="12700"/>
                  </a:lnTo>
                  <a:lnTo>
                    <a:pt x="228854" y="25400"/>
                  </a:lnTo>
                  <a:cubicBezTo>
                    <a:pt x="116205" y="25400"/>
                    <a:pt x="25400" y="114935"/>
                    <a:pt x="25400" y="2249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992732" y="7531830"/>
            <a:ext cx="14890444" cy="73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Including local environmental practices in these activities grounds them in real-world scenarios relevant to humanitarian action.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715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5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Planning and organizing training sessions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3990" y="2665601"/>
            <a:ext cx="15990570" cy="547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023" lvl="1" indent="-280512" algn="l">
              <a:lnSpc>
                <a:spcPts val="3348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session planning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Schedule training to minimize environmental impact by choosing outdoor or energy-efficient venues.</a:t>
            </a:r>
          </a:p>
          <a:p>
            <a:pPr marL="561023" lvl="1" indent="-280512" algn="l">
              <a:lnSpc>
                <a:spcPts val="3348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Defining clear objectives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Set SMART objectives to ensure the session has a clear, measurable purpose.</a:t>
            </a:r>
          </a:p>
          <a:p>
            <a:pPr marL="561023" lvl="1" indent="-280512" algn="l">
              <a:lnSpc>
                <a:spcPts val="3348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Preparing materials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Ensure all materials (slides, handouts) are ready ahead of time and relevant to participants' cultural contexts.</a:t>
            </a:r>
          </a:p>
          <a:p>
            <a:pPr marL="561023" lvl="1" indent="-280512" algn="l">
              <a:lnSpc>
                <a:spcPts val="3348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Scheduling and time management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Create a detailed, flexible agenda that allows for dynamic adjustments during the session.</a:t>
            </a:r>
          </a:p>
          <a:p>
            <a:pPr marL="561023" lvl="1" indent="-280512" algn="l">
              <a:lnSpc>
                <a:spcPts val="3348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Logistical planning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Arrange the environment to be inclusive, accessible, and equipped with necessary tools like projectors or whiteboards.</a:t>
            </a:r>
          </a:p>
          <a:p>
            <a:pPr marL="561023" lvl="1" indent="-280512" algn="l">
              <a:lnSpc>
                <a:spcPts val="3348"/>
              </a:lnSpc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Anticipating challenges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Plan contingencies for potential issues such as technical difficulties, ensuring smooth execution.</a:t>
            </a:r>
          </a:p>
          <a:p>
            <a:pPr marL="561023" lvl="1" indent="-280512" algn="l">
              <a:lnSpc>
                <a:spcPts val="3348"/>
              </a:lnSpc>
            </a:pPr>
            <a:endParaRPr lang="en-US" sz="3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905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Adaptation strategies for environmentally focused training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1906346"/>
            <a:ext cx="15412365" cy="1442591"/>
            <a:chOff x="0" y="0"/>
            <a:chExt cx="20549820" cy="19234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49870" cy="1923542"/>
            </a:xfrm>
            <a:custGeom>
              <a:avLst/>
              <a:gdLst/>
              <a:ahLst/>
              <a:cxnLst/>
              <a:rect l="l" t="t" r="r" b="b"/>
              <a:pathLst>
                <a:path w="20549870" h="1923542">
                  <a:moveTo>
                    <a:pt x="0" y="192405"/>
                  </a:moveTo>
                  <a:cubicBezTo>
                    <a:pt x="0" y="86106"/>
                    <a:pt x="86106" y="0"/>
                    <a:pt x="192405" y="0"/>
                  </a:cubicBezTo>
                  <a:lnTo>
                    <a:pt x="20357464" y="0"/>
                  </a:lnTo>
                  <a:cubicBezTo>
                    <a:pt x="20463636" y="0"/>
                    <a:pt x="20549870" y="86106"/>
                    <a:pt x="20549870" y="192405"/>
                  </a:cubicBezTo>
                  <a:lnTo>
                    <a:pt x="20549870" y="1731137"/>
                  </a:lnTo>
                  <a:cubicBezTo>
                    <a:pt x="20549870" y="1837309"/>
                    <a:pt x="20463763" y="1923542"/>
                    <a:pt x="20357464" y="1923542"/>
                  </a:cubicBezTo>
                  <a:lnTo>
                    <a:pt x="192405" y="1923542"/>
                  </a:lnTo>
                  <a:cubicBezTo>
                    <a:pt x="86106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31076" y="2230929"/>
            <a:ext cx="793425" cy="793425"/>
          </a:xfrm>
          <a:custGeom>
            <a:avLst/>
            <a:gdLst/>
            <a:ahLst/>
            <a:cxnLst/>
            <a:rect l="l" t="t" r="r" b="b"/>
            <a:pathLst>
              <a:path w="793425" h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657906" y="2012891"/>
            <a:ext cx="13552130" cy="123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Use of sustainable materials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Opt for reusable, recyclable, or digital materials to reduce the environmental footprint.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3" y="3709584"/>
            <a:ext cx="15412365" cy="1442590"/>
            <a:chOff x="0" y="0"/>
            <a:chExt cx="20549820" cy="19234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549870" cy="1923542"/>
            </a:xfrm>
            <a:custGeom>
              <a:avLst/>
              <a:gdLst/>
              <a:ahLst/>
              <a:cxnLst/>
              <a:rect l="l" t="t" r="r" b="b"/>
              <a:pathLst>
                <a:path w="20549870" h="1923542">
                  <a:moveTo>
                    <a:pt x="0" y="192405"/>
                  </a:moveTo>
                  <a:cubicBezTo>
                    <a:pt x="0" y="86106"/>
                    <a:pt x="86106" y="0"/>
                    <a:pt x="192405" y="0"/>
                  </a:cubicBezTo>
                  <a:lnTo>
                    <a:pt x="20357464" y="0"/>
                  </a:lnTo>
                  <a:cubicBezTo>
                    <a:pt x="20463636" y="0"/>
                    <a:pt x="20549870" y="86106"/>
                    <a:pt x="20549870" y="192405"/>
                  </a:cubicBezTo>
                  <a:lnTo>
                    <a:pt x="20549870" y="1731137"/>
                  </a:lnTo>
                  <a:cubicBezTo>
                    <a:pt x="20549870" y="1837309"/>
                    <a:pt x="20463763" y="1923542"/>
                    <a:pt x="20357464" y="1923542"/>
                  </a:cubicBezTo>
                  <a:lnTo>
                    <a:pt x="192405" y="1923542"/>
                  </a:lnTo>
                  <a:cubicBezTo>
                    <a:pt x="86106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31076" y="4034167"/>
            <a:ext cx="793425" cy="793425"/>
          </a:xfrm>
          <a:custGeom>
            <a:avLst/>
            <a:gdLst/>
            <a:ahLst/>
            <a:cxnLst/>
            <a:rect l="l" t="t" r="r" b="b"/>
            <a:pathLst>
              <a:path w="793425" h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657906" y="3816129"/>
            <a:ext cx="13552130" cy="123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Energy-efficient technologies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Use solar-powered or energy-efficient tools during training sessions.</a:t>
            </a:r>
          </a:p>
          <a:p>
            <a:pPr algn="l">
              <a:lnSpc>
                <a:spcPts val="2430"/>
              </a:lnSpc>
            </a:pPr>
            <a:r>
              <a:rPr lang="en-US" sz="22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Field visits to eco-friendly projects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Incorporate visits to local environmental initiatives for hands-on learning.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3" y="5512822"/>
            <a:ext cx="15412365" cy="1442590"/>
            <a:chOff x="0" y="0"/>
            <a:chExt cx="20549820" cy="19234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549870" cy="1923542"/>
            </a:xfrm>
            <a:custGeom>
              <a:avLst/>
              <a:gdLst/>
              <a:ahLst/>
              <a:cxnLst/>
              <a:rect l="l" t="t" r="r" b="b"/>
              <a:pathLst>
                <a:path w="20549870" h="1923542">
                  <a:moveTo>
                    <a:pt x="0" y="192405"/>
                  </a:moveTo>
                  <a:cubicBezTo>
                    <a:pt x="0" y="86106"/>
                    <a:pt x="86106" y="0"/>
                    <a:pt x="192405" y="0"/>
                  </a:cubicBezTo>
                  <a:lnTo>
                    <a:pt x="20357464" y="0"/>
                  </a:lnTo>
                  <a:cubicBezTo>
                    <a:pt x="20463636" y="0"/>
                    <a:pt x="20549870" y="86106"/>
                    <a:pt x="20549870" y="192405"/>
                  </a:cubicBezTo>
                  <a:lnTo>
                    <a:pt x="20549870" y="1731137"/>
                  </a:lnTo>
                  <a:cubicBezTo>
                    <a:pt x="20549870" y="1837309"/>
                    <a:pt x="20463763" y="1923542"/>
                    <a:pt x="20357464" y="1923542"/>
                  </a:cubicBezTo>
                  <a:lnTo>
                    <a:pt x="192405" y="1923542"/>
                  </a:lnTo>
                  <a:cubicBezTo>
                    <a:pt x="86106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31076" y="5837406"/>
            <a:ext cx="793425" cy="793425"/>
          </a:xfrm>
          <a:custGeom>
            <a:avLst/>
            <a:gdLst/>
            <a:ahLst/>
            <a:cxnLst/>
            <a:rect l="l" t="t" r="r" b="b"/>
            <a:pathLst>
              <a:path w="793425" h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657906" y="5619368"/>
            <a:ext cx="13552130" cy="123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Incorporating local environmental practices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Integrate indigenous methods like water conservation into training to enhance relevance.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94693" y="7316062"/>
            <a:ext cx="15412365" cy="1442590"/>
            <a:chOff x="0" y="0"/>
            <a:chExt cx="20549820" cy="19234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549870" cy="1923542"/>
            </a:xfrm>
            <a:custGeom>
              <a:avLst/>
              <a:gdLst/>
              <a:ahLst/>
              <a:cxnLst/>
              <a:rect l="l" t="t" r="r" b="b"/>
              <a:pathLst>
                <a:path w="20549870" h="1923542">
                  <a:moveTo>
                    <a:pt x="0" y="192405"/>
                  </a:moveTo>
                  <a:cubicBezTo>
                    <a:pt x="0" y="86106"/>
                    <a:pt x="86106" y="0"/>
                    <a:pt x="192405" y="0"/>
                  </a:cubicBezTo>
                  <a:lnTo>
                    <a:pt x="20357464" y="0"/>
                  </a:lnTo>
                  <a:cubicBezTo>
                    <a:pt x="20463636" y="0"/>
                    <a:pt x="20549870" y="86106"/>
                    <a:pt x="20549870" y="192405"/>
                  </a:cubicBezTo>
                  <a:lnTo>
                    <a:pt x="20549870" y="1731137"/>
                  </a:lnTo>
                  <a:cubicBezTo>
                    <a:pt x="20549870" y="1837309"/>
                    <a:pt x="20463763" y="1923542"/>
                    <a:pt x="20357464" y="1923542"/>
                  </a:cubicBezTo>
                  <a:lnTo>
                    <a:pt x="192405" y="1923542"/>
                  </a:lnTo>
                  <a:cubicBezTo>
                    <a:pt x="86106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31076" y="7640645"/>
            <a:ext cx="793425" cy="793425"/>
          </a:xfrm>
          <a:custGeom>
            <a:avLst/>
            <a:gdLst/>
            <a:ahLst/>
            <a:cxnLst/>
            <a:rect l="l" t="t" r="r" b="b"/>
            <a:pathLst>
              <a:path w="793425" h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657906" y="7422608"/>
            <a:ext cx="13552130" cy="123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22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Environmentally themed simulations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Design activities that tackle real-world environmental challenges, like eco-friendly emergency response.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524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Adaptation strategies for environmentally focused training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2" y="1908856"/>
            <a:ext cx="15065744" cy="1141214"/>
            <a:chOff x="0" y="0"/>
            <a:chExt cx="20087658" cy="1521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087589" cy="1521587"/>
            </a:xfrm>
            <a:custGeom>
              <a:avLst/>
              <a:gdLst/>
              <a:ahLst/>
              <a:cxnLst/>
              <a:rect l="l" t="t" r="r" b="b"/>
              <a:pathLst>
                <a:path w="200875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19935444" y="0"/>
                  </a:lnTo>
                  <a:cubicBezTo>
                    <a:pt x="20019518" y="0"/>
                    <a:pt x="20087589" y="68072"/>
                    <a:pt x="20087589" y="152146"/>
                  </a:cubicBezTo>
                  <a:lnTo>
                    <a:pt x="20087589" y="1369441"/>
                  </a:lnTo>
                  <a:cubicBezTo>
                    <a:pt x="20087589" y="1453515"/>
                    <a:pt x="20019518" y="1521587"/>
                    <a:pt x="199354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907" y="2165630"/>
            <a:ext cx="627668" cy="627668"/>
          </a:xfrm>
          <a:custGeom>
            <a:avLst/>
            <a:gdLst/>
            <a:ahLst/>
            <a:cxnLst/>
            <a:rect l="l" t="t" r="r" b="b"/>
            <a:pathLst>
              <a:path w="627668" h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288549" y="2003663"/>
            <a:ext cx="13596128" cy="9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Digital-first approach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Prioritize digital delivery to reduce resource use.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2" y="3335374"/>
            <a:ext cx="15065744" cy="1141213"/>
            <a:chOff x="0" y="0"/>
            <a:chExt cx="20087658" cy="15216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087589" cy="1521587"/>
            </a:xfrm>
            <a:custGeom>
              <a:avLst/>
              <a:gdLst/>
              <a:ahLst/>
              <a:cxnLst/>
              <a:rect l="l" t="t" r="r" b="b"/>
              <a:pathLst>
                <a:path w="200875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19935444" y="0"/>
                  </a:lnTo>
                  <a:cubicBezTo>
                    <a:pt x="20019518" y="0"/>
                    <a:pt x="20087589" y="68072"/>
                    <a:pt x="20087589" y="152146"/>
                  </a:cubicBezTo>
                  <a:lnTo>
                    <a:pt x="20087589" y="1369441"/>
                  </a:lnTo>
                  <a:cubicBezTo>
                    <a:pt x="20087589" y="1453515"/>
                    <a:pt x="20019518" y="1521587"/>
                    <a:pt x="199354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39907" y="3592148"/>
            <a:ext cx="627668" cy="627668"/>
          </a:xfrm>
          <a:custGeom>
            <a:avLst/>
            <a:gdLst/>
            <a:ahLst/>
            <a:cxnLst/>
            <a:rect l="l" t="t" r="r" b="b"/>
            <a:pathLst>
              <a:path w="627668" h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288549" y="3430181"/>
            <a:ext cx="13596128" cy="97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catering and logistics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Choose plant-based meals, locally sourced food, and arrange eco-friendly transportation.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2" y="4761892"/>
            <a:ext cx="15065744" cy="1141214"/>
            <a:chOff x="0" y="0"/>
            <a:chExt cx="20087658" cy="15216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087589" cy="1521587"/>
            </a:xfrm>
            <a:custGeom>
              <a:avLst/>
              <a:gdLst/>
              <a:ahLst/>
              <a:cxnLst/>
              <a:rect l="l" t="t" r="r" b="b"/>
              <a:pathLst>
                <a:path w="200875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19935444" y="0"/>
                  </a:lnTo>
                  <a:cubicBezTo>
                    <a:pt x="20019518" y="0"/>
                    <a:pt x="20087589" y="68072"/>
                    <a:pt x="20087589" y="152146"/>
                  </a:cubicBezTo>
                  <a:lnTo>
                    <a:pt x="20087589" y="1369441"/>
                  </a:lnTo>
                  <a:cubicBezTo>
                    <a:pt x="20087589" y="1453515"/>
                    <a:pt x="20019518" y="1521587"/>
                    <a:pt x="199354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39907" y="5018666"/>
            <a:ext cx="627668" cy="627668"/>
          </a:xfrm>
          <a:custGeom>
            <a:avLst/>
            <a:gdLst/>
            <a:ahLst/>
            <a:cxnLst/>
            <a:rect l="l" t="t" r="r" b="b"/>
            <a:pathLst>
              <a:path w="627668" h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288549" y="4856699"/>
            <a:ext cx="13596128" cy="9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Green training venues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Select venues with green certifications or use outdoor spaces to minimize energy consumption.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94692" y="6188410"/>
            <a:ext cx="15065744" cy="1141214"/>
            <a:chOff x="0" y="0"/>
            <a:chExt cx="20087658" cy="15216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087589" cy="1521587"/>
            </a:xfrm>
            <a:custGeom>
              <a:avLst/>
              <a:gdLst/>
              <a:ahLst/>
              <a:cxnLst/>
              <a:rect l="l" t="t" r="r" b="b"/>
              <a:pathLst>
                <a:path w="200875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19935444" y="0"/>
                  </a:lnTo>
                  <a:cubicBezTo>
                    <a:pt x="20019518" y="0"/>
                    <a:pt x="20087589" y="68072"/>
                    <a:pt x="20087589" y="152146"/>
                  </a:cubicBezTo>
                  <a:lnTo>
                    <a:pt x="20087589" y="1369441"/>
                  </a:lnTo>
                  <a:cubicBezTo>
                    <a:pt x="20087589" y="1453515"/>
                    <a:pt x="20019518" y="1521587"/>
                    <a:pt x="199354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39907" y="6445184"/>
            <a:ext cx="627668" cy="627667"/>
          </a:xfrm>
          <a:custGeom>
            <a:avLst/>
            <a:gdLst/>
            <a:ahLst/>
            <a:cxnLst/>
            <a:rect l="l" t="t" r="r" b="b"/>
            <a:pathLst>
              <a:path w="627668" h="627667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288549" y="6283217"/>
            <a:ext cx="13596128" cy="9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Integration of environmental standards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Embed environmental guidelines such as Sphere Standards into the training.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94692" y="7614927"/>
            <a:ext cx="15065744" cy="1141214"/>
            <a:chOff x="0" y="0"/>
            <a:chExt cx="20087658" cy="15216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087589" cy="1521587"/>
            </a:xfrm>
            <a:custGeom>
              <a:avLst/>
              <a:gdLst/>
              <a:ahLst/>
              <a:cxnLst/>
              <a:rect l="l" t="t" r="r" b="b"/>
              <a:pathLst>
                <a:path w="200875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19935444" y="0"/>
                  </a:lnTo>
                  <a:cubicBezTo>
                    <a:pt x="20019518" y="0"/>
                    <a:pt x="20087589" y="68072"/>
                    <a:pt x="20087589" y="152146"/>
                  </a:cubicBezTo>
                  <a:lnTo>
                    <a:pt x="20087589" y="1369441"/>
                  </a:lnTo>
                  <a:cubicBezTo>
                    <a:pt x="20087589" y="1453515"/>
                    <a:pt x="20019518" y="1521587"/>
                    <a:pt x="199354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239907" y="7871700"/>
            <a:ext cx="627668" cy="627668"/>
          </a:xfrm>
          <a:custGeom>
            <a:avLst/>
            <a:gdLst/>
            <a:ahLst/>
            <a:cxnLst/>
            <a:rect l="l" t="t" r="r" b="b"/>
            <a:pathLst>
              <a:path w="627668" h="627668">
                <a:moveTo>
                  <a:pt x="0" y="0"/>
                </a:moveTo>
                <a:lnTo>
                  <a:pt x="627668" y="0"/>
                </a:lnTo>
                <a:lnTo>
                  <a:pt x="627668" y="627668"/>
                </a:lnTo>
                <a:lnTo>
                  <a:pt x="0" y="6276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2288549" y="7709734"/>
            <a:ext cx="13596128" cy="9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Minimizing resource use in activities</a:t>
            </a: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Use digital quizzes and online discussions instead of paper-based materials.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715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Using interactive methods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966623" y="2008858"/>
            <a:ext cx="12576588" cy="1272118"/>
            <a:chOff x="0" y="0"/>
            <a:chExt cx="16768784" cy="169615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6743426" cy="1670812"/>
            </a:xfrm>
            <a:custGeom>
              <a:avLst/>
              <a:gdLst/>
              <a:ahLst/>
              <a:cxnLst/>
              <a:rect l="l" t="t" r="r" b="b"/>
              <a:pathLst>
                <a:path w="16743426" h="1670812">
                  <a:moveTo>
                    <a:pt x="0" y="278511"/>
                  </a:moveTo>
                  <a:cubicBezTo>
                    <a:pt x="0" y="124714"/>
                    <a:pt x="126365" y="0"/>
                    <a:pt x="282321" y="0"/>
                  </a:cubicBezTo>
                  <a:lnTo>
                    <a:pt x="16461105" y="0"/>
                  </a:lnTo>
                  <a:cubicBezTo>
                    <a:pt x="16617062" y="0"/>
                    <a:pt x="16743426" y="124714"/>
                    <a:pt x="16743426" y="278511"/>
                  </a:cubicBezTo>
                  <a:lnTo>
                    <a:pt x="16743426" y="1392301"/>
                  </a:lnTo>
                  <a:cubicBezTo>
                    <a:pt x="16743426" y="1546098"/>
                    <a:pt x="16617062" y="1670812"/>
                    <a:pt x="16461105" y="1670812"/>
                  </a:cubicBezTo>
                  <a:lnTo>
                    <a:pt x="282321" y="1670812"/>
                  </a:lnTo>
                  <a:cubicBezTo>
                    <a:pt x="126365" y="1670812"/>
                    <a:pt x="0" y="1546098"/>
                    <a:pt x="0" y="139230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6768826" cy="1696212"/>
            </a:xfrm>
            <a:custGeom>
              <a:avLst/>
              <a:gdLst/>
              <a:ahLst/>
              <a:cxnLst/>
              <a:rect l="l" t="t" r="r" b="b"/>
              <a:pathLst>
                <a:path w="16768826" h="1696212">
                  <a:moveTo>
                    <a:pt x="0" y="291211"/>
                  </a:moveTo>
                  <a:cubicBezTo>
                    <a:pt x="0" y="130175"/>
                    <a:pt x="132207" y="0"/>
                    <a:pt x="295021" y="0"/>
                  </a:cubicBezTo>
                  <a:lnTo>
                    <a:pt x="16473805" y="0"/>
                  </a:lnTo>
                  <a:lnTo>
                    <a:pt x="16473805" y="12700"/>
                  </a:lnTo>
                  <a:lnTo>
                    <a:pt x="16473805" y="0"/>
                  </a:lnTo>
                  <a:cubicBezTo>
                    <a:pt x="16636493" y="0"/>
                    <a:pt x="16768826" y="130175"/>
                    <a:pt x="16768826" y="291211"/>
                  </a:cubicBezTo>
                  <a:lnTo>
                    <a:pt x="16756126" y="291211"/>
                  </a:lnTo>
                  <a:lnTo>
                    <a:pt x="16768826" y="291211"/>
                  </a:lnTo>
                  <a:lnTo>
                    <a:pt x="16768826" y="1405001"/>
                  </a:lnTo>
                  <a:lnTo>
                    <a:pt x="16756126" y="1405001"/>
                  </a:lnTo>
                  <a:lnTo>
                    <a:pt x="16768826" y="1405001"/>
                  </a:lnTo>
                  <a:cubicBezTo>
                    <a:pt x="16768826" y="1565910"/>
                    <a:pt x="16636619" y="1696212"/>
                    <a:pt x="16473805" y="1696212"/>
                  </a:cubicBezTo>
                  <a:lnTo>
                    <a:pt x="16473805" y="1683512"/>
                  </a:lnTo>
                  <a:lnTo>
                    <a:pt x="16473805" y="1696212"/>
                  </a:lnTo>
                  <a:lnTo>
                    <a:pt x="295021" y="1696212"/>
                  </a:lnTo>
                  <a:lnTo>
                    <a:pt x="295021" y="1683512"/>
                  </a:lnTo>
                  <a:lnTo>
                    <a:pt x="295021" y="1696212"/>
                  </a:lnTo>
                  <a:cubicBezTo>
                    <a:pt x="132207" y="1696212"/>
                    <a:pt x="0" y="1565910"/>
                    <a:pt x="0" y="1405001"/>
                  </a:cubicBezTo>
                  <a:lnTo>
                    <a:pt x="0" y="291211"/>
                  </a:lnTo>
                  <a:lnTo>
                    <a:pt x="12700" y="291211"/>
                  </a:lnTo>
                  <a:lnTo>
                    <a:pt x="0" y="291211"/>
                  </a:lnTo>
                  <a:moveTo>
                    <a:pt x="25400" y="291211"/>
                  </a:moveTo>
                  <a:lnTo>
                    <a:pt x="25400" y="1405001"/>
                  </a:lnTo>
                  <a:lnTo>
                    <a:pt x="12700" y="1405001"/>
                  </a:lnTo>
                  <a:lnTo>
                    <a:pt x="25400" y="1405001"/>
                  </a:lnTo>
                  <a:cubicBezTo>
                    <a:pt x="25400" y="1551559"/>
                    <a:pt x="145923" y="1670812"/>
                    <a:pt x="295021" y="1670812"/>
                  </a:cubicBezTo>
                  <a:lnTo>
                    <a:pt x="16473805" y="1670812"/>
                  </a:lnTo>
                  <a:cubicBezTo>
                    <a:pt x="16622903" y="1670812"/>
                    <a:pt x="16743426" y="1551686"/>
                    <a:pt x="16743426" y="1405001"/>
                  </a:cubicBezTo>
                  <a:lnTo>
                    <a:pt x="16743426" y="291211"/>
                  </a:lnTo>
                  <a:cubicBezTo>
                    <a:pt x="16743426" y="144653"/>
                    <a:pt x="16622903" y="25400"/>
                    <a:pt x="16473805" y="25400"/>
                  </a:cubicBezTo>
                  <a:lnTo>
                    <a:pt x="295021" y="25400"/>
                  </a:lnTo>
                  <a:lnTo>
                    <a:pt x="295021" y="12700"/>
                  </a:lnTo>
                  <a:lnTo>
                    <a:pt x="295021" y="25400"/>
                  </a:lnTo>
                  <a:cubicBezTo>
                    <a:pt x="145923" y="25400"/>
                    <a:pt x="25400" y="144526"/>
                    <a:pt x="25400" y="2912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07803" y="2169088"/>
            <a:ext cx="12294228" cy="97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Role-playing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Participants practice skills by acting out real-world scenarios to enhance experiential learning.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966623" y="3352649"/>
            <a:ext cx="12576588" cy="1272119"/>
            <a:chOff x="0" y="0"/>
            <a:chExt cx="16768784" cy="1696158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16743426" cy="1670812"/>
            </a:xfrm>
            <a:custGeom>
              <a:avLst/>
              <a:gdLst/>
              <a:ahLst/>
              <a:cxnLst/>
              <a:rect l="l" t="t" r="r" b="b"/>
              <a:pathLst>
                <a:path w="16743426" h="1670812">
                  <a:moveTo>
                    <a:pt x="0" y="278511"/>
                  </a:moveTo>
                  <a:cubicBezTo>
                    <a:pt x="0" y="124714"/>
                    <a:pt x="126365" y="0"/>
                    <a:pt x="282321" y="0"/>
                  </a:cubicBezTo>
                  <a:lnTo>
                    <a:pt x="16461105" y="0"/>
                  </a:lnTo>
                  <a:cubicBezTo>
                    <a:pt x="16617062" y="0"/>
                    <a:pt x="16743426" y="124714"/>
                    <a:pt x="16743426" y="278511"/>
                  </a:cubicBezTo>
                  <a:lnTo>
                    <a:pt x="16743426" y="1392301"/>
                  </a:lnTo>
                  <a:cubicBezTo>
                    <a:pt x="16743426" y="1546098"/>
                    <a:pt x="16617062" y="1670812"/>
                    <a:pt x="16461105" y="1670812"/>
                  </a:cubicBezTo>
                  <a:lnTo>
                    <a:pt x="282321" y="1670812"/>
                  </a:lnTo>
                  <a:cubicBezTo>
                    <a:pt x="126365" y="1670812"/>
                    <a:pt x="0" y="1546098"/>
                    <a:pt x="0" y="139230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6768826" cy="1696212"/>
            </a:xfrm>
            <a:custGeom>
              <a:avLst/>
              <a:gdLst/>
              <a:ahLst/>
              <a:cxnLst/>
              <a:rect l="l" t="t" r="r" b="b"/>
              <a:pathLst>
                <a:path w="16768826" h="1696212">
                  <a:moveTo>
                    <a:pt x="0" y="291211"/>
                  </a:moveTo>
                  <a:cubicBezTo>
                    <a:pt x="0" y="130175"/>
                    <a:pt x="132207" y="0"/>
                    <a:pt x="295021" y="0"/>
                  </a:cubicBezTo>
                  <a:lnTo>
                    <a:pt x="16473805" y="0"/>
                  </a:lnTo>
                  <a:lnTo>
                    <a:pt x="16473805" y="12700"/>
                  </a:lnTo>
                  <a:lnTo>
                    <a:pt x="16473805" y="0"/>
                  </a:lnTo>
                  <a:cubicBezTo>
                    <a:pt x="16636493" y="0"/>
                    <a:pt x="16768826" y="130175"/>
                    <a:pt x="16768826" y="291211"/>
                  </a:cubicBezTo>
                  <a:lnTo>
                    <a:pt x="16756126" y="291211"/>
                  </a:lnTo>
                  <a:lnTo>
                    <a:pt x="16768826" y="291211"/>
                  </a:lnTo>
                  <a:lnTo>
                    <a:pt x="16768826" y="1405001"/>
                  </a:lnTo>
                  <a:lnTo>
                    <a:pt x="16756126" y="1405001"/>
                  </a:lnTo>
                  <a:lnTo>
                    <a:pt x="16768826" y="1405001"/>
                  </a:lnTo>
                  <a:cubicBezTo>
                    <a:pt x="16768826" y="1565910"/>
                    <a:pt x="16636619" y="1696212"/>
                    <a:pt x="16473805" y="1696212"/>
                  </a:cubicBezTo>
                  <a:lnTo>
                    <a:pt x="16473805" y="1683512"/>
                  </a:lnTo>
                  <a:lnTo>
                    <a:pt x="16473805" y="1696212"/>
                  </a:lnTo>
                  <a:lnTo>
                    <a:pt x="295021" y="1696212"/>
                  </a:lnTo>
                  <a:lnTo>
                    <a:pt x="295021" y="1683512"/>
                  </a:lnTo>
                  <a:lnTo>
                    <a:pt x="295021" y="1696212"/>
                  </a:lnTo>
                  <a:cubicBezTo>
                    <a:pt x="132207" y="1696212"/>
                    <a:pt x="0" y="1565910"/>
                    <a:pt x="0" y="1405001"/>
                  </a:cubicBezTo>
                  <a:lnTo>
                    <a:pt x="0" y="291211"/>
                  </a:lnTo>
                  <a:lnTo>
                    <a:pt x="12700" y="291211"/>
                  </a:lnTo>
                  <a:lnTo>
                    <a:pt x="0" y="291211"/>
                  </a:lnTo>
                  <a:moveTo>
                    <a:pt x="25400" y="291211"/>
                  </a:moveTo>
                  <a:lnTo>
                    <a:pt x="25400" y="1405001"/>
                  </a:lnTo>
                  <a:lnTo>
                    <a:pt x="12700" y="1405001"/>
                  </a:lnTo>
                  <a:lnTo>
                    <a:pt x="25400" y="1405001"/>
                  </a:lnTo>
                  <a:cubicBezTo>
                    <a:pt x="25400" y="1551559"/>
                    <a:pt x="145923" y="1670812"/>
                    <a:pt x="295021" y="1670812"/>
                  </a:cubicBezTo>
                  <a:lnTo>
                    <a:pt x="16473805" y="1670812"/>
                  </a:lnTo>
                  <a:cubicBezTo>
                    <a:pt x="16622903" y="1670812"/>
                    <a:pt x="16743426" y="1551686"/>
                    <a:pt x="16743426" y="1405001"/>
                  </a:cubicBezTo>
                  <a:lnTo>
                    <a:pt x="16743426" y="291211"/>
                  </a:lnTo>
                  <a:cubicBezTo>
                    <a:pt x="16743426" y="144653"/>
                    <a:pt x="16622903" y="25400"/>
                    <a:pt x="16473805" y="25400"/>
                  </a:cubicBezTo>
                  <a:lnTo>
                    <a:pt x="295021" y="25400"/>
                  </a:lnTo>
                  <a:lnTo>
                    <a:pt x="295021" y="12700"/>
                  </a:lnTo>
                  <a:lnTo>
                    <a:pt x="295021" y="25400"/>
                  </a:lnTo>
                  <a:cubicBezTo>
                    <a:pt x="145923" y="25400"/>
                    <a:pt x="25400" y="144526"/>
                    <a:pt x="25400" y="2912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07803" y="3512878"/>
            <a:ext cx="12294228" cy="97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Simulations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Create realistic scenarios for participants to apply their knowledge in a controlled, hands-on environment.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966623" y="4696438"/>
            <a:ext cx="12576588" cy="1272118"/>
            <a:chOff x="0" y="0"/>
            <a:chExt cx="16768784" cy="1696158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16743426" cy="1670812"/>
            </a:xfrm>
            <a:custGeom>
              <a:avLst/>
              <a:gdLst/>
              <a:ahLst/>
              <a:cxnLst/>
              <a:rect l="l" t="t" r="r" b="b"/>
              <a:pathLst>
                <a:path w="16743426" h="1670812">
                  <a:moveTo>
                    <a:pt x="0" y="278511"/>
                  </a:moveTo>
                  <a:cubicBezTo>
                    <a:pt x="0" y="124714"/>
                    <a:pt x="126365" y="0"/>
                    <a:pt x="282321" y="0"/>
                  </a:cubicBezTo>
                  <a:lnTo>
                    <a:pt x="16461105" y="0"/>
                  </a:lnTo>
                  <a:cubicBezTo>
                    <a:pt x="16617062" y="0"/>
                    <a:pt x="16743426" y="124714"/>
                    <a:pt x="16743426" y="278511"/>
                  </a:cubicBezTo>
                  <a:lnTo>
                    <a:pt x="16743426" y="1392301"/>
                  </a:lnTo>
                  <a:cubicBezTo>
                    <a:pt x="16743426" y="1546098"/>
                    <a:pt x="16617062" y="1670812"/>
                    <a:pt x="16461105" y="1670812"/>
                  </a:cubicBezTo>
                  <a:lnTo>
                    <a:pt x="282321" y="1670812"/>
                  </a:lnTo>
                  <a:cubicBezTo>
                    <a:pt x="126365" y="1670812"/>
                    <a:pt x="0" y="1546098"/>
                    <a:pt x="0" y="139230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6768826" cy="1696212"/>
            </a:xfrm>
            <a:custGeom>
              <a:avLst/>
              <a:gdLst/>
              <a:ahLst/>
              <a:cxnLst/>
              <a:rect l="l" t="t" r="r" b="b"/>
              <a:pathLst>
                <a:path w="16768826" h="1696212">
                  <a:moveTo>
                    <a:pt x="0" y="291211"/>
                  </a:moveTo>
                  <a:cubicBezTo>
                    <a:pt x="0" y="130175"/>
                    <a:pt x="132207" y="0"/>
                    <a:pt x="295021" y="0"/>
                  </a:cubicBezTo>
                  <a:lnTo>
                    <a:pt x="16473805" y="0"/>
                  </a:lnTo>
                  <a:lnTo>
                    <a:pt x="16473805" y="12700"/>
                  </a:lnTo>
                  <a:lnTo>
                    <a:pt x="16473805" y="0"/>
                  </a:lnTo>
                  <a:cubicBezTo>
                    <a:pt x="16636493" y="0"/>
                    <a:pt x="16768826" y="130175"/>
                    <a:pt x="16768826" y="291211"/>
                  </a:cubicBezTo>
                  <a:lnTo>
                    <a:pt x="16756126" y="291211"/>
                  </a:lnTo>
                  <a:lnTo>
                    <a:pt x="16768826" y="291211"/>
                  </a:lnTo>
                  <a:lnTo>
                    <a:pt x="16768826" y="1405001"/>
                  </a:lnTo>
                  <a:lnTo>
                    <a:pt x="16756126" y="1405001"/>
                  </a:lnTo>
                  <a:lnTo>
                    <a:pt x="16768826" y="1405001"/>
                  </a:lnTo>
                  <a:cubicBezTo>
                    <a:pt x="16768826" y="1565910"/>
                    <a:pt x="16636619" y="1696212"/>
                    <a:pt x="16473805" y="1696212"/>
                  </a:cubicBezTo>
                  <a:lnTo>
                    <a:pt x="16473805" y="1683512"/>
                  </a:lnTo>
                  <a:lnTo>
                    <a:pt x="16473805" y="1696212"/>
                  </a:lnTo>
                  <a:lnTo>
                    <a:pt x="295021" y="1696212"/>
                  </a:lnTo>
                  <a:lnTo>
                    <a:pt x="295021" y="1683512"/>
                  </a:lnTo>
                  <a:lnTo>
                    <a:pt x="295021" y="1696212"/>
                  </a:lnTo>
                  <a:cubicBezTo>
                    <a:pt x="132207" y="1696212"/>
                    <a:pt x="0" y="1565910"/>
                    <a:pt x="0" y="1405001"/>
                  </a:cubicBezTo>
                  <a:lnTo>
                    <a:pt x="0" y="291211"/>
                  </a:lnTo>
                  <a:lnTo>
                    <a:pt x="12700" y="291211"/>
                  </a:lnTo>
                  <a:lnTo>
                    <a:pt x="0" y="291211"/>
                  </a:lnTo>
                  <a:moveTo>
                    <a:pt x="25400" y="291211"/>
                  </a:moveTo>
                  <a:lnTo>
                    <a:pt x="25400" y="1405001"/>
                  </a:lnTo>
                  <a:lnTo>
                    <a:pt x="12700" y="1405001"/>
                  </a:lnTo>
                  <a:lnTo>
                    <a:pt x="25400" y="1405001"/>
                  </a:lnTo>
                  <a:cubicBezTo>
                    <a:pt x="25400" y="1551559"/>
                    <a:pt x="145923" y="1670812"/>
                    <a:pt x="295021" y="1670812"/>
                  </a:cubicBezTo>
                  <a:lnTo>
                    <a:pt x="16473805" y="1670812"/>
                  </a:lnTo>
                  <a:cubicBezTo>
                    <a:pt x="16622903" y="1670812"/>
                    <a:pt x="16743426" y="1551686"/>
                    <a:pt x="16743426" y="1405001"/>
                  </a:cubicBezTo>
                  <a:lnTo>
                    <a:pt x="16743426" y="291211"/>
                  </a:lnTo>
                  <a:cubicBezTo>
                    <a:pt x="16743426" y="144653"/>
                    <a:pt x="16622903" y="25400"/>
                    <a:pt x="16473805" y="25400"/>
                  </a:cubicBezTo>
                  <a:lnTo>
                    <a:pt x="295021" y="25400"/>
                  </a:lnTo>
                  <a:lnTo>
                    <a:pt x="295021" y="12700"/>
                  </a:lnTo>
                  <a:lnTo>
                    <a:pt x="295021" y="25400"/>
                  </a:lnTo>
                  <a:cubicBezTo>
                    <a:pt x="145923" y="25400"/>
                    <a:pt x="25400" y="144526"/>
                    <a:pt x="25400" y="2912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07803" y="4856668"/>
            <a:ext cx="12294228" cy="97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Group discussions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Facilitate discussions to encourage peer learning and diverse perspectives.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966623" y="6040230"/>
            <a:ext cx="12576588" cy="1272118"/>
            <a:chOff x="0" y="0"/>
            <a:chExt cx="16768784" cy="1696158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16743426" cy="1670812"/>
            </a:xfrm>
            <a:custGeom>
              <a:avLst/>
              <a:gdLst/>
              <a:ahLst/>
              <a:cxnLst/>
              <a:rect l="l" t="t" r="r" b="b"/>
              <a:pathLst>
                <a:path w="16743426" h="1670812">
                  <a:moveTo>
                    <a:pt x="0" y="278511"/>
                  </a:moveTo>
                  <a:cubicBezTo>
                    <a:pt x="0" y="124714"/>
                    <a:pt x="126365" y="0"/>
                    <a:pt x="282321" y="0"/>
                  </a:cubicBezTo>
                  <a:lnTo>
                    <a:pt x="16461105" y="0"/>
                  </a:lnTo>
                  <a:cubicBezTo>
                    <a:pt x="16617062" y="0"/>
                    <a:pt x="16743426" y="124714"/>
                    <a:pt x="16743426" y="278511"/>
                  </a:cubicBezTo>
                  <a:lnTo>
                    <a:pt x="16743426" y="1392301"/>
                  </a:lnTo>
                  <a:cubicBezTo>
                    <a:pt x="16743426" y="1546098"/>
                    <a:pt x="16617062" y="1670812"/>
                    <a:pt x="16461105" y="1670812"/>
                  </a:cubicBezTo>
                  <a:lnTo>
                    <a:pt x="282321" y="1670812"/>
                  </a:lnTo>
                  <a:cubicBezTo>
                    <a:pt x="126365" y="1670812"/>
                    <a:pt x="0" y="1546098"/>
                    <a:pt x="0" y="139230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6768826" cy="1696212"/>
            </a:xfrm>
            <a:custGeom>
              <a:avLst/>
              <a:gdLst/>
              <a:ahLst/>
              <a:cxnLst/>
              <a:rect l="l" t="t" r="r" b="b"/>
              <a:pathLst>
                <a:path w="16768826" h="1696212">
                  <a:moveTo>
                    <a:pt x="0" y="291211"/>
                  </a:moveTo>
                  <a:cubicBezTo>
                    <a:pt x="0" y="130175"/>
                    <a:pt x="132207" y="0"/>
                    <a:pt x="295021" y="0"/>
                  </a:cubicBezTo>
                  <a:lnTo>
                    <a:pt x="16473805" y="0"/>
                  </a:lnTo>
                  <a:lnTo>
                    <a:pt x="16473805" y="12700"/>
                  </a:lnTo>
                  <a:lnTo>
                    <a:pt x="16473805" y="0"/>
                  </a:lnTo>
                  <a:cubicBezTo>
                    <a:pt x="16636493" y="0"/>
                    <a:pt x="16768826" y="130175"/>
                    <a:pt x="16768826" y="291211"/>
                  </a:cubicBezTo>
                  <a:lnTo>
                    <a:pt x="16756126" y="291211"/>
                  </a:lnTo>
                  <a:lnTo>
                    <a:pt x="16768826" y="291211"/>
                  </a:lnTo>
                  <a:lnTo>
                    <a:pt x="16768826" y="1405001"/>
                  </a:lnTo>
                  <a:lnTo>
                    <a:pt x="16756126" y="1405001"/>
                  </a:lnTo>
                  <a:lnTo>
                    <a:pt x="16768826" y="1405001"/>
                  </a:lnTo>
                  <a:cubicBezTo>
                    <a:pt x="16768826" y="1565910"/>
                    <a:pt x="16636619" y="1696212"/>
                    <a:pt x="16473805" y="1696212"/>
                  </a:cubicBezTo>
                  <a:lnTo>
                    <a:pt x="16473805" y="1683512"/>
                  </a:lnTo>
                  <a:lnTo>
                    <a:pt x="16473805" y="1696212"/>
                  </a:lnTo>
                  <a:lnTo>
                    <a:pt x="295021" y="1696212"/>
                  </a:lnTo>
                  <a:lnTo>
                    <a:pt x="295021" y="1683512"/>
                  </a:lnTo>
                  <a:lnTo>
                    <a:pt x="295021" y="1696212"/>
                  </a:lnTo>
                  <a:cubicBezTo>
                    <a:pt x="132207" y="1696212"/>
                    <a:pt x="0" y="1565910"/>
                    <a:pt x="0" y="1405001"/>
                  </a:cubicBezTo>
                  <a:lnTo>
                    <a:pt x="0" y="291211"/>
                  </a:lnTo>
                  <a:lnTo>
                    <a:pt x="12700" y="291211"/>
                  </a:lnTo>
                  <a:lnTo>
                    <a:pt x="0" y="291211"/>
                  </a:lnTo>
                  <a:moveTo>
                    <a:pt x="25400" y="291211"/>
                  </a:moveTo>
                  <a:lnTo>
                    <a:pt x="25400" y="1405001"/>
                  </a:lnTo>
                  <a:lnTo>
                    <a:pt x="12700" y="1405001"/>
                  </a:lnTo>
                  <a:lnTo>
                    <a:pt x="25400" y="1405001"/>
                  </a:lnTo>
                  <a:cubicBezTo>
                    <a:pt x="25400" y="1551559"/>
                    <a:pt x="145923" y="1670812"/>
                    <a:pt x="295021" y="1670812"/>
                  </a:cubicBezTo>
                  <a:lnTo>
                    <a:pt x="16473805" y="1670812"/>
                  </a:lnTo>
                  <a:cubicBezTo>
                    <a:pt x="16622903" y="1670812"/>
                    <a:pt x="16743426" y="1551686"/>
                    <a:pt x="16743426" y="1405001"/>
                  </a:cubicBezTo>
                  <a:lnTo>
                    <a:pt x="16743426" y="291211"/>
                  </a:lnTo>
                  <a:cubicBezTo>
                    <a:pt x="16743426" y="144653"/>
                    <a:pt x="16622903" y="25400"/>
                    <a:pt x="16473805" y="25400"/>
                  </a:cubicBezTo>
                  <a:lnTo>
                    <a:pt x="295021" y="25400"/>
                  </a:lnTo>
                  <a:lnTo>
                    <a:pt x="295021" y="12700"/>
                  </a:lnTo>
                  <a:lnTo>
                    <a:pt x="295021" y="25400"/>
                  </a:lnTo>
                  <a:cubicBezTo>
                    <a:pt x="145923" y="25400"/>
                    <a:pt x="25400" y="144526"/>
                    <a:pt x="25400" y="2912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07803" y="6200460"/>
            <a:ext cx="12294228" cy="97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Case studies: 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real or hypothetical situations to connect theory with practical applications.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966623" y="7384020"/>
            <a:ext cx="12576588" cy="1272118"/>
            <a:chOff x="0" y="0"/>
            <a:chExt cx="16768784" cy="1696158"/>
          </a:xfrm>
        </p:grpSpPr>
        <p:sp>
          <p:nvSpPr>
            <p:cNvPr id="25" name="Freeform 25"/>
            <p:cNvSpPr/>
            <p:nvPr/>
          </p:nvSpPr>
          <p:spPr>
            <a:xfrm>
              <a:off x="12700" y="12700"/>
              <a:ext cx="16743426" cy="1670812"/>
            </a:xfrm>
            <a:custGeom>
              <a:avLst/>
              <a:gdLst/>
              <a:ahLst/>
              <a:cxnLst/>
              <a:rect l="l" t="t" r="r" b="b"/>
              <a:pathLst>
                <a:path w="16743426" h="1670812">
                  <a:moveTo>
                    <a:pt x="0" y="278511"/>
                  </a:moveTo>
                  <a:cubicBezTo>
                    <a:pt x="0" y="124714"/>
                    <a:pt x="126365" y="0"/>
                    <a:pt x="282321" y="0"/>
                  </a:cubicBezTo>
                  <a:lnTo>
                    <a:pt x="16461105" y="0"/>
                  </a:lnTo>
                  <a:cubicBezTo>
                    <a:pt x="16617062" y="0"/>
                    <a:pt x="16743426" y="124714"/>
                    <a:pt x="16743426" y="278511"/>
                  </a:cubicBezTo>
                  <a:lnTo>
                    <a:pt x="16743426" y="1392301"/>
                  </a:lnTo>
                  <a:cubicBezTo>
                    <a:pt x="16743426" y="1546098"/>
                    <a:pt x="16617062" y="1670812"/>
                    <a:pt x="16461105" y="1670812"/>
                  </a:cubicBezTo>
                  <a:lnTo>
                    <a:pt x="282321" y="1670812"/>
                  </a:lnTo>
                  <a:cubicBezTo>
                    <a:pt x="126365" y="1670812"/>
                    <a:pt x="0" y="1546098"/>
                    <a:pt x="0" y="1392301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6768826" cy="1696212"/>
            </a:xfrm>
            <a:custGeom>
              <a:avLst/>
              <a:gdLst/>
              <a:ahLst/>
              <a:cxnLst/>
              <a:rect l="l" t="t" r="r" b="b"/>
              <a:pathLst>
                <a:path w="16768826" h="1696212">
                  <a:moveTo>
                    <a:pt x="0" y="291211"/>
                  </a:moveTo>
                  <a:cubicBezTo>
                    <a:pt x="0" y="130175"/>
                    <a:pt x="132207" y="0"/>
                    <a:pt x="295021" y="0"/>
                  </a:cubicBezTo>
                  <a:lnTo>
                    <a:pt x="16473805" y="0"/>
                  </a:lnTo>
                  <a:lnTo>
                    <a:pt x="16473805" y="12700"/>
                  </a:lnTo>
                  <a:lnTo>
                    <a:pt x="16473805" y="0"/>
                  </a:lnTo>
                  <a:cubicBezTo>
                    <a:pt x="16636493" y="0"/>
                    <a:pt x="16768826" y="130175"/>
                    <a:pt x="16768826" y="291211"/>
                  </a:cubicBezTo>
                  <a:lnTo>
                    <a:pt x="16756126" y="291211"/>
                  </a:lnTo>
                  <a:lnTo>
                    <a:pt x="16768826" y="291211"/>
                  </a:lnTo>
                  <a:lnTo>
                    <a:pt x="16768826" y="1405001"/>
                  </a:lnTo>
                  <a:lnTo>
                    <a:pt x="16756126" y="1405001"/>
                  </a:lnTo>
                  <a:lnTo>
                    <a:pt x="16768826" y="1405001"/>
                  </a:lnTo>
                  <a:cubicBezTo>
                    <a:pt x="16768826" y="1565910"/>
                    <a:pt x="16636619" y="1696212"/>
                    <a:pt x="16473805" y="1696212"/>
                  </a:cubicBezTo>
                  <a:lnTo>
                    <a:pt x="16473805" y="1683512"/>
                  </a:lnTo>
                  <a:lnTo>
                    <a:pt x="16473805" y="1696212"/>
                  </a:lnTo>
                  <a:lnTo>
                    <a:pt x="295021" y="1696212"/>
                  </a:lnTo>
                  <a:lnTo>
                    <a:pt x="295021" y="1683512"/>
                  </a:lnTo>
                  <a:lnTo>
                    <a:pt x="295021" y="1696212"/>
                  </a:lnTo>
                  <a:cubicBezTo>
                    <a:pt x="132207" y="1696212"/>
                    <a:pt x="0" y="1565910"/>
                    <a:pt x="0" y="1405001"/>
                  </a:cubicBezTo>
                  <a:lnTo>
                    <a:pt x="0" y="291211"/>
                  </a:lnTo>
                  <a:lnTo>
                    <a:pt x="12700" y="291211"/>
                  </a:lnTo>
                  <a:lnTo>
                    <a:pt x="0" y="291211"/>
                  </a:lnTo>
                  <a:moveTo>
                    <a:pt x="25400" y="291211"/>
                  </a:moveTo>
                  <a:lnTo>
                    <a:pt x="25400" y="1405001"/>
                  </a:lnTo>
                  <a:lnTo>
                    <a:pt x="12700" y="1405001"/>
                  </a:lnTo>
                  <a:lnTo>
                    <a:pt x="25400" y="1405001"/>
                  </a:lnTo>
                  <a:cubicBezTo>
                    <a:pt x="25400" y="1551559"/>
                    <a:pt x="145923" y="1670812"/>
                    <a:pt x="295021" y="1670812"/>
                  </a:cubicBezTo>
                  <a:lnTo>
                    <a:pt x="16473805" y="1670812"/>
                  </a:lnTo>
                  <a:cubicBezTo>
                    <a:pt x="16622903" y="1670812"/>
                    <a:pt x="16743426" y="1551686"/>
                    <a:pt x="16743426" y="1405001"/>
                  </a:cubicBezTo>
                  <a:lnTo>
                    <a:pt x="16743426" y="291211"/>
                  </a:lnTo>
                  <a:cubicBezTo>
                    <a:pt x="16743426" y="144653"/>
                    <a:pt x="16622903" y="25400"/>
                    <a:pt x="16473805" y="25400"/>
                  </a:cubicBezTo>
                  <a:lnTo>
                    <a:pt x="295021" y="25400"/>
                  </a:lnTo>
                  <a:lnTo>
                    <a:pt x="295021" y="12700"/>
                  </a:lnTo>
                  <a:lnTo>
                    <a:pt x="295021" y="25400"/>
                  </a:lnTo>
                  <a:cubicBezTo>
                    <a:pt x="145923" y="25400"/>
                    <a:pt x="25400" y="144526"/>
                    <a:pt x="25400" y="2912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107803" y="7544250"/>
            <a:ext cx="12294228" cy="97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31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Interactive multimedia: </a:t>
            </a:r>
            <a:r>
              <a:rPr lang="en-US" sz="3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videos, infographics, and digital tools to engage participants visually and interactively.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946591" y="92583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Introduction: What is ToT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3" y="2105730"/>
            <a:ext cx="15412365" cy="1014390"/>
            <a:chOff x="0" y="0"/>
            <a:chExt cx="20549820" cy="1352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49870" cy="1352550"/>
            </a:xfrm>
            <a:custGeom>
              <a:avLst/>
              <a:gdLst/>
              <a:ahLst/>
              <a:cxnLst/>
              <a:rect l="l" t="t" r="r" b="b"/>
              <a:pathLst>
                <a:path w="20549870" h="1352550">
                  <a:moveTo>
                    <a:pt x="0" y="225425"/>
                  </a:moveTo>
                  <a:cubicBezTo>
                    <a:pt x="0" y="100965"/>
                    <a:pt x="100965" y="0"/>
                    <a:pt x="225425" y="0"/>
                  </a:cubicBezTo>
                  <a:lnTo>
                    <a:pt x="20324445" y="0"/>
                  </a:lnTo>
                  <a:cubicBezTo>
                    <a:pt x="20448905" y="0"/>
                    <a:pt x="20549870" y="100965"/>
                    <a:pt x="20549870" y="225425"/>
                  </a:cubicBezTo>
                  <a:lnTo>
                    <a:pt x="20549870" y="1127125"/>
                  </a:lnTo>
                  <a:cubicBezTo>
                    <a:pt x="20549870" y="1251585"/>
                    <a:pt x="20448905" y="1352550"/>
                    <a:pt x="20324445" y="1352550"/>
                  </a:cubicBezTo>
                  <a:lnTo>
                    <a:pt x="225425" y="1352550"/>
                  </a:lnTo>
                  <a:cubicBezTo>
                    <a:pt x="100965" y="1352550"/>
                    <a:pt x="0" y="1251585"/>
                    <a:pt x="0" y="112712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9449" y="2185758"/>
            <a:ext cx="15322854" cy="854334"/>
            <a:chOff x="0" y="0"/>
            <a:chExt cx="20430472" cy="11391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430472" cy="1139112"/>
            </a:xfrm>
            <a:custGeom>
              <a:avLst/>
              <a:gdLst/>
              <a:ahLst/>
              <a:cxnLst/>
              <a:rect l="l" t="t" r="r" b="b"/>
              <a:pathLst>
                <a:path w="20430472" h="1139112">
                  <a:moveTo>
                    <a:pt x="0" y="0"/>
                  </a:moveTo>
                  <a:lnTo>
                    <a:pt x="20430472" y="0"/>
                  </a:lnTo>
                  <a:lnTo>
                    <a:pt x="20430472" y="1139112"/>
                  </a:lnTo>
                  <a:lnTo>
                    <a:pt x="0" y="11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4128" b="-41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360" y="105410"/>
              <a:ext cx="20257752" cy="947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4"/>
                </a:lnSpc>
              </a:pPr>
              <a:r>
                <a:rPr lang="en-US" sz="25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Training of Trainers (ToT) is a specialized process that equips trainers with the knowledge, skills, and attitudes necessary to train others effectively.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4693" y="3193560"/>
            <a:ext cx="15412365" cy="1014390"/>
            <a:chOff x="0" y="0"/>
            <a:chExt cx="20549820" cy="1352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49870" cy="1352550"/>
            </a:xfrm>
            <a:custGeom>
              <a:avLst/>
              <a:gdLst/>
              <a:ahLst/>
              <a:cxnLst/>
              <a:rect l="l" t="t" r="r" b="b"/>
              <a:pathLst>
                <a:path w="20549870" h="1352550">
                  <a:moveTo>
                    <a:pt x="0" y="225425"/>
                  </a:moveTo>
                  <a:cubicBezTo>
                    <a:pt x="0" y="100965"/>
                    <a:pt x="100965" y="0"/>
                    <a:pt x="225425" y="0"/>
                  </a:cubicBezTo>
                  <a:lnTo>
                    <a:pt x="20324445" y="0"/>
                  </a:lnTo>
                  <a:cubicBezTo>
                    <a:pt x="20448905" y="0"/>
                    <a:pt x="20549870" y="100965"/>
                    <a:pt x="20549870" y="225425"/>
                  </a:cubicBezTo>
                  <a:lnTo>
                    <a:pt x="20549870" y="1127125"/>
                  </a:lnTo>
                  <a:cubicBezTo>
                    <a:pt x="20549870" y="1251585"/>
                    <a:pt x="20448905" y="1352550"/>
                    <a:pt x="20324445" y="1352550"/>
                  </a:cubicBezTo>
                  <a:lnTo>
                    <a:pt x="225425" y="1352550"/>
                  </a:lnTo>
                  <a:cubicBezTo>
                    <a:pt x="100965" y="1352550"/>
                    <a:pt x="0" y="1251585"/>
                    <a:pt x="0" y="112712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939449" y="3273654"/>
            <a:ext cx="15367609" cy="854202"/>
          </a:xfrm>
          <a:custGeom>
            <a:avLst/>
            <a:gdLst/>
            <a:ahLst/>
            <a:cxnLst/>
            <a:rect l="l" t="t" r="r" b="b"/>
            <a:pathLst>
              <a:path w="15367609" h="854202">
                <a:moveTo>
                  <a:pt x="0" y="0"/>
                </a:moveTo>
                <a:lnTo>
                  <a:pt x="15367609" y="0"/>
                </a:lnTo>
                <a:lnTo>
                  <a:pt x="15367609" y="854202"/>
                </a:lnTo>
                <a:lnTo>
                  <a:pt x="0" y="854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295" b="-429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1004408" y="3357474"/>
            <a:ext cx="14735165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4"/>
              </a:lnSpc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ToT is essential in humanitarian contexts where rapid training dissemination is crucial for building capacity in local communities and organizations.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94693" y="4281390"/>
            <a:ext cx="15412365" cy="1014390"/>
            <a:chOff x="0" y="0"/>
            <a:chExt cx="20549820" cy="1352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49870" cy="1352550"/>
            </a:xfrm>
            <a:custGeom>
              <a:avLst/>
              <a:gdLst/>
              <a:ahLst/>
              <a:cxnLst/>
              <a:rect l="l" t="t" r="r" b="b"/>
              <a:pathLst>
                <a:path w="20549870" h="1352550">
                  <a:moveTo>
                    <a:pt x="0" y="225425"/>
                  </a:moveTo>
                  <a:cubicBezTo>
                    <a:pt x="0" y="100965"/>
                    <a:pt x="100965" y="0"/>
                    <a:pt x="225425" y="0"/>
                  </a:cubicBezTo>
                  <a:lnTo>
                    <a:pt x="20324445" y="0"/>
                  </a:lnTo>
                  <a:cubicBezTo>
                    <a:pt x="20448905" y="0"/>
                    <a:pt x="20549870" y="100965"/>
                    <a:pt x="20549870" y="225425"/>
                  </a:cubicBezTo>
                  <a:lnTo>
                    <a:pt x="20549870" y="1127125"/>
                  </a:lnTo>
                  <a:cubicBezTo>
                    <a:pt x="20549870" y="1251585"/>
                    <a:pt x="20448905" y="1352550"/>
                    <a:pt x="20324445" y="1352550"/>
                  </a:cubicBezTo>
                  <a:lnTo>
                    <a:pt x="225425" y="1352550"/>
                  </a:lnTo>
                  <a:cubicBezTo>
                    <a:pt x="100965" y="1352550"/>
                    <a:pt x="0" y="1251585"/>
                    <a:pt x="0" y="112712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39449" y="4361418"/>
            <a:ext cx="15322854" cy="854334"/>
            <a:chOff x="0" y="0"/>
            <a:chExt cx="20430472" cy="11391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430472" cy="1139112"/>
            </a:xfrm>
            <a:custGeom>
              <a:avLst/>
              <a:gdLst/>
              <a:ahLst/>
              <a:cxnLst/>
              <a:rect l="l" t="t" r="r" b="b"/>
              <a:pathLst>
                <a:path w="20430472" h="1139112">
                  <a:moveTo>
                    <a:pt x="0" y="0"/>
                  </a:moveTo>
                  <a:lnTo>
                    <a:pt x="20430472" y="0"/>
                  </a:lnTo>
                  <a:lnTo>
                    <a:pt x="20430472" y="1139112"/>
                  </a:lnTo>
                  <a:lnTo>
                    <a:pt x="0" y="11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4128" b="-41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6360" y="105410"/>
              <a:ext cx="20257752" cy="947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4"/>
                </a:lnSpc>
              </a:pPr>
              <a:r>
                <a:rPr lang="en-US" sz="25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ToT allows for the scalability of training programs, enabling wider dissemination of skills and knowledge critical for addressing environmental challenges.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94693" y="5369220"/>
            <a:ext cx="15412365" cy="1014390"/>
            <a:chOff x="0" y="0"/>
            <a:chExt cx="20549820" cy="1352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549870" cy="1352550"/>
            </a:xfrm>
            <a:custGeom>
              <a:avLst/>
              <a:gdLst/>
              <a:ahLst/>
              <a:cxnLst/>
              <a:rect l="l" t="t" r="r" b="b"/>
              <a:pathLst>
                <a:path w="20549870" h="1352550">
                  <a:moveTo>
                    <a:pt x="0" y="225425"/>
                  </a:moveTo>
                  <a:cubicBezTo>
                    <a:pt x="0" y="100965"/>
                    <a:pt x="100965" y="0"/>
                    <a:pt x="225425" y="0"/>
                  </a:cubicBezTo>
                  <a:lnTo>
                    <a:pt x="20324445" y="0"/>
                  </a:lnTo>
                  <a:cubicBezTo>
                    <a:pt x="20448905" y="0"/>
                    <a:pt x="20549870" y="100965"/>
                    <a:pt x="20549870" y="225425"/>
                  </a:cubicBezTo>
                  <a:lnTo>
                    <a:pt x="20549870" y="1127125"/>
                  </a:lnTo>
                  <a:cubicBezTo>
                    <a:pt x="20549870" y="1251585"/>
                    <a:pt x="20448905" y="1352550"/>
                    <a:pt x="20324445" y="1352550"/>
                  </a:cubicBezTo>
                  <a:lnTo>
                    <a:pt x="225425" y="1352550"/>
                  </a:lnTo>
                  <a:cubicBezTo>
                    <a:pt x="100965" y="1352550"/>
                    <a:pt x="0" y="1251585"/>
                    <a:pt x="0" y="112712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9449" y="5620731"/>
            <a:ext cx="15322854" cy="511368"/>
            <a:chOff x="0" y="0"/>
            <a:chExt cx="20430472" cy="6818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430472" cy="681824"/>
            </a:xfrm>
            <a:custGeom>
              <a:avLst/>
              <a:gdLst/>
              <a:ahLst/>
              <a:cxnLst/>
              <a:rect l="l" t="t" r="r" b="b"/>
              <a:pathLst>
                <a:path w="20430472" h="681824">
                  <a:moveTo>
                    <a:pt x="0" y="0"/>
                  </a:moveTo>
                  <a:lnTo>
                    <a:pt x="20430472" y="0"/>
                  </a:lnTo>
                  <a:lnTo>
                    <a:pt x="20430472" y="681824"/>
                  </a:lnTo>
                  <a:lnTo>
                    <a:pt x="0" y="681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40431" b="-404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6360" y="105410"/>
              <a:ext cx="20257752" cy="490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4"/>
                </a:lnSpc>
              </a:pPr>
              <a:r>
                <a:rPr lang="en-US" sz="25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Effective training involves planning, designing, delivering, and evaluating training.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94693" y="6457050"/>
            <a:ext cx="15412365" cy="1014390"/>
            <a:chOff x="0" y="0"/>
            <a:chExt cx="20549820" cy="13525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549870" cy="1352550"/>
            </a:xfrm>
            <a:custGeom>
              <a:avLst/>
              <a:gdLst/>
              <a:ahLst/>
              <a:cxnLst/>
              <a:rect l="l" t="t" r="r" b="b"/>
              <a:pathLst>
                <a:path w="20549870" h="1352550">
                  <a:moveTo>
                    <a:pt x="0" y="225425"/>
                  </a:moveTo>
                  <a:cubicBezTo>
                    <a:pt x="0" y="100965"/>
                    <a:pt x="100965" y="0"/>
                    <a:pt x="225425" y="0"/>
                  </a:cubicBezTo>
                  <a:lnTo>
                    <a:pt x="20324445" y="0"/>
                  </a:lnTo>
                  <a:cubicBezTo>
                    <a:pt x="20448905" y="0"/>
                    <a:pt x="20549870" y="100965"/>
                    <a:pt x="20549870" y="225425"/>
                  </a:cubicBezTo>
                  <a:lnTo>
                    <a:pt x="20549870" y="1127125"/>
                  </a:lnTo>
                  <a:cubicBezTo>
                    <a:pt x="20549870" y="1251585"/>
                    <a:pt x="20448905" y="1352550"/>
                    <a:pt x="20324445" y="1352550"/>
                  </a:cubicBezTo>
                  <a:lnTo>
                    <a:pt x="225425" y="1352550"/>
                  </a:lnTo>
                  <a:cubicBezTo>
                    <a:pt x="100965" y="1352550"/>
                    <a:pt x="0" y="1251585"/>
                    <a:pt x="0" y="112712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39449" y="6537078"/>
            <a:ext cx="15322854" cy="854334"/>
            <a:chOff x="0" y="0"/>
            <a:chExt cx="20430472" cy="113911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430472" cy="1139112"/>
            </a:xfrm>
            <a:custGeom>
              <a:avLst/>
              <a:gdLst/>
              <a:ahLst/>
              <a:cxnLst/>
              <a:rect l="l" t="t" r="r" b="b"/>
              <a:pathLst>
                <a:path w="20430472" h="1139112">
                  <a:moveTo>
                    <a:pt x="0" y="0"/>
                  </a:moveTo>
                  <a:lnTo>
                    <a:pt x="20430472" y="0"/>
                  </a:lnTo>
                  <a:lnTo>
                    <a:pt x="20430472" y="1139112"/>
                  </a:lnTo>
                  <a:lnTo>
                    <a:pt x="0" y="11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4128" b="-41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6360" y="105410"/>
              <a:ext cx="20257752" cy="947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4"/>
                </a:lnSpc>
              </a:pPr>
              <a:r>
                <a:rPr lang="en-US" sz="25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Environmental ToT addresses specific challenges such as waste management, water conservation, and sustainable resource use in humanitarian action.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94693" y="7544880"/>
            <a:ext cx="15412365" cy="1014390"/>
            <a:chOff x="0" y="0"/>
            <a:chExt cx="20549820" cy="13525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0549870" cy="1352550"/>
            </a:xfrm>
            <a:custGeom>
              <a:avLst/>
              <a:gdLst/>
              <a:ahLst/>
              <a:cxnLst/>
              <a:rect l="l" t="t" r="r" b="b"/>
              <a:pathLst>
                <a:path w="20549870" h="1352550">
                  <a:moveTo>
                    <a:pt x="0" y="225425"/>
                  </a:moveTo>
                  <a:cubicBezTo>
                    <a:pt x="0" y="100965"/>
                    <a:pt x="100965" y="0"/>
                    <a:pt x="225425" y="0"/>
                  </a:cubicBezTo>
                  <a:lnTo>
                    <a:pt x="20324445" y="0"/>
                  </a:lnTo>
                  <a:cubicBezTo>
                    <a:pt x="20448905" y="0"/>
                    <a:pt x="20549870" y="100965"/>
                    <a:pt x="20549870" y="225425"/>
                  </a:cubicBezTo>
                  <a:lnTo>
                    <a:pt x="20549870" y="1127125"/>
                  </a:lnTo>
                  <a:cubicBezTo>
                    <a:pt x="20549870" y="1251585"/>
                    <a:pt x="20448905" y="1352550"/>
                    <a:pt x="20324445" y="1352550"/>
                  </a:cubicBezTo>
                  <a:lnTo>
                    <a:pt x="225425" y="1352550"/>
                  </a:lnTo>
                  <a:cubicBezTo>
                    <a:pt x="100965" y="1352550"/>
                    <a:pt x="0" y="1251585"/>
                    <a:pt x="0" y="112712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39449" y="7624908"/>
            <a:ext cx="15322854" cy="854334"/>
            <a:chOff x="0" y="0"/>
            <a:chExt cx="20430472" cy="113911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430472" cy="1139112"/>
            </a:xfrm>
            <a:custGeom>
              <a:avLst/>
              <a:gdLst/>
              <a:ahLst/>
              <a:cxnLst/>
              <a:rect l="l" t="t" r="r" b="b"/>
              <a:pathLst>
                <a:path w="20430472" h="1139112">
                  <a:moveTo>
                    <a:pt x="0" y="0"/>
                  </a:moveTo>
                  <a:lnTo>
                    <a:pt x="20430472" y="0"/>
                  </a:lnTo>
                  <a:lnTo>
                    <a:pt x="20430472" y="1139112"/>
                  </a:lnTo>
                  <a:lnTo>
                    <a:pt x="0" y="11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4128" b="-41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6360" y="105410"/>
              <a:ext cx="20257752" cy="947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4"/>
                </a:lnSpc>
              </a:pPr>
              <a:r>
                <a:rPr lang="en-US" sz="25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Aligning environmental issues with donor priorities and humanitarian needs fosters interest among humanitarian actors, showing benefits such as long-term cost savings and improved health outcomes.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4286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49400"/>
            <a:ext cx="16173450" cy="64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Applying the experiential learning cycle in environmental training for humanitarian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550" y="1917092"/>
            <a:ext cx="15990570" cy="543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Concrete experience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Engage participants directly in a relevant activity that mirrors real-world scenarios.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Key tips for design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scenarios that reflect actual challenges in the field.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Choose activities that require minimal resources and are easily adaptable to digital formats if needed.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 the experience is directly linked to the participants' roles.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Simulate setting up waste management practices in a camp setting where participants sort waste into recyclable, compostable, and non-recyclable categories.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4286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49400"/>
            <a:ext cx="16173450" cy="64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Applying the experiential learning cycle in environmental training for humanitarian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550" y="1917092"/>
            <a:ext cx="15990570" cy="598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Reflective observation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Encourage participants to reflect on what happened during the activity and share their observations.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Key tips for design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open-ended questions to prompt reflection: “What challenges did you face?” “How did you feel during the exercise?”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Incorporate both individual and group reflections to capture diverse perspectives.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visuals or digital tools to document key reflections for later reference.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After the waste management simulation, hold a debriefing session asking participants what strategies worked, what didn’t, and why.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4096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49400"/>
            <a:ext cx="16173450" cy="64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Applying the experiential learning cycle in environmental training for humanitarian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876623"/>
            <a:ext cx="15990570" cy="65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Abstract conceptualization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Link the activity to broader environmental principles, theories, or strategies.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Key tips for design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case studies, videos, or infographics to bridge the activity with real-world applications.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Emphasize key environmental frameworks or standards like Sphere, UNEP/OCHA guidelines, or local policies.</a:t>
            </a:r>
          </a:p>
          <a:p>
            <a:pPr marL="1554480" lvl="2" indent="-51816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 that the conceptual link is clear and directly addresses the challenges faced during the exercise.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Relate the waste management exercise to the principles of sustainable waste hierarchy (reduce, reuse, recycle) and their importance in camp settings.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905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49400"/>
            <a:ext cx="16173450" cy="64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Applying the experiential learning cycle in environmental training for humanitarian action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550" y="1964717"/>
            <a:ext cx="15990570" cy="536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Active experimentation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Encourage participants to apply what they have learned by planning or testing new approaches in their contexts.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Key tips for design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1554480" lvl="2" indent="-518160" algn="l">
              <a:lnSpc>
                <a:spcPts val="3888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Tailor tasks to be role-specific, ensuring relevance to participants’ daily work.</a:t>
            </a:r>
          </a:p>
          <a:p>
            <a:pPr marL="1554480" lvl="2" indent="-518160" algn="l">
              <a:lnSpc>
                <a:spcPts val="3888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Highlight low-cost, practical steps that participants can realistically implement.</a:t>
            </a:r>
          </a:p>
          <a:p>
            <a:pPr marL="1554480" lvl="2" indent="-518160" algn="l">
              <a:lnSpc>
                <a:spcPts val="3888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Encourage peer feedback on action plans to refine ideas and promote collaborative learning.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Have participants create an action plan for implementing sustainable waste practices in a hypothetical or real camp.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753699" y="6113859"/>
            <a:ext cx="2828703" cy="3730903"/>
          </a:xfrm>
          <a:custGeom>
            <a:avLst/>
            <a:gdLst/>
            <a:ahLst/>
            <a:cxnLst/>
            <a:rect l="l" t="t" r="r" b="b"/>
            <a:pathLst>
              <a:path w="2828703" h="3730903">
                <a:moveTo>
                  <a:pt x="0" y="0"/>
                </a:moveTo>
                <a:lnTo>
                  <a:pt x="2828703" y="0"/>
                </a:lnTo>
                <a:lnTo>
                  <a:pt x="2828703" y="3730903"/>
                </a:lnTo>
                <a:lnTo>
                  <a:pt x="0" y="3730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81598" y="4497324"/>
            <a:ext cx="9788236" cy="133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7: Assessment and feedback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2" y="1905717"/>
            <a:ext cx="15412365" cy="945318"/>
            <a:chOff x="0" y="0"/>
            <a:chExt cx="20549820" cy="12604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49744" cy="1260475"/>
            </a:xfrm>
            <a:custGeom>
              <a:avLst/>
              <a:gdLst/>
              <a:ahLst/>
              <a:cxnLst/>
              <a:rect l="l" t="t" r="r" b="b"/>
              <a:pathLst>
                <a:path w="20549744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0423760" y="0"/>
                  </a:lnTo>
                  <a:cubicBezTo>
                    <a:pt x="20493355" y="0"/>
                    <a:pt x="20549744" y="56388"/>
                    <a:pt x="20549744" y="125984"/>
                  </a:cubicBezTo>
                  <a:lnTo>
                    <a:pt x="20549744" y="1134364"/>
                  </a:lnTo>
                  <a:cubicBezTo>
                    <a:pt x="20549744" y="1203960"/>
                    <a:pt x="20493355" y="1260348"/>
                    <a:pt x="20423760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0650" y="2118414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4" y="0"/>
                </a:lnTo>
                <a:lnTo>
                  <a:pt x="519924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048470" y="1986703"/>
            <a:ext cx="14196650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Assessing participant learning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is essential for determining the effectiveness of training and ensuring that learning objectives are met.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2" y="3087366"/>
            <a:ext cx="15412365" cy="945318"/>
            <a:chOff x="0" y="0"/>
            <a:chExt cx="20549820" cy="12604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549744" cy="1260475"/>
            </a:xfrm>
            <a:custGeom>
              <a:avLst/>
              <a:gdLst/>
              <a:ahLst/>
              <a:cxnLst/>
              <a:rect l="l" t="t" r="r" b="b"/>
              <a:pathLst>
                <a:path w="20549744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0423760" y="0"/>
                  </a:lnTo>
                  <a:cubicBezTo>
                    <a:pt x="20493355" y="0"/>
                    <a:pt x="20549744" y="56388"/>
                    <a:pt x="20549744" y="125984"/>
                  </a:cubicBezTo>
                  <a:lnTo>
                    <a:pt x="20549744" y="1134364"/>
                  </a:lnTo>
                  <a:cubicBezTo>
                    <a:pt x="20549744" y="1203960"/>
                    <a:pt x="20493355" y="1260348"/>
                    <a:pt x="20423760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80650" y="3300063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4" y="0"/>
                </a:lnTo>
                <a:lnTo>
                  <a:pt x="519924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048470" y="3168352"/>
            <a:ext cx="14196650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Using digital tools for assessment minimizes environmental impact by reducing paper waste and streamlining the process.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2" y="4269015"/>
            <a:ext cx="15412365" cy="945318"/>
            <a:chOff x="0" y="0"/>
            <a:chExt cx="20549820" cy="12604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549744" cy="1260475"/>
            </a:xfrm>
            <a:custGeom>
              <a:avLst/>
              <a:gdLst/>
              <a:ahLst/>
              <a:cxnLst/>
              <a:rect l="l" t="t" r="r" b="b"/>
              <a:pathLst>
                <a:path w="20549744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0423760" y="0"/>
                  </a:lnTo>
                  <a:cubicBezTo>
                    <a:pt x="20493355" y="0"/>
                    <a:pt x="20549744" y="56388"/>
                    <a:pt x="20549744" y="125984"/>
                  </a:cubicBezTo>
                  <a:lnTo>
                    <a:pt x="20549744" y="1134364"/>
                  </a:lnTo>
                  <a:cubicBezTo>
                    <a:pt x="20549744" y="1203960"/>
                    <a:pt x="20493355" y="1260348"/>
                    <a:pt x="20423760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80650" y="4481712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4" y="0"/>
                </a:lnTo>
                <a:lnTo>
                  <a:pt x="519924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048470" y="4350000"/>
            <a:ext cx="14196650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Constructive feedback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fosters continuous learning and improvement, helping participants understand their strengths and areas for improvement.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94692" y="5450664"/>
            <a:ext cx="15412365" cy="945318"/>
            <a:chOff x="0" y="0"/>
            <a:chExt cx="20549820" cy="12604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549744" cy="1260475"/>
            </a:xfrm>
            <a:custGeom>
              <a:avLst/>
              <a:gdLst/>
              <a:ahLst/>
              <a:cxnLst/>
              <a:rect l="l" t="t" r="r" b="b"/>
              <a:pathLst>
                <a:path w="20549744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0423760" y="0"/>
                  </a:lnTo>
                  <a:cubicBezTo>
                    <a:pt x="20493355" y="0"/>
                    <a:pt x="20549744" y="56388"/>
                    <a:pt x="20549744" y="125984"/>
                  </a:cubicBezTo>
                  <a:lnTo>
                    <a:pt x="20549744" y="1134364"/>
                  </a:lnTo>
                  <a:cubicBezTo>
                    <a:pt x="20549744" y="1203960"/>
                    <a:pt x="20493355" y="1260348"/>
                    <a:pt x="20423760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80650" y="5663361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4" y="0"/>
                </a:lnTo>
                <a:lnTo>
                  <a:pt x="519924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048470" y="5531650"/>
            <a:ext cx="14196650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Feedback that encourages sustainable practices can help embed environmental consciousness in participants’ future work.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94692" y="6632313"/>
            <a:ext cx="15412365" cy="945318"/>
            <a:chOff x="0" y="0"/>
            <a:chExt cx="20549820" cy="12604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549744" cy="1260475"/>
            </a:xfrm>
            <a:custGeom>
              <a:avLst/>
              <a:gdLst/>
              <a:ahLst/>
              <a:cxnLst/>
              <a:rect l="l" t="t" r="r" b="b"/>
              <a:pathLst>
                <a:path w="20549744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0423760" y="0"/>
                  </a:lnTo>
                  <a:cubicBezTo>
                    <a:pt x="20493355" y="0"/>
                    <a:pt x="20549744" y="56388"/>
                    <a:pt x="20549744" y="125984"/>
                  </a:cubicBezTo>
                  <a:lnTo>
                    <a:pt x="20549744" y="1134364"/>
                  </a:lnTo>
                  <a:cubicBezTo>
                    <a:pt x="20549744" y="1203960"/>
                    <a:pt x="20493355" y="1260348"/>
                    <a:pt x="20423760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80650" y="6845010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4" y="0"/>
                </a:lnTo>
                <a:lnTo>
                  <a:pt x="519924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2048470" y="6713298"/>
            <a:ext cx="14196650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Effective assessment and feedback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benefit both participants and trainers. 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894692" y="7813962"/>
            <a:ext cx="15412365" cy="945318"/>
            <a:chOff x="0" y="0"/>
            <a:chExt cx="20549820" cy="12604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549744" cy="1260475"/>
            </a:xfrm>
            <a:custGeom>
              <a:avLst/>
              <a:gdLst/>
              <a:ahLst/>
              <a:cxnLst/>
              <a:rect l="l" t="t" r="r" b="b"/>
              <a:pathLst>
                <a:path w="20549744" h="1260475">
                  <a:moveTo>
                    <a:pt x="0" y="125984"/>
                  </a:moveTo>
                  <a:cubicBezTo>
                    <a:pt x="0" y="56388"/>
                    <a:pt x="56388" y="0"/>
                    <a:pt x="125984" y="0"/>
                  </a:cubicBezTo>
                  <a:lnTo>
                    <a:pt x="20423760" y="0"/>
                  </a:lnTo>
                  <a:cubicBezTo>
                    <a:pt x="20493355" y="0"/>
                    <a:pt x="20549744" y="56388"/>
                    <a:pt x="20549744" y="125984"/>
                  </a:cubicBezTo>
                  <a:lnTo>
                    <a:pt x="20549744" y="1134364"/>
                  </a:lnTo>
                  <a:cubicBezTo>
                    <a:pt x="20549744" y="1203960"/>
                    <a:pt x="20493355" y="1260348"/>
                    <a:pt x="20423760" y="1260348"/>
                  </a:cubicBezTo>
                  <a:lnTo>
                    <a:pt x="125984" y="1260348"/>
                  </a:lnTo>
                  <a:cubicBezTo>
                    <a:pt x="56388" y="1260475"/>
                    <a:pt x="0" y="1203960"/>
                    <a:pt x="0" y="1134364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80650" y="8026659"/>
            <a:ext cx="519924" cy="519924"/>
          </a:xfrm>
          <a:custGeom>
            <a:avLst/>
            <a:gdLst/>
            <a:ahLst/>
            <a:cxnLst/>
            <a:rect l="l" t="t" r="r" b="b"/>
            <a:pathLst>
              <a:path w="519924" h="519924">
                <a:moveTo>
                  <a:pt x="0" y="0"/>
                </a:moveTo>
                <a:lnTo>
                  <a:pt x="519924" y="0"/>
                </a:lnTo>
                <a:lnTo>
                  <a:pt x="519924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2048470" y="7894948"/>
            <a:ext cx="14196650" cy="80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They provide valuable insights for refining future sessions while promoting eco-friendly behaviors.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Methods for assessing participant learning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28724" y="1590596"/>
            <a:ext cx="15739998" cy="738600"/>
            <a:chOff x="0" y="0"/>
            <a:chExt cx="20986664" cy="9848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20961223" cy="959358"/>
            </a:xfrm>
            <a:custGeom>
              <a:avLst/>
              <a:gdLst/>
              <a:ahLst/>
              <a:cxnLst/>
              <a:rect l="l" t="t" r="r" b="b"/>
              <a:pathLst>
                <a:path w="20961223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20797265" y="0"/>
                  </a:lnTo>
                  <a:cubicBezTo>
                    <a:pt x="20887817" y="0"/>
                    <a:pt x="20961223" y="71628"/>
                    <a:pt x="20961223" y="159893"/>
                  </a:cubicBezTo>
                  <a:lnTo>
                    <a:pt x="20961223" y="799465"/>
                  </a:lnTo>
                  <a:cubicBezTo>
                    <a:pt x="20961223" y="887730"/>
                    <a:pt x="20887817" y="959358"/>
                    <a:pt x="20797265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0986623" cy="984758"/>
            </a:xfrm>
            <a:custGeom>
              <a:avLst/>
              <a:gdLst/>
              <a:ahLst/>
              <a:cxnLst/>
              <a:rect l="l" t="t" r="r" b="b"/>
              <a:pathLst>
                <a:path w="20986623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20809965" y="0"/>
                  </a:lnTo>
                  <a:lnTo>
                    <a:pt x="20809965" y="12700"/>
                  </a:lnTo>
                  <a:lnTo>
                    <a:pt x="20809965" y="0"/>
                  </a:lnTo>
                  <a:cubicBezTo>
                    <a:pt x="20907248" y="0"/>
                    <a:pt x="20986623" y="76962"/>
                    <a:pt x="20986623" y="172593"/>
                  </a:cubicBezTo>
                  <a:lnTo>
                    <a:pt x="20973923" y="172593"/>
                  </a:lnTo>
                  <a:lnTo>
                    <a:pt x="20986623" y="172593"/>
                  </a:lnTo>
                  <a:lnTo>
                    <a:pt x="20986623" y="812165"/>
                  </a:lnTo>
                  <a:lnTo>
                    <a:pt x="20973923" y="812165"/>
                  </a:lnTo>
                  <a:lnTo>
                    <a:pt x="20986623" y="812165"/>
                  </a:lnTo>
                  <a:cubicBezTo>
                    <a:pt x="20986623" y="907796"/>
                    <a:pt x="20907248" y="984758"/>
                    <a:pt x="20809965" y="984758"/>
                  </a:cubicBezTo>
                  <a:lnTo>
                    <a:pt x="20809965" y="972058"/>
                  </a:lnTo>
                  <a:lnTo>
                    <a:pt x="20809965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20809965" y="959358"/>
                  </a:lnTo>
                  <a:cubicBezTo>
                    <a:pt x="20893785" y="959358"/>
                    <a:pt x="20961223" y="893191"/>
                    <a:pt x="20961223" y="812165"/>
                  </a:cubicBezTo>
                  <a:lnTo>
                    <a:pt x="20961223" y="172593"/>
                  </a:lnTo>
                  <a:cubicBezTo>
                    <a:pt x="20961223" y="91567"/>
                    <a:pt x="20893785" y="25400"/>
                    <a:pt x="20809965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0050" y="1720971"/>
            <a:ext cx="15517347" cy="4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Quizzes and tests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6246" y="2359358"/>
            <a:ext cx="15255473" cy="14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Structured assessments to evaluate participants' understanding of the material.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Helps in measuring knowledge retention and understanding of key concepts.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Administering quizzes after each session to assess comprehension of topics covered.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28724" y="3862647"/>
            <a:ext cx="15739998" cy="738600"/>
            <a:chOff x="0" y="0"/>
            <a:chExt cx="20986664" cy="98480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20961223" cy="959358"/>
            </a:xfrm>
            <a:custGeom>
              <a:avLst/>
              <a:gdLst/>
              <a:ahLst/>
              <a:cxnLst/>
              <a:rect l="l" t="t" r="r" b="b"/>
              <a:pathLst>
                <a:path w="20961223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20797265" y="0"/>
                  </a:lnTo>
                  <a:cubicBezTo>
                    <a:pt x="20887817" y="0"/>
                    <a:pt x="20961223" y="71628"/>
                    <a:pt x="20961223" y="159893"/>
                  </a:cubicBezTo>
                  <a:lnTo>
                    <a:pt x="20961223" y="799465"/>
                  </a:lnTo>
                  <a:cubicBezTo>
                    <a:pt x="20961223" y="887730"/>
                    <a:pt x="20887817" y="959358"/>
                    <a:pt x="20797265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20986623" cy="984758"/>
            </a:xfrm>
            <a:custGeom>
              <a:avLst/>
              <a:gdLst/>
              <a:ahLst/>
              <a:cxnLst/>
              <a:rect l="l" t="t" r="r" b="b"/>
              <a:pathLst>
                <a:path w="20986623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20809965" y="0"/>
                  </a:lnTo>
                  <a:lnTo>
                    <a:pt x="20809965" y="12700"/>
                  </a:lnTo>
                  <a:lnTo>
                    <a:pt x="20809965" y="0"/>
                  </a:lnTo>
                  <a:cubicBezTo>
                    <a:pt x="20907248" y="0"/>
                    <a:pt x="20986623" y="76962"/>
                    <a:pt x="20986623" y="172593"/>
                  </a:cubicBezTo>
                  <a:lnTo>
                    <a:pt x="20973923" y="172593"/>
                  </a:lnTo>
                  <a:lnTo>
                    <a:pt x="20986623" y="172593"/>
                  </a:lnTo>
                  <a:lnTo>
                    <a:pt x="20986623" y="812165"/>
                  </a:lnTo>
                  <a:lnTo>
                    <a:pt x="20973923" y="812165"/>
                  </a:lnTo>
                  <a:lnTo>
                    <a:pt x="20986623" y="812165"/>
                  </a:lnTo>
                  <a:cubicBezTo>
                    <a:pt x="20986623" y="907796"/>
                    <a:pt x="20907248" y="984758"/>
                    <a:pt x="20809965" y="984758"/>
                  </a:cubicBezTo>
                  <a:lnTo>
                    <a:pt x="20809965" y="972058"/>
                  </a:lnTo>
                  <a:lnTo>
                    <a:pt x="20809965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20809965" y="959358"/>
                  </a:lnTo>
                  <a:cubicBezTo>
                    <a:pt x="20893785" y="959358"/>
                    <a:pt x="20961223" y="893191"/>
                    <a:pt x="20961223" y="812165"/>
                  </a:cubicBezTo>
                  <a:lnTo>
                    <a:pt x="20961223" y="172593"/>
                  </a:lnTo>
                  <a:cubicBezTo>
                    <a:pt x="20961223" y="91567"/>
                    <a:pt x="20893785" y="25400"/>
                    <a:pt x="20809965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0050" y="3993022"/>
            <a:ext cx="15517347" cy="4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Practical exercises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6246" y="4631410"/>
            <a:ext cx="15255473" cy="14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Hands-on activities that require participants to apply what they've learned.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Encourages the practical application of knowledge, ensuring participants can use the skills in real life.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Application: </a:t>
            </a: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Using role-playing scenarios to assess how well participants can apply communication techniques learned.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28724" y="6134696"/>
            <a:ext cx="15739998" cy="738600"/>
            <a:chOff x="0" y="0"/>
            <a:chExt cx="20986664" cy="984800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20961223" cy="959358"/>
            </a:xfrm>
            <a:custGeom>
              <a:avLst/>
              <a:gdLst/>
              <a:ahLst/>
              <a:cxnLst/>
              <a:rect l="l" t="t" r="r" b="b"/>
              <a:pathLst>
                <a:path w="20961223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20797265" y="0"/>
                  </a:lnTo>
                  <a:cubicBezTo>
                    <a:pt x="20887817" y="0"/>
                    <a:pt x="20961223" y="71628"/>
                    <a:pt x="20961223" y="159893"/>
                  </a:cubicBezTo>
                  <a:lnTo>
                    <a:pt x="20961223" y="799465"/>
                  </a:lnTo>
                  <a:cubicBezTo>
                    <a:pt x="20961223" y="887730"/>
                    <a:pt x="20887817" y="959358"/>
                    <a:pt x="20797265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20986623" cy="984758"/>
            </a:xfrm>
            <a:custGeom>
              <a:avLst/>
              <a:gdLst/>
              <a:ahLst/>
              <a:cxnLst/>
              <a:rect l="l" t="t" r="r" b="b"/>
              <a:pathLst>
                <a:path w="20986623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20809965" y="0"/>
                  </a:lnTo>
                  <a:lnTo>
                    <a:pt x="20809965" y="12700"/>
                  </a:lnTo>
                  <a:lnTo>
                    <a:pt x="20809965" y="0"/>
                  </a:lnTo>
                  <a:cubicBezTo>
                    <a:pt x="20907248" y="0"/>
                    <a:pt x="20986623" y="76962"/>
                    <a:pt x="20986623" y="172593"/>
                  </a:cubicBezTo>
                  <a:lnTo>
                    <a:pt x="20973923" y="172593"/>
                  </a:lnTo>
                  <a:lnTo>
                    <a:pt x="20986623" y="172593"/>
                  </a:lnTo>
                  <a:lnTo>
                    <a:pt x="20986623" y="812165"/>
                  </a:lnTo>
                  <a:lnTo>
                    <a:pt x="20973923" y="812165"/>
                  </a:lnTo>
                  <a:lnTo>
                    <a:pt x="20986623" y="812165"/>
                  </a:lnTo>
                  <a:cubicBezTo>
                    <a:pt x="20986623" y="907796"/>
                    <a:pt x="20907248" y="984758"/>
                    <a:pt x="20809965" y="984758"/>
                  </a:cubicBezTo>
                  <a:lnTo>
                    <a:pt x="20809965" y="972058"/>
                  </a:lnTo>
                  <a:lnTo>
                    <a:pt x="20809965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20809965" y="959358"/>
                  </a:lnTo>
                  <a:cubicBezTo>
                    <a:pt x="20893785" y="959358"/>
                    <a:pt x="20961223" y="893191"/>
                    <a:pt x="20961223" y="812165"/>
                  </a:cubicBezTo>
                  <a:lnTo>
                    <a:pt x="20961223" y="172593"/>
                  </a:lnTo>
                  <a:cubicBezTo>
                    <a:pt x="20961223" y="91567"/>
                    <a:pt x="20893785" y="25400"/>
                    <a:pt x="20809965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40050" y="6265071"/>
            <a:ext cx="15517347" cy="4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Peer assessment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6246" y="6903460"/>
            <a:ext cx="15255473" cy="14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Participants evaluate each other's performance and provide feedback.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Fosters collaborative learning and critical thinking.</a:t>
            </a:r>
          </a:p>
          <a:p>
            <a:pPr marL="434340" lvl="2" indent="-144780" algn="l">
              <a:lnSpc>
                <a:spcPts val="2592"/>
              </a:lnSpc>
              <a:buFont typeface="Arial"/>
              <a:buChar char="⚬"/>
            </a:pPr>
            <a:r>
              <a:rPr lang="en-US" sz="240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Application: </a:t>
            </a:r>
            <a:r>
              <a:rPr lang="en-US" sz="24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Implementing peer reviews after group activities to encourage participants to critique and learn from peers.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Methods for assessing participant learning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74151" y="1778313"/>
            <a:ext cx="13928480" cy="702623"/>
            <a:chOff x="0" y="0"/>
            <a:chExt cx="18571306" cy="93683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8545938" cy="911479"/>
            </a:xfrm>
            <a:custGeom>
              <a:avLst/>
              <a:gdLst/>
              <a:ahLst/>
              <a:cxnLst/>
              <a:rect l="l" t="t" r="r" b="b"/>
              <a:pathLst>
                <a:path w="18545938" h="911479">
                  <a:moveTo>
                    <a:pt x="0" y="151892"/>
                  </a:moveTo>
                  <a:cubicBezTo>
                    <a:pt x="0" y="68072"/>
                    <a:pt x="69850" y="0"/>
                    <a:pt x="155956" y="0"/>
                  </a:cubicBezTo>
                  <a:lnTo>
                    <a:pt x="18389981" y="0"/>
                  </a:lnTo>
                  <a:cubicBezTo>
                    <a:pt x="18476088" y="0"/>
                    <a:pt x="18545938" y="68072"/>
                    <a:pt x="18545938" y="151892"/>
                  </a:cubicBezTo>
                  <a:lnTo>
                    <a:pt x="18545938" y="759460"/>
                  </a:lnTo>
                  <a:cubicBezTo>
                    <a:pt x="18545938" y="843407"/>
                    <a:pt x="18476088" y="911352"/>
                    <a:pt x="18389981" y="911352"/>
                  </a:cubicBezTo>
                  <a:lnTo>
                    <a:pt x="155956" y="911352"/>
                  </a:lnTo>
                  <a:cubicBezTo>
                    <a:pt x="69850" y="911479"/>
                    <a:pt x="0" y="843407"/>
                    <a:pt x="0" y="759460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571338" cy="936879"/>
            </a:xfrm>
            <a:custGeom>
              <a:avLst/>
              <a:gdLst/>
              <a:ahLst/>
              <a:cxnLst/>
              <a:rect l="l" t="t" r="r" b="b"/>
              <a:pathLst>
                <a:path w="18571338" h="936879">
                  <a:moveTo>
                    <a:pt x="0" y="164592"/>
                  </a:moveTo>
                  <a:cubicBezTo>
                    <a:pt x="0" y="73406"/>
                    <a:pt x="75819" y="0"/>
                    <a:pt x="168656" y="0"/>
                  </a:cubicBezTo>
                  <a:lnTo>
                    <a:pt x="18402681" y="0"/>
                  </a:lnTo>
                  <a:lnTo>
                    <a:pt x="18402681" y="12700"/>
                  </a:lnTo>
                  <a:lnTo>
                    <a:pt x="18402681" y="0"/>
                  </a:lnTo>
                  <a:cubicBezTo>
                    <a:pt x="18495519" y="0"/>
                    <a:pt x="18571338" y="73406"/>
                    <a:pt x="18571338" y="164592"/>
                  </a:cubicBezTo>
                  <a:lnTo>
                    <a:pt x="18558638" y="164592"/>
                  </a:lnTo>
                  <a:lnTo>
                    <a:pt x="18571338" y="164592"/>
                  </a:lnTo>
                  <a:lnTo>
                    <a:pt x="18571338" y="772160"/>
                  </a:lnTo>
                  <a:lnTo>
                    <a:pt x="18558638" y="772160"/>
                  </a:lnTo>
                  <a:lnTo>
                    <a:pt x="18571338" y="772160"/>
                  </a:lnTo>
                  <a:cubicBezTo>
                    <a:pt x="18571338" y="863346"/>
                    <a:pt x="18495519" y="936752"/>
                    <a:pt x="18402681" y="936752"/>
                  </a:cubicBezTo>
                  <a:lnTo>
                    <a:pt x="18402681" y="924052"/>
                  </a:lnTo>
                  <a:lnTo>
                    <a:pt x="18402681" y="936752"/>
                  </a:lnTo>
                  <a:lnTo>
                    <a:pt x="168656" y="936752"/>
                  </a:lnTo>
                  <a:lnTo>
                    <a:pt x="168656" y="924052"/>
                  </a:lnTo>
                  <a:lnTo>
                    <a:pt x="168656" y="936752"/>
                  </a:lnTo>
                  <a:cubicBezTo>
                    <a:pt x="75819" y="936879"/>
                    <a:pt x="0" y="863473"/>
                    <a:pt x="0" y="772160"/>
                  </a:cubicBezTo>
                  <a:lnTo>
                    <a:pt x="0" y="164592"/>
                  </a:lnTo>
                  <a:lnTo>
                    <a:pt x="12700" y="164592"/>
                  </a:lnTo>
                  <a:lnTo>
                    <a:pt x="0" y="164592"/>
                  </a:lnTo>
                  <a:moveTo>
                    <a:pt x="25400" y="164592"/>
                  </a:moveTo>
                  <a:lnTo>
                    <a:pt x="25400" y="772160"/>
                  </a:lnTo>
                  <a:lnTo>
                    <a:pt x="12700" y="772160"/>
                  </a:lnTo>
                  <a:lnTo>
                    <a:pt x="25400" y="772160"/>
                  </a:lnTo>
                  <a:cubicBezTo>
                    <a:pt x="25400" y="848741"/>
                    <a:pt x="89154" y="911352"/>
                    <a:pt x="168656" y="911352"/>
                  </a:cubicBezTo>
                  <a:lnTo>
                    <a:pt x="18402681" y="911352"/>
                  </a:lnTo>
                  <a:cubicBezTo>
                    <a:pt x="18482056" y="911352"/>
                    <a:pt x="18545938" y="848741"/>
                    <a:pt x="18545938" y="772160"/>
                  </a:cubicBezTo>
                  <a:lnTo>
                    <a:pt x="18545938" y="164592"/>
                  </a:lnTo>
                  <a:cubicBezTo>
                    <a:pt x="18545938" y="88011"/>
                    <a:pt x="18482183" y="25400"/>
                    <a:pt x="18402681" y="25400"/>
                  </a:cubicBezTo>
                  <a:lnTo>
                    <a:pt x="168656" y="25400"/>
                  </a:lnTo>
                  <a:lnTo>
                    <a:pt x="168656" y="12700"/>
                  </a:lnTo>
                  <a:lnTo>
                    <a:pt x="168656" y="25400"/>
                  </a:lnTo>
                  <a:cubicBezTo>
                    <a:pt x="89154" y="25400"/>
                    <a:pt x="25400" y="88011"/>
                    <a:pt x="25400" y="1645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79910" y="1903122"/>
            <a:ext cx="13716962" cy="47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Self-assessment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73330" y="2500303"/>
            <a:ext cx="13489411" cy="139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Participants reflect on their own learning and performance.</a:t>
            </a:r>
          </a:p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Encourages self-awareness and responsibility for one's own learning.</a:t>
            </a:r>
          </a:p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Providing self-assessment forms for participants to evaluate their progress and identify areas for growth.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74151" y="3907263"/>
            <a:ext cx="13928480" cy="702623"/>
            <a:chOff x="0" y="0"/>
            <a:chExt cx="18571306" cy="93683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18545938" cy="911479"/>
            </a:xfrm>
            <a:custGeom>
              <a:avLst/>
              <a:gdLst/>
              <a:ahLst/>
              <a:cxnLst/>
              <a:rect l="l" t="t" r="r" b="b"/>
              <a:pathLst>
                <a:path w="18545938" h="911479">
                  <a:moveTo>
                    <a:pt x="0" y="151892"/>
                  </a:moveTo>
                  <a:cubicBezTo>
                    <a:pt x="0" y="68072"/>
                    <a:pt x="69850" y="0"/>
                    <a:pt x="155956" y="0"/>
                  </a:cubicBezTo>
                  <a:lnTo>
                    <a:pt x="18389981" y="0"/>
                  </a:lnTo>
                  <a:cubicBezTo>
                    <a:pt x="18476088" y="0"/>
                    <a:pt x="18545938" y="68072"/>
                    <a:pt x="18545938" y="151892"/>
                  </a:cubicBezTo>
                  <a:lnTo>
                    <a:pt x="18545938" y="759460"/>
                  </a:lnTo>
                  <a:cubicBezTo>
                    <a:pt x="18545938" y="843407"/>
                    <a:pt x="18476088" y="911352"/>
                    <a:pt x="18389981" y="911352"/>
                  </a:cubicBezTo>
                  <a:lnTo>
                    <a:pt x="155956" y="911352"/>
                  </a:lnTo>
                  <a:cubicBezTo>
                    <a:pt x="69850" y="911479"/>
                    <a:pt x="0" y="843407"/>
                    <a:pt x="0" y="759460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571338" cy="936879"/>
            </a:xfrm>
            <a:custGeom>
              <a:avLst/>
              <a:gdLst/>
              <a:ahLst/>
              <a:cxnLst/>
              <a:rect l="l" t="t" r="r" b="b"/>
              <a:pathLst>
                <a:path w="18571338" h="936879">
                  <a:moveTo>
                    <a:pt x="0" y="164592"/>
                  </a:moveTo>
                  <a:cubicBezTo>
                    <a:pt x="0" y="73406"/>
                    <a:pt x="75819" y="0"/>
                    <a:pt x="168656" y="0"/>
                  </a:cubicBezTo>
                  <a:lnTo>
                    <a:pt x="18402681" y="0"/>
                  </a:lnTo>
                  <a:lnTo>
                    <a:pt x="18402681" y="12700"/>
                  </a:lnTo>
                  <a:lnTo>
                    <a:pt x="18402681" y="0"/>
                  </a:lnTo>
                  <a:cubicBezTo>
                    <a:pt x="18495519" y="0"/>
                    <a:pt x="18571338" y="73406"/>
                    <a:pt x="18571338" y="164592"/>
                  </a:cubicBezTo>
                  <a:lnTo>
                    <a:pt x="18558638" y="164592"/>
                  </a:lnTo>
                  <a:lnTo>
                    <a:pt x="18571338" y="164592"/>
                  </a:lnTo>
                  <a:lnTo>
                    <a:pt x="18571338" y="772160"/>
                  </a:lnTo>
                  <a:lnTo>
                    <a:pt x="18558638" y="772160"/>
                  </a:lnTo>
                  <a:lnTo>
                    <a:pt x="18571338" y="772160"/>
                  </a:lnTo>
                  <a:cubicBezTo>
                    <a:pt x="18571338" y="863346"/>
                    <a:pt x="18495519" y="936752"/>
                    <a:pt x="18402681" y="936752"/>
                  </a:cubicBezTo>
                  <a:lnTo>
                    <a:pt x="18402681" y="924052"/>
                  </a:lnTo>
                  <a:lnTo>
                    <a:pt x="18402681" y="936752"/>
                  </a:lnTo>
                  <a:lnTo>
                    <a:pt x="168656" y="936752"/>
                  </a:lnTo>
                  <a:lnTo>
                    <a:pt x="168656" y="924052"/>
                  </a:lnTo>
                  <a:lnTo>
                    <a:pt x="168656" y="936752"/>
                  </a:lnTo>
                  <a:cubicBezTo>
                    <a:pt x="75819" y="936879"/>
                    <a:pt x="0" y="863473"/>
                    <a:pt x="0" y="772160"/>
                  </a:cubicBezTo>
                  <a:lnTo>
                    <a:pt x="0" y="164592"/>
                  </a:lnTo>
                  <a:lnTo>
                    <a:pt x="12700" y="164592"/>
                  </a:lnTo>
                  <a:lnTo>
                    <a:pt x="0" y="164592"/>
                  </a:lnTo>
                  <a:moveTo>
                    <a:pt x="25400" y="164592"/>
                  </a:moveTo>
                  <a:lnTo>
                    <a:pt x="25400" y="772160"/>
                  </a:lnTo>
                  <a:lnTo>
                    <a:pt x="12700" y="772160"/>
                  </a:lnTo>
                  <a:lnTo>
                    <a:pt x="25400" y="772160"/>
                  </a:lnTo>
                  <a:cubicBezTo>
                    <a:pt x="25400" y="848741"/>
                    <a:pt x="89154" y="911352"/>
                    <a:pt x="168656" y="911352"/>
                  </a:cubicBezTo>
                  <a:lnTo>
                    <a:pt x="18402681" y="911352"/>
                  </a:lnTo>
                  <a:cubicBezTo>
                    <a:pt x="18482056" y="911352"/>
                    <a:pt x="18545938" y="848741"/>
                    <a:pt x="18545938" y="772160"/>
                  </a:cubicBezTo>
                  <a:lnTo>
                    <a:pt x="18545938" y="164592"/>
                  </a:lnTo>
                  <a:cubicBezTo>
                    <a:pt x="18545938" y="88011"/>
                    <a:pt x="18482183" y="25400"/>
                    <a:pt x="18402681" y="25400"/>
                  </a:cubicBezTo>
                  <a:lnTo>
                    <a:pt x="168656" y="25400"/>
                  </a:lnTo>
                  <a:lnTo>
                    <a:pt x="168656" y="12700"/>
                  </a:lnTo>
                  <a:lnTo>
                    <a:pt x="168656" y="25400"/>
                  </a:lnTo>
                  <a:cubicBezTo>
                    <a:pt x="89154" y="25400"/>
                    <a:pt x="25400" y="88011"/>
                    <a:pt x="25400" y="1645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79910" y="4032072"/>
            <a:ext cx="13716962" cy="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Digital feedback tools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3330" y="4629253"/>
            <a:ext cx="13489411" cy="17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Use digital platforms for assessment and feedback to minimize paper use and streamline data collection.</a:t>
            </a:r>
          </a:p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environmental impact while providing immediate, actionable insights.</a:t>
            </a:r>
          </a:p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Application: 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Using apps or online forms for quizzes and feedback, allowing for quick analysis without generating physical waste.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74151" y="6360685"/>
            <a:ext cx="13928480" cy="702623"/>
            <a:chOff x="0" y="0"/>
            <a:chExt cx="18571306" cy="936830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18545938" cy="911479"/>
            </a:xfrm>
            <a:custGeom>
              <a:avLst/>
              <a:gdLst/>
              <a:ahLst/>
              <a:cxnLst/>
              <a:rect l="l" t="t" r="r" b="b"/>
              <a:pathLst>
                <a:path w="18545938" h="911479">
                  <a:moveTo>
                    <a:pt x="0" y="151892"/>
                  </a:moveTo>
                  <a:cubicBezTo>
                    <a:pt x="0" y="68072"/>
                    <a:pt x="69850" y="0"/>
                    <a:pt x="155956" y="0"/>
                  </a:cubicBezTo>
                  <a:lnTo>
                    <a:pt x="18389981" y="0"/>
                  </a:lnTo>
                  <a:cubicBezTo>
                    <a:pt x="18476088" y="0"/>
                    <a:pt x="18545938" y="68072"/>
                    <a:pt x="18545938" y="151892"/>
                  </a:cubicBezTo>
                  <a:lnTo>
                    <a:pt x="18545938" y="759460"/>
                  </a:lnTo>
                  <a:cubicBezTo>
                    <a:pt x="18545938" y="843407"/>
                    <a:pt x="18476088" y="911352"/>
                    <a:pt x="18389981" y="911352"/>
                  </a:cubicBezTo>
                  <a:lnTo>
                    <a:pt x="155956" y="911352"/>
                  </a:lnTo>
                  <a:cubicBezTo>
                    <a:pt x="69850" y="911479"/>
                    <a:pt x="0" y="843407"/>
                    <a:pt x="0" y="759460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571338" cy="936879"/>
            </a:xfrm>
            <a:custGeom>
              <a:avLst/>
              <a:gdLst/>
              <a:ahLst/>
              <a:cxnLst/>
              <a:rect l="l" t="t" r="r" b="b"/>
              <a:pathLst>
                <a:path w="18571338" h="936879">
                  <a:moveTo>
                    <a:pt x="0" y="164592"/>
                  </a:moveTo>
                  <a:cubicBezTo>
                    <a:pt x="0" y="73406"/>
                    <a:pt x="75819" y="0"/>
                    <a:pt x="168656" y="0"/>
                  </a:cubicBezTo>
                  <a:lnTo>
                    <a:pt x="18402681" y="0"/>
                  </a:lnTo>
                  <a:lnTo>
                    <a:pt x="18402681" y="12700"/>
                  </a:lnTo>
                  <a:lnTo>
                    <a:pt x="18402681" y="0"/>
                  </a:lnTo>
                  <a:cubicBezTo>
                    <a:pt x="18495519" y="0"/>
                    <a:pt x="18571338" y="73406"/>
                    <a:pt x="18571338" y="164592"/>
                  </a:cubicBezTo>
                  <a:lnTo>
                    <a:pt x="18558638" y="164592"/>
                  </a:lnTo>
                  <a:lnTo>
                    <a:pt x="18571338" y="164592"/>
                  </a:lnTo>
                  <a:lnTo>
                    <a:pt x="18571338" y="772160"/>
                  </a:lnTo>
                  <a:lnTo>
                    <a:pt x="18558638" y="772160"/>
                  </a:lnTo>
                  <a:lnTo>
                    <a:pt x="18571338" y="772160"/>
                  </a:lnTo>
                  <a:cubicBezTo>
                    <a:pt x="18571338" y="863346"/>
                    <a:pt x="18495519" y="936752"/>
                    <a:pt x="18402681" y="936752"/>
                  </a:cubicBezTo>
                  <a:lnTo>
                    <a:pt x="18402681" y="924052"/>
                  </a:lnTo>
                  <a:lnTo>
                    <a:pt x="18402681" y="936752"/>
                  </a:lnTo>
                  <a:lnTo>
                    <a:pt x="168656" y="936752"/>
                  </a:lnTo>
                  <a:lnTo>
                    <a:pt x="168656" y="924052"/>
                  </a:lnTo>
                  <a:lnTo>
                    <a:pt x="168656" y="936752"/>
                  </a:lnTo>
                  <a:cubicBezTo>
                    <a:pt x="75819" y="936879"/>
                    <a:pt x="0" y="863473"/>
                    <a:pt x="0" y="772160"/>
                  </a:cubicBezTo>
                  <a:lnTo>
                    <a:pt x="0" y="164592"/>
                  </a:lnTo>
                  <a:lnTo>
                    <a:pt x="12700" y="164592"/>
                  </a:lnTo>
                  <a:lnTo>
                    <a:pt x="0" y="164592"/>
                  </a:lnTo>
                  <a:moveTo>
                    <a:pt x="25400" y="164592"/>
                  </a:moveTo>
                  <a:lnTo>
                    <a:pt x="25400" y="772160"/>
                  </a:lnTo>
                  <a:lnTo>
                    <a:pt x="12700" y="772160"/>
                  </a:lnTo>
                  <a:lnTo>
                    <a:pt x="25400" y="772160"/>
                  </a:lnTo>
                  <a:cubicBezTo>
                    <a:pt x="25400" y="848741"/>
                    <a:pt x="89154" y="911352"/>
                    <a:pt x="168656" y="911352"/>
                  </a:cubicBezTo>
                  <a:lnTo>
                    <a:pt x="18402681" y="911352"/>
                  </a:lnTo>
                  <a:cubicBezTo>
                    <a:pt x="18482056" y="911352"/>
                    <a:pt x="18545938" y="848741"/>
                    <a:pt x="18545938" y="772160"/>
                  </a:cubicBezTo>
                  <a:lnTo>
                    <a:pt x="18545938" y="164592"/>
                  </a:lnTo>
                  <a:cubicBezTo>
                    <a:pt x="18545938" y="88011"/>
                    <a:pt x="18482183" y="25400"/>
                    <a:pt x="18402681" y="25400"/>
                  </a:cubicBezTo>
                  <a:lnTo>
                    <a:pt x="168656" y="25400"/>
                  </a:lnTo>
                  <a:lnTo>
                    <a:pt x="168656" y="12700"/>
                  </a:lnTo>
                  <a:lnTo>
                    <a:pt x="168656" y="25400"/>
                  </a:lnTo>
                  <a:cubicBezTo>
                    <a:pt x="89154" y="25400"/>
                    <a:pt x="25400" y="88011"/>
                    <a:pt x="25400" y="1645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9910" y="6485495"/>
            <a:ext cx="13716962" cy="47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Surveys and questionnaires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73330" y="7082675"/>
            <a:ext cx="13489411" cy="139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Collects feedback on the training session's effectiveness and content relevance.</a:t>
            </a:r>
          </a:p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Helps trainers adjust content and methods to better meet participants' needs.</a:t>
            </a:r>
          </a:p>
          <a:p>
            <a:pPr marL="407194" lvl="2" indent="-135731" algn="l">
              <a:lnSpc>
                <a:spcPts val="2430"/>
              </a:lnSpc>
              <a:buFont typeface="Arial"/>
              <a:buChar char="⚬"/>
            </a:pPr>
            <a:r>
              <a:rPr lang="en-US" sz="2250" b="1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Distributing surveys post-training to gather feedback on the session's impact and areas for improvement.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rot="321864">
            <a:off x="4084817" y="4251292"/>
            <a:ext cx="1018827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rot="321864">
            <a:off x="13184357" y="4251292"/>
            <a:ext cx="1018827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Providing constructive feedback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18310" y="4917810"/>
            <a:ext cx="7350919" cy="356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Specificity</a:t>
            </a:r>
          </a:p>
          <a:p>
            <a:pPr algn="ctr">
              <a:lnSpc>
                <a:spcPts val="3078"/>
              </a:lnSpc>
            </a:pPr>
            <a:r>
              <a:rPr lang="en-US" sz="28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Offering clear, specific examples of what was done well or needs improvement.</a:t>
            </a:r>
          </a:p>
          <a:p>
            <a:pPr algn="ctr">
              <a:lnSpc>
                <a:spcPts val="3078"/>
              </a:lnSpc>
            </a:pPr>
            <a:r>
              <a:rPr lang="en-US" sz="28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Helps participants understand exactly what actions to continue or change.</a:t>
            </a:r>
          </a:p>
          <a:p>
            <a:pPr algn="ctr">
              <a:lnSpc>
                <a:spcPts val="3078"/>
              </a:lnSpc>
            </a:pPr>
            <a:r>
              <a:rPr lang="en-US" sz="28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Application: </a:t>
            </a:r>
            <a:r>
              <a:rPr lang="en-US" sz="28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Providing detailed feedback on participants' presentation skills, focusing on body language and clarity.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9664" y="4917810"/>
            <a:ext cx="7350918" cy="356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Timeliness</a:t>
            </a:r>
          </a:p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Providing feedback promptly after the training or activity.</a:t>
            </a:r>
          </a:p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Ensures that feedback is relevant and participants can immediately apply it.</a:t>
            </a:r>
          </a:p>
          <a:p>
            <a:pPr algn="ctr">
              <a:lnSpc>
                <a:spcPts val="2754"/>
              </a:lnSpc>
            </a:pPr>
            <a:r>
              <a:rPr lang="en-US" sz="25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Application: </a:t>
            </a: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Giving immediate feedback during role-playing exercises to help participants correct mistakes on the spot.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71508" y="3257550"/>
            <a:ext cx="1645443" cy="72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71049" y="3257550"/>
            <a:ext cx="1645443" cy="72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144000" y="2390775"/>
            <a:ext cx="27432" cy="6977062"/>
            <a:chOff x="0" y="0"/>
            <a:chExt cx="36576" cy="93027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576" cy="9302750"/>
            </a:xfrm>
            <a:custGeom>
              <a:avLst/>
              <a:gdLst/>
              <a:ahLst/>
              <a:cxnLst/>
              <a:rect l="l" t="t" r="r" b="b"/>
              <a:pathLst>
                <a:path w="36576" h="9302750">
                  <a:moveTo>
                    <a:pt x="0" y="0"/>
                  </a:moveTo>
                  <a:lnTo>
                    <a:pt x="36576" y="0"/>
                  </a:lnTo>
                  <a:lnTo>
                    <a:pt x="36576" y="9302750"/>
                  </a:lnTo>
                  <a:lnTo>
                    <a:pt x="0" y="930275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rot="321864">
            <a:off x="4084817" y="4251292"/>
            <a:ext cx="1018827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rot="321864">
            <a:off x="13184357" y="4251292"/>
            <a:ext cx="1018827" cy="0"/>
          </a:xfrm>
          <a:prstGeom prst="line">
            <a:avLst/>
          </a:prstGeom>
          <a:ln w="47625" cap="rnd">
            <a:solidFill>
              <a:srgbClr val="72BF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Providing constructive feedback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18310" y="4907178"/>
            <a:ext cx="7350919" cy="356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8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Actionable suggestions</a:t>
            </a:r>
          </a:p>
          <a:p>
            <a:pPr algn="ctr">
              <a:lnSpc>
                <a:spcPts val="3078"/>
              </a:lnSpc>
            </a:pPr>
            <a:r>
              <a:rPr lang="en-US" sz="28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Offering practical advice on how to improve.</a:t>
            </a:r>
          </a:p>
          <a:p>
            <a:pPr algn="ctr">
              <a:lnSpc>
                <a:spcPts val="3078"/>
              </a:lnSpc>
            </a:pPr>
            <a:r>
              <a:rPr lang="en-US" sz="28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Helps participants know the next steps they should take to enhance their skills.</a:t>
            </a:r>
          </a:p>
          <a:p>
            <a:pPr algn="ctr">
              <a:lnSpc>
                <a:spcPts val="3078"/>
              </a:lnSpc>
            </a:pPr>
            <a:r>
              <a:rPr lang="en-US" sz="28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Application: </a:t>
            </a:r>
            <a:r>
              <a:rPr lang="en-US" sz="28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Suggesting specific exercises or resources to help participants improve their facilitation techniques.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4110" y="4859896"/>
            <a:ext cx="7350918" cy="356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</a:pPr>
            <a:r>
              <a:rPr lang="en-US" sz="25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Balanced feedback</a:t>
            </a:r>
          </a:p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Combining positive feedback with areas for improvement.</a:t>
            </a:r>
          </a:p>
          <a:p>
            <a:pPr algn="ctr">
              <a:lnSpc>
                <a:spcPts val="2754"/>
              </a:lnSpc>
            </a:pP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Encourages participants by acknowledging their strengths while addressing areas of development.</a:t>
            </a:r>
          </a:p>
          <a:p>
            <a:pPr algn="ctr">
              <a:lnSpc>
                <a:spcPts val="2754"/>
              </a:lnSpc>
            </a:pPr>
            <a:r>
              <a:rPr lang="en-US" sz="25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Application: </a:t>
            </a:r>
            <a:r>
              <a:rPr lang="en-US" sz="25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Praising participants for their effective communication while suggesting improvements in content delivery.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71508" y="3257550"/>
            <a:ext cx="1645443" cy="72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71049" y="3257550"/>
            <a:ext cx="1645443" cy="72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04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144000" y="2390775"/>
            <a:ext cx="27432" cy="6977062"/>
            <a:chOff x="0" y="0"/>
            <a:chExt cx="36576" cy="93027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576" cy="9302750"/>
            </a:xfrm>
            <a:custGeom>
              <a:avLst/>
              <a:gdLst/>
              <a:ahLst/>
              <a:cxnLst/>
              <a:rect l="l" t="t" r="r" b="b"/>
              <a:pathLst>
                <a:path w="36576" h="9302750">
                  <a:moveTo>
                    <a:pt x="0" y="0"/>
                  </a:moveTo>
                  <a:lnTo>
                    <a:pt x="36576" y="0"/>
                  </a:lnTo>
                  <a:lnTo>
                    <a:pt x="36576" y="9302750"/>
                  </a:lnTo>
                  <a:lnTo>
                    <a:pt x="0" y="930275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57275" y="1066800"/>
            <a:ext cx="16173450" cy="98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7"/>
              </a:lnSpc>
            </a:pPr>
            <a:r>
              <a:rPr lang="en-US" sz="3599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Significance of ToT in Environmental Sustainability within Humanitarian Contexts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182734"/>
            <a:ext cx="7618095" cy="459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Knowledge Dissemination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Spreads critical environmental knowledge, such as sustainable practices for waste and water management, across multiple layers.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Ensures widespread adoption of eco-friendly practices.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Using ToT to educate on sustainable agricultural practices to reduce deforestation.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3182734"/>
            <a:ext cx="7618095" cy="459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Capacity Building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Enhances local ability to manage environmental programs effectively, using sustainable and low-impact methods.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Critical for sustaining interventions once external actors leave.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Training local leaders to manage reforestation projects in disaster-prone areas.</a:t>
            </a:r>
          </a:p>
        </p:txBody>
      </p:sp>
      <p:sp>
        <p:nvSpPr>
          <p:cNvPr id="6" name="Freeform 6"/>
          <p:cNvSpPr/>
          <p:nvPr/>
        </p:nvSpPr>
        <p:spPr>
          <a:xfrm rot="5282860" flipH="1">
            <a:off x="-2427431" y="-2799615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5517139">
            <a:off x="-1995866" y="-240097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8433516" flipH="1" flipV="1">
            <a:off x="12652256" y="438071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2366483" flipV="1">
            <a:off x="13380816" y="5547295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1"/>
                </a:moveTo>
                <a:lnTo>
                  <a:pt x="4344041" y="8688081"/>
                </a:lnTo>
                <a:lnTo>
                  <a:pt x="4344041" y="0"/>
                </a:lnTo>
                <a:lnTo>
                  <a:pt x="0" y="0"/>
                </a:lnTo>
                <a:lnTo>
                  <a:pt x="0" y="8688081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Providing constructive feedback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57853" y="2628153"/>
            <a:ext cx="12181562" cy="483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Encouraging reflection</a:t>
            </a:r>
          </a:p>
          <a:p>
            <a:pPr marL="1337310" lvl="2" indent="-44577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Encouraging participants to think critically about their own performance.</a:t>
            </a:r>
          </a:p>
          <a:p>
            <a:pPr marL="1337310" lvl="2" indent="-445770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Promotes self-directed learning and continuous improvement.</a:t>
            </a:r>
          </a:p>
          <a:p>
            <a:pPr marL="1337310" lvl="2" indent="-445770" algn="l">
              <a:lnSpc>
                <a:spcPts val="4320"/>
              </a:lnSpc>
              <a:buFont typeface="Arial"/>
              <a:buChar char="⚬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Asking participants to reflect on their challenges and successes during the training, fostering self-awareness.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99065" y="6493071"/>
            <a:ext cx="3600450" cy="3351692"/>
          </a:xfrm>
          <a:custGeom>
            <a:avLst/>
            <a:gdLst/>
            <a:ahLst/>
            <a:cxnLst/>
            <a:rect l="l" t="t" r="r" b="b"/>
            <a:pathLst>
              <a:path w="3600450" h="3351692">
                <a:moveTo>
                  <a:pt x="0" y="0"/>
                </a:moveTo>
                <a:lnTo>
                  <a:pt x="3600450" y="0"/>
                </a:lnTo>
                <a:lnTo>
                  <a:pt x="3600450" y="3351691"/>
                </a:lnTo>
                <a:lnTo>
                  <a:pt x="0" y="3351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29400" y="4497323"/>
            <a:ext cx="9788236" cy="133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8: Incorporating digital training tools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905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42322" y="2917647"/>
            <a:ext cx="12679164" cy="448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Digital training tools have become crucial, especially when traditional in-person training isn't feasible. </a:t>
            </a:r>
          </a:p>
          <a:p>
            <a:pPr algn="ctr">
              <a:lnSpc>
                <a:spcPts val="4320"/>
              </a:lnSpc>
            </a:pPr>
            <a:endParaRPr lang="en-US" sz="3600">
              <a:solidFill>
                <a:srgbClr val="5A5A5A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They offer ways to enhance training delivery by making it interactive, engaging, and accessible.</a:t>
            </a:r>
          </a:p>
          <a:p>
            <a:pPr algn="ctr">
              <a:lnSpc>
                <a:spcPts val="4320"/>
              </a:lnSpc>
            </a:pPr>
            <a:endParaRPr lang="en-US" sz="3600">
              <a:solidFill>
                <a:srgbClr val="5A5A5A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With the rise of remote learning, trainers need knowledge and skills to effectively use digital platforms to facilitate learning.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524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digital facilitation tools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1205" y="2562051"/>
            <a:ext cx="7618095" cy="550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Virtual reality (VR) and augmented reality (AR)</a:t>
            </a:r>
          </a:p>
          <a:p>
            <a:pPr marL="542926" lvl="1" indent="-27146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Immersive technologies that simulate real-world scenarios for experiential learning.</a:t>
            </a:r>
          </a:p>
          <a:p>
            <a:pPr marL="542926" lvl="1" indent="-27146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Offers hands-on experience in a safe environment, improving retention and practical application.</a:t>
            </a:r>
          </a:p>
          <a:p>
            <a:pPr marL="542926" lvl="1" indent="-271463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Implementing VR simulations for training emergency response procedures, offering realistic yet controlled practice environments.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550" y="2600151"/>
            <a:ext cx="7618095" cy="641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Learning management systems (LMS)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Platforms that deliver, track, and manage training programs, offering content delivery, progress tracking, and assessments.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structured learning paths, centralizes resources, and tracks participant progress.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platforms like Moodle or Canvas to manage an online training program, providing resources, tracking participant progress, and administering assessments.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5247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digital facilitation tools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71735" y="2484264"/>
            <a:ext cx="8035116" cy="584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Webinars and live streaming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Online seminars with real-time interaction, often including Q&amp;A features.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Enables real-time engagement and discussions, simulating a classroom environment in remote settings.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Conducting live training sessions via Zoom or Webex, allowing participants to interact, ask questions, and engage in discussions in real-time.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5173" y="2231416"/>
            <a:ext cx="7618095" cy="6361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Gamification</a:t>
            </a:r>
          </a:p>
          <a:p>
            <a:pPr marL="651510" lvl="1" indent="-325755" algn="l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use of game-like elements such as points, badges, and leaderboards in training to increase engagement.</a:t>
            </a:r>
          </a:p>
          <a:p>
            <a:pPr marL="651510" lvl="1" indent="-325755" algn="l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Enhances engagement, making learning enjoyable and improving retention.</a:t>
            </a:r>
          </a:p>
          <a:p>
            <a:pPr marL="651510" lvl="1" indent="-325755" algn="l">
              <a:lnSpc>
                <a:spcPts val="3499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Integrating platforms like Kahoot or Badgeville to create competitive quizzes, motivating participants with game-like incentives.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34761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digital facilitation tools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49513" y="2056359"/>
            <a:ext cx="7618095" cy="644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Interactive polling and surveys</a:t>
            </a:r>
          </a:p>
          <a:p>
            <a:pPr marL="168592" lvl="1" indent="-84296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Tools to gather real-time feedback and opinions from participants during sessions.</a:t>
            </a:r>
          </a:p>
          <a:p>
            <a:pPr marL="168592" lvl="1" indent="-84296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immediate insights into participant understanding and engagement, allowing trainers to adjust content delivery.</a:t>
            </a:r>
          </a:p>
          <a:p>
            <a:pPr marL="168592" lvl="1" indent="-84296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tools like Mentimeter or Slido to conduct live polls and gauge participant opinions or check understanding in real-time.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8300" y="2218284"/>
            <a:ext cx="7618095" cy="639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Digital collaboration tools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Tools that facilitate group work, such as shared documents, whiteboards, and breakout rooms.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Encourages collaborative learning and teamwork in remote settings.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platforms like Google Workspace or Miro for collaborative activities, enabling participants to work together and share ideas in real-time.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digital tools in training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39124" y="2162013"/>
            <a:ext cx="15187640" cy="3370154"/>
            <a:chOff x="0" y="0"/>
            <a:chExt cx="20250186" cy="4493538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20253198" cy="4496562"/>
            </a:xfrm>
            <a:custGeom>
              <a:avLst/>
              <a:gdLst/>
              <a:ahLst/>
              <a:cxnLst/>
              <a:rect l="l" t="t" r="r" b="b"/>
              <a:pathLst>
                <a:path w="20253198" h="4496562">
                  <a:moveTo>
                    <a:pt x="1524" y="0"/>
                  </a:moveTo>
                  <a:lnTo>
                    <a:pt x="20251674" y="0"/>
                  </a:lnTo>
                  <a:cubicBezTo>
                    <a:pt x="20252564" y="0"/>
                    <a:pt x="20253198" y="762"/>
                    <a:pt x="20253198" y="1524"/>
                  </a:cubicBezTo>
                  <a:lnTo>
                    <a:pt x="20253198" y="4495038"/>
                  </a:lnTo>
                  <a:cubicBezTo>
                    <a:pt x="20253198" y="4495927"/>
                    <a:pt x="20252437" y="4496562"/>
                    <a:pt x="20251674" y="4496562"/>
                  </a:cubicBezTo>
                  <a:lnTo>
                    <a:pt x="1524" y="4496562"/>
                  </a:lnTo>
                  <a:cubicBezTo>
                    <a:pt x="635" y="4496562"/>
                    <a:pt x="0" y="4495800"/>
                    <a:pt x="0" y="449503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4495038"/>
                  </a:lnTo>
                  <a:lnTo>
                    <a:pt x="1524" y="4495038"/>
                  </a:lnTo>
                  <a:lnTo>
                    <a:pt x="1524" y="4493514"/>
                  </a:lnTo>
                  <a:lnTo>
                    <a:pt x="20251674" y="4493514"/>
                  </a:lnTo>
                  <a:lnTo>
                    <a:pt x="20251674" y="4495038"/>
                  </a:lnTo>
                  <a:lnTo>
                    <a:pt x="20250150" y="4495038"/>
                  </a:lnTo>
                  <a:lnTo>
                    <a:pt x="20250150" y="1524"/>
                  </a:lnTo>
                  <a:lnTo>
                    <a:pt x="20251674" y="1524"/>
                  </a:lnTo>
                  <a:lnTo>
                    <a:pt x="2025167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0250186" cy="45125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Blended learning approaches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Combining digital tools with traditional face-to-face methods.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Maximizes the strengths of both digital and traditional approaches, catering to diverse participant needs.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Real-World Application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Integrating online modules with in-person workshops, allowing participants to complete digital work at their own pace, then apply it in group settings.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9124" y="5703110"/>
            <a:ext cx="15033007" cy="2446824"/>
            <a:chOff x="0" y="0"/>
            <a:chExt cx="20044010" cy="3262432"/>
          </a:xfrm>
        </p:grpSpPr>
        <p:sp>
          <p:nvSpPr>
            <p:cNvPr id="12" name="Freeform 12"/>
            <p:cNvSpPr/>
            <p:nvPr/>
          </p:nvSpPr>
          <p:spPr>
            <a:xfrm>
              <a:off x="-1524" y="-1524"/>
              <a:ext cx="20047077" cy="3265424"/>
            </a:xfrm>
            <a:custGeom>
              <a:avLst/>
              <a:gdLst/>
              <a:ahLst/>
              <a:cxnLst/>
              <a:rect l="l" t="t" r="r" b="b"/>
              <a:pathLst>
                <a:path w="20047077" h="3265424">
                  <a:moveTo>
                    <a:pt x="1524" y="0"/>
                  </a:moveTo>
                  <a:lnTo>
                    <a:pt x="20045553" y="0"/>
                  </a:lnTo>
                  <a:cubicBezTo>
                    <a:pt x="20046442" y="0"/>
                    <a:pt x="20047077" y="762"/>
                    <a:pt x="20047077" y="1524"/>
                  </a:cubicBezTo>
                  <a:lnTo>
                    <a:pt x="20047077" y="3263900"/>
                  </a:lnTo>
                  <a:cubicBezTo>
                    <a:pt x="20047077" y="3264789"/>
                    <a:pt x="20046316" y="3265424"/>
                    <a:pt x="20045553" y="3265424"/>
                  </a:cubicBezTo>
                  <a:lnTo>
                    <a:pt x="1524" y="3265424"/>
                  </a:lnTo>
                  <a:cubicBezTo>
                    <a:pt x="635" y="3265424"/>
                    <a:pt x="0" y="3264662"/>
                    <a:pt x="0" y="326390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3263900"/>
                  </a:lnTo>
                  <a:lnTo>
                    <a:pt x="1524" y="3263900"/>
                  </a:lnTo>
                  <a:lnTo>
                    <a:pt x="1524" y="3262376"/>
                  </a:lnTo>
                  <a:lnTo>
                    <a:pt x="20045553" y="3262376"/>
                  </a:lnTo>
                  <a:lnTo>
                    <a:pt x="20045553" y="3263900"/>
                  </a:lnTo>
                  <a:lnTo>
                    <a:pt x="20044029" y="3263900"/>
                  </a:lnTo>
                  <a:lnTo>
                    <a:pt x="20044029" y="1524"/>
                  </a:lnTo>
                  <a:lnTo>
                    <a:pt x="20045553" y="1524"/>
                  </a:lnTo>
                  <a:lnTo>
                    <a:pt x="2004555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0044010" cy="328148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Pre-session digital engagement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Engaging participants with digital content before the live session.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Prepares participants for in-depth discussions and activities during live sessions.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Real-World Application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Assigning pre-reading materials via an LMS, allowing participants to arrive at the live session ready for discussion and engagement.</a:t>
              </a: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digital tools in training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39126" y="2680173"/>
            <a:ext cx="15187640" cy="2446824"/>
            <a:chOff x="0" y="0"/>
            <a:chExt cx="20250186" cy="3262432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20253198" cy="3265424"/>
            </a:xfrm>
            <a:custGeom>
              <a:avLst/>
              <a:gdLst/>
              <a:ahLst/>
              <a:cxnLst/>
              <a:rect l="l" t="t" r="r" b="b"/>
              <a:pathLst>
                <a:path w="20253198" h="3265424">
                  <a:moveTo>
                    <a:pt x="1524" y="0"/>
                  </a:moveTo>
                  <a:lnTo>
                    <a:pt x="20251674" y="0"/>
                  </a:lnTo>
                  <a:cubicBezTo>
                    <a:pt x="20252564" y="0"/>
                    <a:pt x="20253198" y="762"/>
                    <a:pt x="20253198" y="1524"/>
                  </a:cubicBezTo>
                  <a:lnTo>
                    <a:pt x="20253198" y="3263900"/>
                  </a:lnTo>
                  <a:cubicBezTo>
                    <a:pt x="20253198" y="3264789"/>
                    <a:pt x="20252437" y="3265424"/>
                    <a:pt x="20251674" y="3265424"/>
                  </a:cubicBezTo>
                  <a:lnTo>
                    <a:pt x="1524" y="3265424"/>
                  </a:lnTo>
                  <a:cubicBezTo>
                    <a:pt x="635" y="3265424"/>
                    <a:pt x="0" y="3264662"/>
                    <a:pt x="0" y="326390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3263900"/>
                  </a:lnTo>
                  <a:lnTo>
                    <a:pt x="1524" y="3263900"/>
                  </a:lnTo>
                  <a:lnTo>
                    <a:pt x="1524" y="3262376"/>
                  </a:lnTo>
                  <a:lnTo>
                    <a:pt x="20251674" y="3262376"/>
                  </a:lnTo>
                  <a:lnTo>
                    <a:pt x="20251674" y="3263900"/>
                  </a:lnTo>
                  <a:lnTo>
                    <a:pt x="20250150" y="3263900"/>
                  </a:lnTo>
                  <a:lnTo>
                    <a:pt x="20250150" y="1524"/>
                  </a:lnTo>
                  <a:lnTo>
                    <a:pt x="20251674" y="1524"/>
                  </a:lnTo>
                  <a:lnTo>
                    <a:pt x="2025167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0250186" cy="328148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Interactive content creation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Developing quizzes, simulations, and case studies to enhance engagement.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Increases involvement and reinforces key concepts.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Real-World Application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Creating interactive quizzes using platforms like H5P that challenge participants to apply what they’ve learned.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9126" y="5428790"/>
            <a:ext cx="15033007" cy="2446824"/>
            <a:chOff x="0" y="0"/>
            <a:chExt cx="20044010" cy="3262432"/>
          </a:xfrm>
        </p:grpSpPr>
        <p:sp>
          <p:nvSpPr>
            <p:cNvPr id="12" name="Freeform 12"/>
            <p:cNvSpPr/>
            <p:nvPr/>
          </p:nvSpPr>
          <p:spPr>
            <a:xfrm>
              <a:off x="-1524" y="-1524"/>
              <a:ext cx="20047077" cy="3265424"/>
            </a:xfrm>
            <a:custGeom>
              <a:avLst/>
              <a:gdLst/>
              <a:ahLst/>
              <a:cxnLst/>
              <a:rect l="l" t="t" r="r" b="b"/>
              <a:pathLst>
                <a:path w="20047077" h="3265424">
                  <a:moveTo>
                    <a:pt x="1524" y="0"/>
                  </a:moveTo>
                  <a:lnTo>
                    <a:pt x="20045553" y="0"/>
                  </a:lnTo>
                  <a:cubicBezTo>
                    <a:pt x="20046442" y="0"/>
                    <a:pt x="20047077" y="762"/>
                    <a:pt x="20047077" y="1524"/>
                  </a:cubicBezTo>
                  <a:lnTo>
                    <a:pt x="20047077" y="3263900"/>
                  </a:lnTo>
                  <a:cubicBezTo>
                    <a:pt x="20047077" y="3264789"/>
                    <a:pt x="20046316" y="3265424"/>
                    <a:pt x="20045553" y="3265424"/>
                  </a:cubicBezTo>
                  <a:lnTo>
                    <a:pt x="1524" y="3265424"/>
                  </a:lnTo>
                  <a:cubicBezTo>
                    <a:pt x="635" y="3265424"/>
                    <a:pt x="0" y="3264662"/>
                    <a:pt x="0" y="326390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3263900"/>
                  </a:lnTo>
                  <a:lnTo>
                    <a:pt x="1524" y="3263900"/>
                  </a:lnTo>
                  <a:lnTo>
                    <a:pt x="1524" y="3262376"/>
                  </a:lnTo>
                  <a:lnTo>
                    <a:pt x="20045553" y="3262376"/>
                  </a:lnTo>
                  <a:lnTo>
                    <a:pt x="20045553" y="3263900"/>
                  </a:lnTo>
                  <a:lnTo>
                    <a:pt x="20044029" y="3263900"/>
                  </a:lnTo>
                  <a:lnTo>
                    <a:pt x="20044029" y="1524"/>
                  </a:lnTo>
                  <a:lnTo>
                    <a:pt x="20045553" y="1524"/>
                  </a:lnTo>
                  <a:lnTo>
                    <a:pt x="2004555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0044010" cy="328148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Continuous feedback loops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Using digital tools to provide ongoing feedback.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Helps participants stay on track and make continuous improvements.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Real-World Application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Implementing continuous assessment through the LMS, with participants receiving feedback on quizzes and activities as they progress.</a:t>
              </a: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integrating digital tools in training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39124" y="2696676"/>
            <a:ext cx="15187640" cy="2446824"/>
            <a:chOff x="0" y="0"/>
            <a:chExt cx="20250186" cy="3262432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20253198" cy="3265424"/>
            </a:xfrm>
            <a:custGeom>
              <a:avLst/>
              <a:gdLst/>
              <a:ahLst/>
              <a:cxnLst/>
              <a:rect l="l" t="t" r="r" b="b"/>
              <a:pathLst>
                <a:path w="20253198" h="3265424">
                  <a:moveTo>
                    <a:pt x="1524" y="0"/>
                  </a:moveTo>
                  <a:lnTo>
                    <a:pt x="20251674" y="0"/>
                  </a:lnTo>
                  <a:cubicBezTo>
                    <a:pt x="20252564" y="0"/>
                    <a:pt x="20253198" y="762"/>
                    <a:pt x="20253198" y="1524"/>
                  </a:cubicBezTo>
                  <a:lnTo>
                    <a:pt x="20253198" y="3263900"/>
                  </a:lnTo>
                  <a:cubicBezTo>
                    <a:pt x="20253198" y="3264789"/>
                    <a:pt x="20252437" y="3265424"/>
                    <a:pt x="20251674" y="3265424"/>
                  </a:cubicBezTo>
                  <a:lnTo>
                    <a:pt x="1524" y="3265424"/>
                  </a:lnTo>
                  <a:cubicBezTo>
                    <a:pt x="635" y="3265424"/>
                    <a:pt x="0" y="3264662"/>
                    <a:pt x="0" y="326390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3263900"/>
                  </a:lnTo>
                  <a:lnTo>
                    <a:pt x="1524" y="3263900"/>
                  </a:lnTo>
                  <a:lnTo>
                    <a:pt x="1524" y="3262376"/>
                  </a:lnTo>
                  <a:lnTo>
                    <a:pt x="20251674" y="3262376"/>
                  </a:lnTo>
                  <a:lnTo>
                    <a:pt x="20251674" y="3263900"/>
                  </a:lnTo>
                  <a:lnTo>
                    <a:pt x="20250150" y="3263900"/>
                  </a:lnTo>
                  <a:lnTo>
                    <a:pt x="20250150" y="1524"/>
                  </a:lnTo>
                  <a:lnTo>
                    <a:pt x="20251674" y="1524"/>
                  </a:lnTo>
                  <a:lnTo>
                    <a:pt x="2025167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0250186" cy="328148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Adaptive learning technologies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Technologies that adjust content based on participant performance.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Tailors the learning experience to individual needs, benefiting all participants.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Real-World Application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Using adaptive platforms like Smart Sparrow that personalize learning paths based on participant responses.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9124" y="5535469"/>
            <a:ext cx="15033007" cy="2446824"/>
            <a:chOff x="0" y="0"/>
            <a:chExt cx="20044010" cy="3262432"/>
          </a:xfrm>
        </p:grpSpPr>
        <p:sp>
          <p:nvSpPr>
            <p:cNvPr id="12" name="Freeform 12"/>
            <p:cNvSpPr/>
            <p:nvPr/>
          </p:nvSpPr>
          <p:spPr>
            <a:xfrm>
              <a:off x="-1524" y="-1524"/>
              <a:ext cx="20047077" cy="3265424"/>
            </a:xfrm>
            <a:custGeom>
              <a:avLst/>
              <a:gdLst/>
              <a:ahLst/>
              <a:cxnLst/>
              <a:rect l="l" t="t" r="r" b="b"/>
              <a:pathLst>
                <a:path w="20047077" h="3265424">
                  <a:moveTo>
                    <a:pt x="1524" y="0"/>
                  </a:moveTo>
                  <a:lnTo>
                    <a:pt x="20045553" y="0"/>
                  </a:lnTo>
                  <a:cubicBezTo>
                    <a:pt x="20046442" y="0"/>
                    <a:pt x="20047077" y="762"/>
                    <a:pt x="20047077" y="1524"/>
                  </a:cubicBezTo>
                  <a:lnTo>
                    <a:pt x="20047077" y="3263900"/>
                  </a:lnTo>
                  <a:cubicBezTo>
                    <a:pt x="20047077" y="3264789"/>
                    <a:pt x="20046316" y="3265424"/>
                    <a:pt x="20045553" y="3265424"/>
                  </a:cubicBezTo>
                  <a:lnTo>
                    <a:pt x="1524" y="3265424"/>
                  </a:lnTo>
                  <a:cubicBezTo>
                    <a:pt x="635" y="3265424"/>
                    <a:pt x="0" y="3264662"/>
                    <a:pt x="0" y="326390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3263900"/>
                  </a:lnTo>
                  <a:lnTo>
                    <a:pt x="1524" y="3263900"/>
                  </a:lnTo>
                  <a:lnTo>
                    <a:pt x="1524" y="3262376"/>
                  </a:lnTo>
                  <a:lnTo>
                    <a:pt x="20045553" y="3262376"/>
                  </a:lnTo>
                  <a:lnTo>
                    <a:pt x="20045553" y="3263900"/>
                  </a:lnTo>
                  <a:lnTo>
                    <a:pt x="20044029" y="3263900"/>
                  </a:lnTo>
                  <a:lnTo>
                    <a:pt x="20044029" y="1524"/>
                  </a:lnTo>
                  <a:lnTo>
                    <a:pt x="20045553" y="1524"/>
                  </a:lnTo>
                  <a:lnTo>
                    <a:pt x="2004555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0044010" cy="328148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Post-session digital engagement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Providing follow-up activities to reinforce learning.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Ensures that learning continues beyond the classroom.</a:t>
              </a: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Real-World Application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Offering discussion forums and reflective activities through the LMS to reinforce concepts covered in the session.</a:t>
              </a: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remote or hybrid training environments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242" y="1918760"/>
            <a:ext cx="7230228" cy="1211208"/>
            <a:chOff x="0" y="0"/>
            <a:chExt cx="9640304" cy="1614944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614916" cy="1589532"/>
            </a:xfrm>
            <a:custGeom>
              <a:avLst/>
              <a:gdLst/>
              <a:ahLst/>
              <a:cxnLst/>
              <a:rect l="l" t="t" r="r" b="b"/>
              <a:pathLst>
                <a:path w="9614916" h="1589532">
                  <a:moveTo>
                    <a:pt x="0" y="0"/>
                  </a:moveTo>
                  <a:lnTo>
                    <a:pt x="9614916" y="0"/>
                  </a:lnTo>
                  <a:lnTo>
                    <a:pt x="9614916" y="1589532"/>
                  </a:lnTo>
                  <a:lnTo>
                    <a:pt x="0" y="158953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640316" cy="1614932"/>
            </a:xfrm>
            <a:custGeom>
              <a:avLst/>
              <a:gdLst/>
              <a:ahLst/>
              <a:cxnLst/>
              <a:rect l="l" t="t" r="r" b="b"/>
              <a:pathLst>
                <a:path w="9640316" h="1614932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602232"/>
                  </a:lnTo>
                  <a:cubicBezTo>
                    <a:pt x="9640316" y="1609217"/>
                    <a:pt x="9634601" y="1614932"/>
                    <a:pt x="9627616" y="1614932"/>
                  </a:cubicBezTo>
                  <a:lnTo>
                    <a:pt x="12700" y="1614932"/>
                  </a:lnTo>
                  <a:cubicBezTo>
                    <a:pt x="5715" y="1614932"/>
                    <a:pt x="0" y="1609217"/>
                    <a:pt x="0" y="16022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02232"/>
                  </a:lnTo>
                  <a:lnTo>
                    <a:pt x="12700" y="1602232"/>
                  </a:lnTo>
                  <a:lnTo>
                    <a:pt x="12700" y="1589532"/>
                  </a:lnTo>
                  <a:lnTo>
                    <a:pt x="9627616" y="1589532"/>
                  </a:lnTo>
                  <a:lnTo>
                    <a:pt x="9627616" y="1602232"/>
                  </a:lnTo>
                  <a:lnTo>
                    <a:pt x="9614916" y="1602232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41705" y="2036742"/>
            <a:ext cx="6917300" cy="100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Effective use of video conferencing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242" y="3110919"/>
            <a:ext cx="7230228" cy="5635320"/>
            <a:chOff x="0" y="0"/>
            <a:chExt cx="9640304" cy="751376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614916" cy="7488301"/>
            </a:xfrm>
            <a:custGeom>
              <a:avLst/>
              <a:gdLst/>
              <a:ahLst/>
              <a:cxnLst/>
              <a:rect l="l" t="t" r="r" b="b"/>
              <a:pathLst>
                <a:path w="9614916" h="7488301">
                  <a:moveTo>
                    <a:pt x="0" y="0"/>
                  </a:moveTo>
                  <a:lnTo>
                    <a:pt x="9614916" y="0"/>
                  </a:lnTo>
                  <a:lnTo>
                    <a:pt x="9614916" y="7488301"/>
                  </a:lnTo>
                  <a:lnTo>
                    <a:pt x="0" y="748830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640316" cy="7513701"/>
            </a:xfrm>
            <a:custGeom>
              <a:avLst/>
              <a:gdLst/>
              <a:ahLst/>
              <a:cxnLst/>
              <a:rect l="l" t="t" r="r" b="b"/>
              <a:pathLst>
                <a:path w="9640316" h="751370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501001"/>
                  </a:lnTo>
                  <a:cubicBezTo>
                    <a:pt x="9640316" y="7507986"/>
                    <a:pt x="9634601" y="7513701"/>
                    <a:pt x="9627616" y="7513701"/>
                  </a:cubicBezTo>
                  <a:lnTo>
                    <a:pt x="12700" y="7513701"/>
                  </a:lnTo>
                  <a:cubicBezTo>
                    <a:pt x="5715" y="7513701"/>
                    <a:pt x="0" y="7507986"/>
                    <a:pt x="0" y="75010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501001"/>
                  </a:lnTo>
                  <a:lnTo>
                    <a:pt x="12700" y="7501001"/>
                  </a:lnTo>
                  <a:lnTo>
                    <a:pt x="12700" y="7488301"/>
                  </a:lnTo>
                  <a:lnTo>
                    <a:pt x="9627616" y="7488301"/>
                  </a:lnTo>
                  <a:lnTo>
                    <a:pt x="9627616" y="7501001"/>
                  </a:lnTo>
                  <a:lnTo>
                    <a:pt x="9614916" y="750100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02589" y="3256842"/>
            <a:ext cx="6956416" cy="531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Leveraging platforms like Zoom for live training with screen sharing, breakout rooms, and recordings.</a:t>
            </a:r>
          </a:p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Ensures smooth communication and engagement in a remote setting.</a:t>
            </a:r>
          </a:p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Conducting live training sessions with breakout rooms for group work and interactive discussions.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05986" y="1918760"/>
            <a:ext cx="7230228" cy="1211208"/>
            <a:chOff x="0" y="0"/>
            <a:chExt cx="9640304" cy="1614944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9614916" cy="1589532"/>
            </a:xfrm>
            <a:custGeom>
              <a:avLst/>
              <a:gdLst/>
              <a:ahLst/>
              <a:cxnLst/>
              <a:rect l="l" t="t" r="r" b="b"/>
              <a:pathLst>
                <a:path w="9614916" h="1589532">
                  <a:moveTo>
                    <a:pt x="0" y="0"/>
                  </a:moveTo>
                  <a:lnTo>
                    <a:pt x="9614916" y="0"/>
                  </a:lnTo>
                  <a:lnTo>
                    <a:pt x="9614916" y="1589532"/>
                  </a:lnTo>
                  <a:lnTo>
                    <a:pt x="0" y="158953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40316" cy="1614932"/>
            </a:xfrm>
            <a:custGeom>
              <a:avLst/>
              <a:gdLst/>
              <a:ahLst/>
              <a:cxnLst/>
              <a:rect l="l" t="t" r="r" b="b"/>
              <a:pathLst>
                <a:path w="9640316" h="1614932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602232"/>
                  </a:lnTo>
                  <a:cubicBezTo>
                    <a:pt x="9640316" y="1609217"/>
                    <a:pt x="9634601" y="1614932"/>
                    <a:pt x="9627616" y="1614932"/>
                  </a:cubicBezTo>
                  <a:lnTo>
                    <a:pt x="12700" y="1614932"/>
                  </a:lnTo>
                  <a:cubicBezTo>
                    <a:pt x="5715" y="1614932"/>
                    <a:pt x="0" y="1609217"/>
                    <a:pt x="0" y="16022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02232"/>
                  </a:lnTo>
                  <a:lnTo>
                    <a:pt x="12700" y="1602232"/>
                  </a:lnTo>
                  <a:lnTo>
                    <a:pt x="12700" y="1589532"/>
                  </a:lnTo>
                  <a:lnTo>
                    <a:pt x="9627616" y="1589532"/>
                  </a:lnTo>
                  <a:lnTo>
                    <a:pt x="9627616" y="1602232"/>
                  </a:lnTo>
                  <a:lnTo>
                    <a:pt x="9614916" y="1602232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62449" y="2036742"/>
            <a:ext cx="6917300" cy="100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Technical support and troubleshooting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05986" y="3110919"/>
            <a:ext cx="7230228" cy="5635320"/>
            <a:chOff x="0" y="0"/>
            <a:chExt cx="9640304" cy="751376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9614916" cy="7488301"/>
            </a:xfrm>
            <a:custGeom>
              <a:avLst/>
              <a:gdLst/>
              <a:ahLst/>
              <a:cxnLst/>
              <a:rect l="l" t="t" r="r" b="b"/>
              <a:pathLst>
                <a:path w="9614916" h="7488301">
                  <a:moveTo>
                    <a:pt x="0" y="0"/>
                  </a:moveTo>
                  <a:lnTo>
                    <a:pt x="9614916" y="0"/>
                  </a:lnTo>
                  <a:lnTo>
                    <a:pt x="9614916" y="7488301"/>
                  </a:lnTo>
                  <a:lnTo>
                    <a:pt x="0" y="748830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40316" cy="7513701"/>
            </a:xfrm>
            <a:custGeom>
              <a:avLst/>
              <a:gdLst/>
              <a:ahLst/>
              <a:cxnLst/>
              <a:rect l="l" t="t" r="r" b="b"/>
              <a:pathLst>
                <a:path w="9640316" h="751370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501001"/>
                  </a:lnTo>
                  <a:cubicBezTo>
                    <a:pt x="9640316" y="7507986"/>
                    <a:pt x="9634601" y="7513701"/>
                    <a:pt x="9627616" y="7513701"/>
                  </a:cubicBezTo>
                  <a:lnTo>
                    <a:pt x="12700" y="7513701"/>
                  </a:lnTo>
                  <a:cubicBezTo>
                    <a:pt x="5715" y="7513701"/>
                    <a:pt x="0" y="7507986"/>
                    <a:pt x="0" y="75010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501001"/>
                  </a:lnTo>
                  <a:lnTo>
                    <a:pt x="12700" y="7501001"/>
                  </a:lnTo>
                  <a:lnTo>
                    <a:pt x="12700" y="7488301"/>
                  </a:lnTo>
                  <a:lnTo>
                    <a:pt x="9627616" y="7488301"/>
                  </a:lnTo>
                  <a:lnTo>
                    <a:pt x="9627616" y="7501001"/>
                  </a:lnTo>
                  <a:lnTo>
                    <a:pt x="9614916" y="750100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23334" y="3256842"/>
            <a:ext cx="6956416" cy="531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Providing support to resolve technical issues quickly.</a:t>
            </a:r>
          </a:p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Minimizes disruptions and ensures a smooth learning experience.</a:t>
            </a:r>
          </a:p>
          <a:p>
            <a:pPr marL="597217" lvl="2" indent="-199072" algn="l">
              <a:lnSpc>
                <a:spcPts val="3564"/>
              </a:lnSpc>
              <a:buFont typeface="Arial"/>
              <a:buChar char="⚬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Offering a pre-training technical session and IT support during live sessions to address technical issues.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907306" y="9126193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066800"/>
            <a:ext cx="16173450" cy="98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Significance of ToT in Environmental Sustainability within Humanitarian Contexts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91683" y="3004846"/>
            <a:ext cx="5105466" cy="459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Sustainability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Promotes long-term sustainability by building local expertise, integrating environmental responsibility into training processes.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Community-led water conservation monitoring after ToT.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45516" y="3004846"/>
            <a:ext cx="6524362" cy="459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Scalability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Enables rapid expansion of training programs to reach large audiences, while reducing environmental impact via virtual or blended methods.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Deploying trainers to multiple regions for workshops on emergency environmental management.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remote or hybrid training environments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242" y="2008974"/>
            <a:ext cx="7230228" cy="1249008"/>
            <a:chOff x="0" y="0"/>
            <a:chExt cx="9640304" cy="1665344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614916" cy="1639951"/>
            </a:xfrm>
            <a:custGeom>
              <a:avLst/>
              <a:gdLst/>
              <a:ahLst/>
              <a:cxnLst/>
              <a:rect l="l" t="t" r="r" b="b"/>
              <a:pathLst>
                <a:path w="9614916" h="1639951">
                  <a:moveTo>
                    <a:pt x="0" y="0"/>
                  </a:moveTo>
                  <a:lnTo>
                    <a:pt x="9614916" y="0"/>
                  </a:lnTo>
                  <a:lnTo>
                    <a:pt x="9614916" y="1639951"/>
                  </a:lnTo>
                  <a:lnTo>
                    <a:pt x="0" y="1639951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640316" cy="1665351"/>
            </a:xfrm>
            <a:custGeom>
              <a:avLst/>
              <a:gdLst/>
              <a:ahLst/>
              <a:cxnLst/>
              <a:rect l="l" t="t" r="r" b="b"/>
              <a:pathLst>
                <a:path w="9640316" h="166535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652651"/>
                  </a:lnTo>
                  <a:cubicBezTo>
                    <a:pt x="9640316" y="1659636"/>
                    <a:pt x="9634601" y="1665351"/>
                    <a:pt x="9627616" y="1665351"/>
                  </a:cubicBezTo>
                  <a:lnTo>
                    <a:pt x="12700" y="1665351"/>
                  </a:lnTo>
                  <a:cubicBezTo>
                    <a:pt x="5715" y="1665351"/>
                    <a:pt x="0" y="1659636"/>
                    <a:pt x="0" y="16526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52651"/>
                  </a:lnTo>
                  <a:lnTo>
                    <a:pt x="12700" y="1652651"/>
                  </a:lnTo>
                  <a:lnTo>
                    <a:pt x="12700" y="1639951"/>
                  </a:lnTo>
                  <a:lnTo>
                    <a:pt x="9627616" y="1639951"/>
                  </a:lnTo>
                  <a:lnTo>
                    <a:pt x="9627616" y="1652651"/>
                  </a:lnTo>
                  <a:lnTo>
                    <a:pt x="9614916" y="165265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48818" y="2131021"/>
            <a:ext cx="6903076" cy="10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4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Maintaining engagement in virtual spaces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242" y="3238932"/>
            <a:ext cx="7230228" cy="5417092"/>
            <a:chOff x="0" y="0"/>
            <a:chExt cx="9640304" cy="722279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614916" cy="7197344"/>
            </a:xfrm>
            <a:custGeom>
              <a:avLst/>
              <a:gdLst/>
              <a:ahLst/>
              <a:cxnLst/>
              <a:rect l="l" t="t" r="r" b="b"/>
              <a:pathLst>
                <a:path w="9614916" h="7197344">
                  <a:moveTo>
                    <a:pt x="0" y="0"/>
                  </a:moveTo>
                  <a:lnTo>
                    <a:pt x="9614916" y="0"/>
                  </a:lnTo>
                  <a:lnTo>
                    <a:pt x="9614916" y="7197344"/>
                  </a:lnTo>
                  <a:lnTo>
                    <a:pt x="0" y="719734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640316" cy="7222744"/>
            </a:xfrm>
            <a:custGeom>
              <a:avLst/>
              <a:gdLst/>
              <a:ahLst/>
              <a:cxnLst/>
              <a:rect l="l" t="t" r="r" b="b"/>
              <a:pathLst>
                <a:path w="9640316" h="7222744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210044"/>
                  </a:lnTo>
                  <a:cubicBezTo>
                    <a:pt x="9640316" y="7217028"/>
                    <a:pt x="9634601" y="7222744"/>
                    <a:pt x="9627616" y="7222744"/>
                  </a:cubicBezTo>
                  <a:lnTo>
                    <a:pt x="12700" y="7222744"/>
                  </a:lnTo>
                  <a:cubicBezTo>
                    <a:pt x="5715" y="7222744"/>
                    <a:pt x="0" y="7217028"/>
                    <a:pt x="0" y="721004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210044"/>
                  </a:lnTo>
                  <a:lnTo>
                    <a:pt x="12700" y="7210044"/>
                  </a:lnTo>
                  <a:lnTo>
                    <a:pt x="12700" y="7197344"/>
                  </a:lnTo>
                  <a:lnTo>
                    <a:pt x="9627616" y="7197344"/>
                  </a:lnTo>
                  <a:lnTo>
                    <a:pt x="9627616" y="7210044"/>
                  </a:lnTo>
                  <a:lnTo>
                    <a:pt x="9614916" y="7210044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07923" y="3390189"/>
            <a:ext cx="6943970" cy="508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frequent interactions and multimedia to keep participants engaged.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Prevents disengagement and fatigue in virtual settings.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polls and quizzes at regular intervals to keep participants engaged throughout the virtual session.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05986" y="2008974"/>
            <a:ext cx="7230228" cy="1249008"/>
            <a:chOff x="0" y="0"/>
            <a:chExt cx="9640304" cy="1665344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9614916" cy="1639951"/>
            </a:xfrm>
            <a:custGeom>
              <a:avLst/>
              <a:gdLst/>
              <a:ahLst/>
              <a:cxnLst/>
              <a:rect l="l" t="t" r="r" b="b"/>
              <a:pathLst>
                <a:path w="9614916" h="1639951">
                  <a:moveTo>
                    <a:pt x="0" y="0"/>
                  </a:moveTo>
                  <a:lnTo>
                    <a:pt x="9614916" y="0"/>
                  </a:lnTo>
                  <a:lnTo>
                    <a:pt x="9614916" y="1639951"/>
                  </a:lnTo>
                  <a:lnTo>
                    <a:pt x="0" y="1639951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40316" cy="1665351"/>
            </a:xfrm>
            <a:custGeom>
              <a:avLst/>
              <a:gdLst/>
              <a:ahLst/>
              <a:cxnLst/>
              <a:rect l="l" t="t" r="r" b="b"/>
              <a:pathLst>
                <a:path w="9640316" h="1665351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652651"/>
                  </a:lnTo>
                  <a:cubicBezTo>
                    <a:pt x="9640316" y="1659636"/>
                    <a:pt x="9634601" y="1665351"/>
                    <a:pt x="9627616" y="1665351"/>
                  </a:cubicBezTo>
                  <a:lnTo>
                    <a:pt x="12700" y="1665351"/>
                  </a:lnTo>
                  <a:cubicBezTo>
                    <a:pt x="5715" y="1665351"/>
                    <a:pt x="0" y="1659636"/>
                    <a:pt x="0" y="165265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52651"/>
                  </a:lnTo>
                  <a:lnTo>
                    <a:pt x="12700" y="1652651"/>
                  </a:lnTo>
                  <a:lnTo>
                    <a:pt x="12700" y="1639951"/>
                  </a:lnTo>
                  <a:lnTo>
                    <a:pt x="9627616" y="1639951"/>
                  </a:lnTo>
                  <a:lnTo>
                    <a:pt x="9627616" y="1652651"/>
                  </a:lnTo>
                  <a:lnTo>
                    <a:pt x="9614916" y="1652651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69562" y="2131021"/>
            <a:ext cx="6903076" cy="10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4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Building a virtual community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05986" y="3238932"/>
            <a:ext cx="7230228" cy="5417092"/>
            <a:chOff x="0" y="0"/>
            <a:chExt cx="9640304" cy="722279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9614916" cy="7197344"/>
            </a:xfrm>
            <a:custGeom>
              <a:avLst/>
              <a:gdLst/>
              <a:ahLst/>
              <a:cxnLst/>
              <a:rect l="l" t="t" r="r" b="b"/>
              <a:pathLst>
                <a:path w="9614916" h="7197344">
                  <a:moveTo>
                    <a:pt x="0" y="0"/>
                  </a:moveTo>
                  <a:lnTo>
                    <a:pt x="9614916" y="0"/>
                  </a:lnTo>
                  <a:lnTo>
                    <a:pt x="9614916" y="7197344"/>
                  </a:lnTo>
                  <a:lnTo>
                    <a:pt x="0" y="719734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40316" cy="7222744"/>
            </a:xfrm>
            <a:custGeom>
              <a:avLst/>
              <a:gdLst/>
              <a:ahLst/>
              <a:cxnLst/>
              <a:rect l="l" t="t" r="r" b="b"/>
              <a:pathLst>
                <a:path w="9640316" h="7222744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210044"/>
                  </a:lnTo>
                  <a:cubicBezTo>
                    <a:pt x="9640316" y="7217028"/>
                    <a:pt x="9634601" y="7222744"/>
                    <a:pt x="9627616" y="7222744"/>
                  </a:cubicBezTo>
                  <a:lnTo>
                    <a:pt x="12700" y="7222744"/>
                  </a:lnTo>
                  <a:cubicBezTo>
                    <a:pt x="5715" y="7222744"/>
                    <a:pt x="0" y="7217028"/>
                    <a:pt x="0" y="721004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210044"/>
                  </a:lnTo>
                  <a:lnTo>
                    <a:pt x="12700" y="7210044"/>
                  </a:lnTo>
                  <a:lnTo>
                    <a:pt x="12700" y="7197344"/>
                  </a:lnTo>
                  <a:lnTo>
                    <a:pt x="9627616" y="7197344"/>
                  </a:lnTo>
                  <a:lnTo>
                    <a:pt x="9627616" y="7210044"/>
                  </a:lnTo>
                  <a:lnTo>
                    <a:pt x="9614916" y="7210044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28668" y="3390189"/>
            <a:ext cx="6943970" cy="508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Creating online spaces for participant interaction and collaboration.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Enhances collaboration and networking among participants.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Establishing online discussion groups for participants to share ideas and collaborate outside of scheduled sessions.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remote or hybrid training environments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85242" y="2127153"/>
            <a:ext cx="7230228" cy="1012650"/>
            <a:chOff x="0" y="0"/>
            <a:chExt cx="9640304" cy="13502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9614916" cy="1324737"/>
            </a:xfrm>
            <a:custGeom>
              <a:avLst/>
              <a:gdLst/>
              <a:ahLst/>
              <a:cxnLst/>
              <a:rect l="l" t="t" r="r" b="b"/>
              <a:pathLst>
                <a:path w="9614916" h="1324737">
                  <a:moveTo>
                    <a:pt x="0" y="0"/>
                  </a:moveTo>
                  <a:lnTo>
                    <a:pt x="9614916" y="0"/>
                  </a:lnTo>
                  <a:lnTo>
                    <a:pt x="9614916" y="1324737"/>
                  </a:lnTo>
                  <a:lnTo>
                    <a:pt x="0" y="1324737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640316" cy="1350137"/>
            </a:xfrm>
            <a:custGeom>
              <a:avLst/>
              <a:gdLst/>
              <a:ahLst/>
              <a:cxnLst/>
              <a:rect l="l" t="t" r="r" b="b"/>
              <a:pathLst>
                <a:path w="9640316" h="1350137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337437"/>
                  </a:lnTo>
                  <a:cubicBezTo>
                    <a:pt x="9640316" y="1344422"/>
                    <a:pt x="9634601" y="1350137"/>
                    <a:pt x="9627616" y="1350137"/>
                  </a:cubicBezTo>
                  <a:lnTo>
                    <a:pt x="12700" y="1350137"/>
                  </a:lnTo>
                  <a:cubicBezTo>
                    <a:pt x="5715" y="1350137"/>
                    <a:pt x="0" y="1344422"/>
                    <a:pt x="0" y="13374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37437"/>
                  </a:lnTo>
                  <a:lnTo>
                    <a:pt x="12700" y="1337437"/>
                  </a:lnTo>
                  <a:lnTo>
                    <a:pt x="12700" y="1324737"/>
                  </a:lnTo>
                  <a:lnTo>
                    <a:pt x="9627616" y="1324737"/>
                  </a:lnTo>
                  <a:lnTo>
                    <a:pt x="9627616" y="1337437"/>
                  </a:lnTo>
                  <a:lnTo>
                    <a:pt x="9614916" y="1337437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48818" y="2249200"/>
            <a:ext cx="6903076" cy="797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4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Time management and pacing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5242" y="3120753"/>
            <a:ext cx="7230228" cy="5417092"/>
            <a:chOff x="0" y="0"/>
            <a:chExt cx="9640304" cy="722279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614916" cy="7197344"/>
            </a:xfrm>
            <a:custGeom>
              <a:avLst/>
              <a:gdLst/>
              <a:ahLst/>
              <a:cxnLst/>
              <a:rect l="l" t="t" r="r" b="b"/>
              <a:pathLst>
                <a:path w="9614916" h="7197344">
                  <a:moveTo>
                    <a:pt x="0" y="0"/>
                  </a:moveTo>
                  <a:lnTo>
                    <a:pt x="9614916" y="0"/>
                  </a:lnTo>
                  <a:lnTo>
                    <a:pt x="9614916" y="7197344"/>
                  </a:lnTo>
                  <a:lnTo>
                    <a:pt x="0" y="719734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640316" cy="7222744"/>
            </a:xfrm>
            <a:custGeom>
              <a:avLst/>
              <a:gdLst/>
              <a:ahLst/>
              <a:cxnLst/>
              <a:rect l="l" t="t" r="r" b="b"/>
              <a:pathLst>
                <a:path w="9640316" h="7222744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210044"/>
                  </a:lnTo>
                  <a:cubicBezTo>
                    <a:pt x="9640316" y="7217028"/>
                    <a:pt x="9634601" y="7222744"/>
                    <a:pt x="9627616" y="7222744"/>
                  </a:cubicBezTo>
                  <a:lnTo>
                    <a:pt x="12700" y="7222744"/>
                  </a:lnTo>
                  <a:cubicBezTo>
                    <a:pt x="5715" y="7222744"/>
                    <a:pt x="0" y="7217028"/>
                    <a:pt x="0" y="721004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210044"/>
                  </a:lnTo>
                  <a:lnTo>
                    <a:pt x="12700" y="7210044"/>
                  </a:lnTo>
                  <a:lnTo>
                    <a:pt x="12700" y="7197344"/>
                  </a:lnTo>
                  <a:lnTo>
                    <a:pt x="9627616" y="7197344"/>
                  </a:lnTo>
                  <a:lnTo>
                    <a:pt x="9627616" y="7210044"/>
                  </a:lnTo>
                  <a:lnTo>
                    <a:pt x="9614916" y="7210044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07923" y="3272010"/>
            <a:ext cx="6943970" cy="508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Adapting the pace of sessions to accommodate virtual learning dynamics.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Helps maintain focus and prevent fatigue.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Scheduling regular breaks and varying activities to maintain an effective pace during virtual or hybrid training sessions.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05986" y="2127153"/>
            <a:ext cx="7230228" cy="1012650"/>
            <a:chOff x="0" y="0"/>
            <a:chExt cx="9640304" cy="135020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9614916" cy="1324737"/>
            </a:xfrm>
            <a:custGeom>
              <a:avLst/>
              <a:gdLst/>
              <a:ahLst/>
              <a:cxnLst/>
              <a:rect l="l" t="t" r="r" b="b"/>
              <a:pathLst>
                <a:path w="9614916" h="1324737">
                  <a:moveTo>
                    <a:pt x="0" y="0"/>
                  </a:moveTo>
                  <a:lnTo>
                    <a:pt x="9614916" y="0"/>
                  </a:lnTo>
                  <a:lnTo>
                    <a:pt x="9614916" y="1324737"/>
                  </a:lnTo>
                  <a:lnTo>
                    <a:pt x="0" y="1324737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40316" cy="1350137"/>
            </a:xfrm>
            <a:custGeom>
              <a:avLst/>
              <a:gdLst/>
              <a:ahLst/>
              <a:cxnLst/>
              <a:rect l="l" t="t" r="r" b="b"/>
              <a:pathLst>
                <a:path w="9640316" h="1350137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1337437"/>
                  </a:lnTo>
                  <a:cubicBezTo>
                    <a:pt x="9640316" y="1344422"/>
                    <a:pt x="9634601" y="1350137"/>
                    <a:pt x="9627616" y="1350137"/>
                  </a:cubicBezTo>
                  <a:lnTo>
                    <a:pt x="12700" y="1350137"/>
                  </a:lnTo>
                  <a:cubicBezTo>
                    <a:pt x="5715" y="1350137"/>
                    <a:pt x="0" y="1344422"/>
                    <a:pt x="0" y="13374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37437"/>
                  </a:lnTo>
                  <a:lnTo>
                    <a:pt x="12700" y="1337437"/>
                  </a:lnTo>
                  <a:lnTo>
                    <a:pt x="12700" y="1324737"/>
                  </a:lnTo>
                  <a:lnTo>
                    <a:pt x="9627616" y="1324737"/>
                  </a:lnTo>
                  <a:lnTo>
                    <a:pt x="9627616" y="1337437"/>
                  </a:lnTo>
                  <a:lnTo>
                    <a:pt x="9614916" y="1337437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69562" y="2249200"/>
            <a:ext cx="6903076" cy="797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45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Evaluation of remote training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05986" y="3120753"/>
            <a:ext cx="7230228" cy="5417092"/>
            <a:chOff x="0" y="0"/>
            <a:chExt cx="9640304" cy="7222790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9614916" cy="7197344"/>
            </a:xfrm>
            <a:custGeom>
              <a:avLst/>
              <a:gdLst/>
              <a:ahLst/>
              <a:cxnLst/>
              <a:rect l="l" t="t" r="r" b="b"/>
              <a:pathLst>
                <a:path w="9614916" h="7197344">
                  <a:moveTo>
                    <a:pt x="0" y="0"/>
                  </a:moveTo>
                  <a:lnTo>
                    <a:pt x="9614916" y="0"/>
                  </a:lnTo>
                  <a:lnTo>
                    <a:pt x="9614916" y="7197344"/>
                  </a:lnTo>
                  <a:lnTo>
                    <a:pt x="0" y="719734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9640316" cy="7222744"/>
            </a:xfrm>
            <a:custGeom>
              <a:avLst/>
              <a:gdLst/>
              <a:ahLst/>
              <a:cxnLst/>
              <a:rect l="l" t="t" r="r" b="b"/>
              <a:pathLst>
                <a:path w="9640316" h="7222744">
                  <a:moveTo>
                    <a:pt x="12700" y="0"/>
                  </a:moveTo>
                  <a:lnTo>
                    <a:pt x="9627616" y="0"/>
                  </a:lnTo>
                  <a:cubicBezTo>
                    <a:pt x="9634601" y="0"/>
                    <a:pt x="9640316" y="5715"/>
                    <a:pt x="9640316" y="12700"/>
                  </a:cubicBezTo>
                  <a:lnTo>
                    <a:pt x="9640316" y="7210044"/>
                  </a:lnTo>
                  <a:cubicBezTo>
                    <a:pt x="9640316" y="7217028"/>
                    <a:pt x="9634601" y="7222744"/>
                    <a:pt x="9627616" y="7222744"/>
                  </a:cubicBezTo>
                  <a:lnTo>
                    <a:pt x="12700" y="7222744"/>
                  </a:lnTo>
                  <a:cubicBezTo>
                    <a:pt x="5715" y="7222744"/>
                    <a:pt x="0" y="7217028"/>
                    <a:pt x="0" y="721004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210044"/>
                  </a:lnTo>
                  <a:lnTo>
                    <a:pt x="12700" y="7210044"/>
                  </a:lnTo>
                  <a:lnTo>
                    <a:pt x="12700" y="7197344"/>
                  </a:lnTo>
                  <a:lnTo>
                    <a:pt x="9627616" y="7197344"/>
                  </a:lnTo>
                  <a:lnTo>
                    <a:pt x="9627616" y="7210044"/>
                  </a:lnTo>
                  <a:lnTo>
                    <a:pt x="9614916" y="7210044"/>
                  </a:lnTo>
                  <a:lnTo>
                    <a:pt x="9614916" y="12700"/>
                  </a:lnTo>
                  <a:lnTo>
                    <a:pt x="9627616" y="12700"/>
                  </a:lnTo>
                  <a:lnTo>
                    <a:pt x="962761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E8CF">
                <a:alpha val="89804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28668" y="3272010"/>
            <a:ext cx="6943970" cy="508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digital tools to assess the effectiveness of remote training.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insights for improving future sessions.</a:t>
            </a:r>
          </a:p>
          <a:p>
            <a:pPr marL="624364" lvl="2" indent="-208121" algn="l">
              <a:lnSpc>
                <a:spcPts val="3726"/>
              </a:lnSpc>
              <a:buFont typeface="Arial"/>
              <a:buChar char="⚬"/>
            </a:pPr>
            <a:r>
              <a:rPr lang="en-US" sz="345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4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Implementing post-session surveys or quizzes through platforms like Google Forms to gather participant feedback and assess learning outcomes.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Benefits of incorporating digital tools in training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56465" y="2248169"/>
            <a:ext cx="7618095" cy="446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Increased engagement</a:t>
            </a:r>
          </a:p>
          <a:p>
            <a:pPr marL="597219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Tools like interactive quizzes and polls make learning more dynamic.</a:t>
            </a:r>
          </a:p>
          <a:p>
            <a:pPr marL="597219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Keeps participants actively involved, improving retention.</a:t>
            </a:r>
          </a:p>
          <a:p>
            <a:pPr marL="597219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interactive platforms like Kahoot to maintain high engagement levels during training.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9658" y="2248169"/>
            <a:ext cx="7618095" cy="496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Enhanced accessibility</a:t>
            </a:r>
          </a:p>
          <a:p>
            <a:pPr marL="597219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Digital tools make training accessible to a wider audience, regardless of location or ability.</a:t>
            </a:r>
          </a:p>
          <a:p>
            <a:pPr marL="597219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Expands the reach of training programs to underserved or remote areas.</a:t>
            </a:r>
          </a:p>
          <a:p>
            <a:pPr marL="597219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e-learning platforms to deliver training to participants in remote areas.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Benefits of incorporating digital tools in training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79275" y="2153575"/>
            <a:ext cx="7618095" cy="644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Cost-effectiveness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Digital training reduces costs associated with travel and accommodation.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Makes training more affordable for both organizers and participants.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Conducting webinars instead of in-person workshops, cutting costs and expanding participation.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550" y="2153575"/>
            <a:ext cx="7618095" cy="644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Flexibility and convenience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Participants can access training at their own pace.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Accommodates diverse learning schedules, making training more accessible.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Offering online modules that participants can complete at their own convenience.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Benefits of incorporating digital tools in training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78894" y="2169339"/>
            <a:ext cx="7618095" cy="644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Sustainability</a:t>
            </a:r>
          </a:p>
          <a:p>
            <a:pPr marL="222885" lvl="2" indent="-74295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Reduces the need for printed materials and physical resources.</a:t>
            </a:r>
          </a:p>
          <a:p>
            <a:pPr marL="222885" lvl="2" indent="-74295" algn="l">
              <a:lnSpc>
                <a:spcPts val="432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Aligns with global efforts to minimize environmental impacts.</a:t>
            </a:r>
          </a:p>
          <a:p>
            <a:pPr marL="222885" lvl="2" indent="-74295" algn="l">
              <a:lnSpc>
                <a:spcPts val="4320"/>
              </a:lnSpc>
              <a:buFont typeface="Arial"/>
              <a:buChar char="⚬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digital resources to replace printed materials, reducing paper waste and supporting eco-friendly practices.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1004" y="2169339"/>
            <a:ext cx="7618095" cy="644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Real-time feedback and adaptation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Digital tools provide instant feedback, enabling quick adjustments.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Enhances learning outcomes by allowing continuous improvement.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real-time feedback during sessions to assess participant understanding and adapt the content as needed.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6762" y="1076325"/>
            <a:ext cx="15412365" cy="133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challenges in remote or hybrid training environments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774127"/>
            <a:ext cx="15004761" cy="283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Technical issues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Connectivity problems or unfamiliarity with tools.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Provide clear instructions, offer technical support, and have backup plans.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Offering pre-training technical orientation and real-time support during sessions.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881477"/>
            <a:ext cx="15004761" cy="23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Participant engagement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Keeping participants engaged in a virtual environment.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Use interactive tools and schedule frequent breaks.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Incorporating quizzes, polls, and breakout sessions to maintain engagement.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6762" y="1076325"/>
            <a:ext cx="15412365" cy="133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challenges in remote or hybrid training environments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0564" y="2779233"/>
            <a:ext cx="15004761" cy="283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Time zone differences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Coordinating live sessions across different time zones.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Record sessions for asynchronous access and rotate live session times.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Providing recorded sessions and organizing multiple live sessions to accommodate different regions.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0564" y="5882031"/>
            <a:ext cx="15004761" cy="23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Digital fatigue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Prolonged screen time leading to reduced focus.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Incorporate breaks and vary session formats.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Scheduling regular breaks and using a mix of video, audio, and interactive activities to reduce screen time.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076325"/>
            <a:ext cx="15412365" cy="133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challenges in remote or hybrid training environments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779233"/>
            <a:ext cx="15004761" cy="23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Building rapport and community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Fostering connections in virtual settings.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Use ice-breakers, group activities, and social platforms.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Starting sessions with ice-breakers and setting up an online forum for informal participant interaction.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424278"/>
            <a:ext cx="15004761" cy="23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Ensuring equal participation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participants may dominate discussions while others remain quiet.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Set clear ground rules and use moderation tools.</a:t>
            </a:r>
          </a:p>
          <a:p>
            <a:pPr marL="542925" lvl="1" indent="-271462" algn="l">
              <a:lnSpc>
                <a:spcPts val="36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round-robin discussions or “raise hand” features to ensure equal participation.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7" name="Freeform 7"/>
            <p:cNvSpPr/>
            <p:nvPr/>
          </p:nvSpPr>
          <p:spPr>
            <a:xfrm>
              <a:off x="76200" y="76200"/>
              <a:ext cx="3438144" cy="3438144"/>
            </a:xfrm>
            <a:custGeom>
              <a:avLst/>
              <a:gdLst/>
              <a:ahLst/>
              <a:cxnLst/>
              <a:rect l="l" t="t" r="r" b="b"/>
              <a:pathLst>
                <a:path w="3438144" h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590544" cy="3590544"/>
            </a:xfrm>
            <a:custGeom>
              <a:avLst/>
              <a:gdLst/>
              <a:ahLst/>
              <a:cxnLst/>
              <a:rect l="l" t="t" r="r" b="b"/>
              <a:pathLst>
                <a:path w="3590544" h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AutoShape 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717059" y="9067162"/>
            <a:ext cx="4131647" cy="777600"/>
          </a:xfrm>
          <a:custGeom>
            <a:avLst/>
            <a:gdLst/>
            <a:ahLst/>
            <a:cxnLst/>
            <a:rect l="l" t="t" r="r" b="b"/>
            <a:pathLst>
              <a:path w="4131647" h="777600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463879" y="5729962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5" y="0"/>
                </a:lnTo>
                <a:lnTo>
                  <a:pt x="3321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29400" y="4220765"/>
            <a:ext cx="9788236" cy="18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9: Monitoring and evaluation of training programs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20636" flipH="1">
            <a:off x="-2108159" y="-2403547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779363">
            <a:off x="-1707264" y="-2006144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0" cy="13716000"/>
            </a:xfrm>
            <a:custGeom>
              <a:avLst/>
              <a:gdLst/>
              <a:ahLst/>
              <a:cxnLst/>
              <a:rect l="l" t="t" r="r" b="b"/>
              <a:pathLst>
                <a:path w="12192000" h="13716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4400" y="2479890"/>
            <a:ext cx="7878050" cy="6289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Monitoring and evaluation (M&amp;E) involves a systematic process of tracking, assessing, and improving the effectiveness of training initiatives. </a:t>
            </a:r>
          </a:p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M&amp;E focuses on both immediate outcomes and long-term impact, ensuring that training programs meet objectives and contribute to participants' sustained development. </a:t>
            </a:r>
          </a:p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By aligning with organizational or community goals, M&amp;E ensures continuous improvement and provides accountability for resources used.</a:t>
            </a:r>
          </a:p>
          <a:p>
            <a:pPr algn="l">
              <a:lnSpc>
                <a:spcPts val="3564"/>
              </a:lnSpc>
            </a:pPr>
            <a:endParaRPr lang="en-US" sz="3300">
              <a:solidFill>
                <a:srgbClr val="5A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962025"/>
            <a:ext cx="720090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sp>
        <p:nvSpPr>
          <p:cNvPr id="9" name="Freeform 9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543213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655292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28349" y="9126193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0763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Types of ToT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292787" y="3507855"/>
            <a:ext cx="7715250" cy="3523428"/>
            <a:chOff x="0" y="0"/>
            <a:chExt cx="10287000" cy="4697904"/>
          </a:xfrm>
        </p:grpSpPr>
        <p:sp>
          <p:nvSpPr>
            <p:cNvPr id="9" name="Freeform 9"/>
            <p:cNvSpPr/>
            <p:nvPr/>
          </p:nvSpPr>
          <p:spPr>
            <a:xfrm>
              <a:off x="-1524" y="-1524"/>
              <a:ext cx="10290048" cy="4700952"/>
            </a:xfrm>
            <a:custGeom>
              <a:avLst/>
              <a:gdLst/>
              <a:ahLst/>
              <a:cxnLst/>
              <a:rect l="l" t="t" r="r" b="b"/>
              <a:pathLst>
                <a:path w="10290048" h="4700952">
                  <a:moveTo>
                    <a:pt x="1524" y="0"/>
                  </a:moveTo>
                  <a:lnTo>
                    <a:pt x="10288524" y="0"/>
                  </a:lnTo>
                  <a:cubicBezTo>
                    <a:pt x="10289413" y="0"/>
                    <a:pt x="10290048" y="762"/>
                    <a:pt x="10290048" y="1524"/>
                  </a:cubicBezTo>
                  <a:lnTo>
                    <a:pt x="10290048" y="4699428"/>
                  </a:lnTo>
                  <a:cubicBezTo>
                    <a:pt x="10290048" y="4700317"/>
                    <a:pt x="10289286" y="4700952"/>
                    <a:pt x="10288524" y="4700952"/>
                  </a:cubicBezTo>
                  <a:lnTo>
                    <a:pt x="1524" y="4700952"/>
                  </a:lnTo>
                  <a:cubicBezTo>
                    <a:pt x="635" y="4700952"/>
                    <a:pt x="0" y="4700190"/>
                    <a:pt x="0" y="469942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2307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4699428"/>
                  </a:lnTo>
                  <a:lnTo>
                    <a:pt x="1524" y="4699428"/>
                  </a:lnTo>
                  <a:lnTo>
                    <a:pt x="1524" y="4698645"/>
                  </a:lnTo>
                  <a:lnTo>
                    <a:pt x="10288524" y="4698645"/>
                  </a:lnTo>
                  <a:lnTo>
                    <a:pt x="10288524" y="4699428"/>
                  </a:lnTo>
                  <a:lnTo>
                    <a:pt x="10287000" y="4699428"/>
                  </a:lnTo>
                  <a:lnTo>
                    <a:pt x="10287000" y="1524"/>
                  </a:lnTo>
                  <a:lnTo>
                    <a:pt x="10288524" y="1524"/>
                  </a:lnTo>
                  <a:lnTo>
                    <a:pt x="10288524" y="2307"/>
                  </a:lnTo>
                  <a:lnTo>
                    <a:pt x="1524" y="2307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0287000" cy="467885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Peer-to-Peer Training:</a:t>
              </a:r>
            </a:p>
            <a:p>
              <a:pPr algn="l">
                <a:lnSpc>
                  <a:spcPts val="3240"/>
                </a:lnSpc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Collaborative and mutual learning among trainers, sharing sustainable techniques.</a:t>
              </a:r>
            </a:p>
            <a:p>
              <a:pPr algn="l">
                <a:lnSpc>
                  <a:spcPts val="3240"/>
                </a:lnSpc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Promotes shared ownership of training materials.</a:t>
              </a:r>
            </a:p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Example: 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Workshops encouraging participants to learn and share sustainable methods with each other.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5563" y="3507855"/>
            <a:ext cx="7715250" cy="3933037"/>
            <a:chOff x="0" y="0"/>
            <a:chExt cx="10287000" cy="5244049"/>
          </a:xfrm>
        </p:grpSpPr>
        <p:sp>
          <p:nvSpPr>
            <p:cNvPr id="12" name="Freeform 12"/>
            <p:cNvSpPr/>
            <p:nvPr/>
          </p:nvSpPr>
          <p:spPr>
            <a:xfrm>
              <a:off x="-1524" y="-1524"/>
              <a:ext cx="10290048" cy="5247096"/>
            </a:xfrm>
            <a:custGeom>
              <a:avLst/>
              <a:gdLst/>
              <a:ahLst/>
              <a:cxnLst/>
              <a:rect l="l" t="t" r="r" b="b"/>
              <a:pathLst>
                <a:path w="10290048" h="5247096">
                  <a:moveTo>
                    <a:pt x="1524" y="0"/>
                  </a:moveTo>
                  <a:lnTo>
                    <a:pt x="10288524" y="0"/>
                  </a:lnTo>
                  <a:cubicBezTo>
                    <a:pt x="10289413" y="0"/>
                    <a:pt x="10290048" y="762"/>
                    <a:pt x="10290048" y="1524"/>
                  </a:cubicBezTo>
                  <a:lnTo>
                    <a:pt x="10290048" y="5245573"/>
                  </a:lnTo>
                  <a:cubicBezTo>
                    <a:pt x="10290048" y="5246462"/>
                    <a:pt x="10289286" y="5247096"/>
                    <a:pt x="10288524" y="5247096"/>
                  </a:cubicBezTo>
                  <a:lnTo>
                    <a:pt x="1524" y="5247096"/>
                  </a:lnTo>
                  <a:cubicBezTo>
                    <a:pt x="635" y="5247096"/>
                    <a:pt x="0" y="5246334"/>
                    <a:pt x="0" y="524557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239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5245573"/>
                  </a:lnTo>
                  <a:lnTo>
                    <a:pt x="1524" y="5245573"/>
                  </a:lnTo>
                  <a:lnTo>
                    <a:pt x="1524" y="5244699"/>
                  </a:lnTo>
                  <a:lnTo>
                    <a:pt x="10288524" y="5244699"/>
                  </a:lnTo>
                  <a:lnTo>
                    <a:pt x="10288524" y="5245573"/>
                  </a:lnTo>
                  <a:lnTo>
                    <a:pt x="10287000" y="5245573"/>
                  </a:lnTo>
                  <a:lnTo>
                    <a:pt x="10287000" y="1524"/>
                  </a:lnTo>
                  <a:lnTo>
                    <a:pt x="10288524" y="1524"/>
                  </a:lnTo>
                  <a:lnTo>
                    <a:pt x="10288524" y="2398"/>
                  </a:lnTo>
                  <a:lnTo>
                    <a:pt x="1524" y="2398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10287000" cy="522499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Cascade Training:</a:t>
              </a:r>
            </a:p>
            <a:p>
              <a:pPr algn="l">
                <a:lnSpc>
                  <a:spcPts val="3240"/>
                </a:lnSpc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Individuals trained are expected to train others, creating a multiplier effect in promoting environmental sustainability.</a:t>
              </a:r>
            </a:p>
            <a:p>
              <a:pPr algn="l">
                <a:lnSpc>
                  <a:spcPts val="3240"/>
                </a:lnSpc>
              </a:pP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Useful for large-scale training with quick dissemination.</a:t>
              </a:r>
            </a:p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Example: </a:t>
              </a:r>
              <a:r>
                <a:rPr lang="en-US" sz="3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Large humanitarian programs using cascading training to spread environmental knowledge rapidly.</a:t>
              </a:r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M&amp;E in training programs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94692" y="1908856"/>
            <a:ext cx="15751544" cy="1141214"/>
            <a:chOff x="0" y="0"/>
            <a:chExt cx="21002058" cy="1521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01989" cy="1521587"/>
            </a:xfrm>
            <a:custGeom>
              <a:avLst/>
              <a:gdLst/>
              <a:ahLst/>
              <a:cxnLst/>
              <a:rect l="l" t="t" r="r" b="b"/>
              <a:pathLst>
                <a:path w="210019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20849844" y="0"/>
                  </a:lnTo>
                  <a:cubicBezTo>
                    <a:pt x="20933918" y="0"/>
                    <a:pt x="21001989" y="68072"/>
                    <a:pt x="21001989" y="152146"/>
                  </a:cubicBezTo>
                  <a:lnTo>
                    <a:pt x="21001989" y="1369441"/>
                  </a:lnTo>
                  <a:cubicBezTo>
                    <a:pt x="21001989" y="1453515"/>
                    <a:pt x="20933918" y="1521587"/>
                    <a:pt x="208498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907" y="2165630"/>
            <a:ext cx="627668" cy="627668"/>
          </a:xfrm>
          <a:custGeom>
            <a:avLst/>
            <a:gdLst/>
            <a:ahLst/>
            <a:cxnLst/>
            <a:rect l="l" t="t" r="r" b="b"/>
            <a:pathLst>
              <a:path w="627668" h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288549" y="2003663"/>
            <a:ext cx="14281928" cy="9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Monitoring involves ongoing assessment during training, while evaluation refers to periodic, in-depth assessments.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94692" y="3335374"/>
            <a:ext cx="15751544" cy="1141213"/>
            <a:chOff x="0" y="0"/>
            <a:chExt cx="21002058" cy="15216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01989" cy="1521587"/>
            </a:xfrm>
            <a:custGeom>
              <a:avLst/>
              <a:gdLst/>
              <a:ahLst/>
              <a:cxnLst/>
              <a:rect l="l" t="t" r="r" b="b"/>
              <a:pathLst>
                <a:path w="210019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20849844" y="0"/>
                  </a:lnTo>
                  <a:cubicBezTo>
                    <a:pt x="20933918" y="0"/>
                    <a:pt x="21001989" y="68072"/>
                    <a:pt x="21001989" y="152146"/>
                  </a:cubicBezTo>
                  <a:lnTo>
                    <a:pt x="21001989" y="1369441"/>
                  </a:lnTo>
                  <a:cubicBezTo>
                    <a:pt x="21001989" y="1453515"/>
                    <a:pt x="20933918" y="1521587"/>
                    <a:pt x="208498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39907" y="3592148"/>
            <a:ext cx="627668" cy="627668"/>
          </a:xfrm>
          <a:custGeom>
            <a:avLst/>
            <a:gdLst/>
            <a:ahLst/>
            <a:cxnLst/>
            <a:rect l="l" t="t" r="r" b="b"/>
            <a:pathLst>
              <a:path w="627668" h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288549" y="3430181"/>
            <a:ext cx="14281928" cy="97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Evaluates the effectiveness, efficiency, relevance, impact, and sustainability of training programs.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4692" y="4761892"/>
            <a:ext cx="15751544" cy="1141214"/>
            <a:chOff x="0" y="0"/>
            <a:chExt cx="21002058" cy="15216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01989" cy="1521587"/>
            </a:xfrm>
            <a:custGeom>
              <a:avLst/>
              <a:gdLst/>
              <a:ahLst/>
              <a:cxnLst/>
              <a:rect l="l" t="t" r="r" b="b"/>
              <a:pathLst>
                <a:path w="210019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20849844" y="0"/>
                  </a:lnTo>
                  <a:cubicBezTo>
                    <a:pt x="20933918" y="0"/>
                    <a:pt x="21001989" y="68072"/>
                    <a:pt x="21001989" y="152146"/>
                  </a:cubicBezTo>
                  <a:lnTo>
                    <a:pt x="21001989" y="1369441"/>
                  </a:lnTo>
                  <a:cubicBezTo>
                    <a:pt x="21001989" y="1453515"/>
                    <a:pt x="20933918" y="1521587"/>
                    <a:pt x="208498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39907" y="5018666"/>
            <a:ext cx="627668" cy="627668"/>
          </a:xfrm>
          <a:custGeom>
            <a:avLst/>
            <a:gdLst/>
            <a:ahLst/>
            <a:cxnLst/>
            <a:rect l="l" t="t" r="r" b="b"/>
            <a:pathLst>
              <a:path w="627668" h="627668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288549" y="4856699"/>
            <a:ext cx="14281928" cy="9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Different from assessment in that assessment focuses on individual learning outcomes; M&amp;E assesses overall program effectiveness and long-term impacts.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94692" y="6188410"/>
            <a:ext cx="15751544" cy="1141214"/>
            <a:chOff x="0" y="0"/>
            <a:chExt cx="21002058" cy="15216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001989" cy="1521587"/>
            </a:xfrm>
            <a:custGeom>
              <a:avLst/>
              <a:gdLst/>
              <a:ahLst/>
              <a:cxnLst/>
              <a:rect l="l" t="t" r="r" b="b"/>
              <a:pathLst>
                <a:path w="210019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20849844" y="0"/>
                  </a:lnTo>
                  <a:cubicBezTo>
                    <a:pt x="20933918" y="0"/>
                    <a:pt x="21001989" y="68072"/>
                    <a:pt x="21001989" y="152146"/>
                  </a:cubicBezTo>
                  <a:lnTo>
                    <a:pt x="21001989" y="1369441"/>
                  </a:lnTo>
                  <a:cubicBezTo>
                    <a:pt x="21001989" y="1453515"/>
                    <a:pt x="20933918" y="1521587"/>
                    <a:pt x="208498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39907" y="6445184"/>
            <a:ext cx="627668" cy="627667"/>
          </a:xfrm>
          <a:custGeom>
            <a:avLst/>
            <a:gdLst/>
            <a:ahLst/>
            <a:cxnLst/>
            <a:rect l="l" t="t" r="r" b="b"/>
            <a:pathLst>
              <a:path w="627668" h="627667">
                <a:moveTo>
                  <a:pt x="0" y="0"/>
                </a:moveTo>
                <a:lnTo>
                  <a:pt x="627668" y="0"/>
                </a:lnTo>
                <a:lnTo>
                  <a:pt x="627668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2288549" y="6283217"/>
            <a:ext cx="14281928" cy="9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Can be ormative (ongoing) and summative (end-point) evaluations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94692" y="7614927"/>
            <a:ext cx="15751544" cy="1141214"/>
            <a:chOff x="0" y="0"/>
            <a:chExt cx="21002058" cy="15216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001989" cy="1521587"/>
            </a:xfrm>
            <a:custGeom>
              <a:avLst/>
              <a:gdLst/>
              <a:ahLst/>
              <a:cxnLst/>
              <a:rect l="l" t="t" r="r" b="b"/>
              <a:pathLst>
                <a:path w="21001989" h="1521587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lnTo>
                    <a:pt x="20849844" y="0"/>
                  </a:lnTo>
                  <a:cubicBezTo>
                    <a:pt x="20933918" y="0"/>
                    <a:pt x="21001989" y="68072"/>
                    <a:pt x="21001989" y="152146"/>
                  </a:cubicBezTo>
                  <a:lnTo>
                    <a:pt x="21001989" y="1369441"/>
                  </a:lnTo>
                  <a:cubicBezTo>
                    <a:pt x="21001989" y="1453515"/>
                    <a:pt x="20933918" y="1521587"/>
                    <a:pt x="20849844" y="1521587"/>
                  </a:cubicBezTo>
                  <a:lnTo>
                    <a:pt x="152146" y="1521587"/>
                  </a:lnTo>
                  <a:cubicBezTo>
                    <a:pt x="68072" y="1521587"/>
                    <a:pt x="0" y="1453515"/>
                    <a:pt x="0" y="1369441"/>
                  </a:cubicBez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239907" y="7871700"/>
            <a:ext cx="627668" cy="627668"/>
          </a:xfrm>
          <a:custGeom>
            <a:avLst/>
            <a:gdLst/>
            <a:ahLst/>
            <a:cxnLst/>
            <a:rect l="l" t="t" r="r" b="b"/>
            <a:pathLst>
              <a:path w="627668" h="627668">
                <a:moveTo>
                  <a:pt x="0" y="0"/>
                </a:moveTo>
                <a:lnTo>
                  <a:pt x="627668" y="0"/>
                </a:lnTo>
                <a:lnTo>
                  <a:pt x="627668" y="627668"/>
                </a:lnTo>
                <a:lnTo>
                  <a:pt x="0" y="6276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2288549" y="7709734"/>
            <a:ext cx="14281928" cy="97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8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M&amp;E ensures involving trainers, participants, and other stakeholders in the process.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59224" flipH="1">
            <a:off x="629472" y="4726826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7240775">
            <a:off x="786429" y="584761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339720" flipH="1" flipV="1">
            <a:off x="13836274" y="-39382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3460279" flipV="1">
            <a:off x="14534850" y="-3417416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713000" y="9126193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5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Key components of M&amp;E for training programs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38958" y="2540547"/>
            <a:ext cx="8017160" cy="595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Data collection methods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Techniques for gathering data, including surveys, interviews, focus groups, and performance tracking.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Provides robust evidence for evaluating training impact and identifying areas for improvement.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qualitative (interviews, focus groups) and quantitative (surveys, tests) methods for comprehensive data collection.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480" y="2588172"/>
            <a:ext cx="8413520" cy="5360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Setting indicators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Identifying key performance indicators (KPIs) to measure training effectiveness.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Defines success criteria and ensures alignment with organizational objectives.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Establishing KPIs such as participant engagement, knowledge retention, and behavioral changes post-training.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5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Key components of M&amp;E for training programs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18519" y="2523538"/>
            <a:ext cx="8209302" cy="543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Baseline assessments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Conducting initial assessments to establish reference points before training begins.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Provides benchmarks for measuring progress post-training.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pre-training surveys or skill assessments to establish baselines for post-training comparisons.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7849" y="2523538"/>
            <a:ext cx="8314505" cy="543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Analysis and reporting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Analyzing data and reporting findings to stakeholders.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Facilitates informed decision-making, transparency, and accountability.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Preparing detailed reports summarizing key findings, actionable insights, and recommendations for future training.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Key components of M&amp;E for training programs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550" y="1917092"/>
            <a:ext cx="15990570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Feedback mechanisms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Systems for gathering ongoing feedback from participants and stakeholders.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Allows real-time adaptation of training to better meet participants' needs.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Implementing anonymous feedback tools like online forms to gather continuous input during training.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99417" flipH="1">
            <a:off x="627118" y="-187540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4"/>
                </a:lnTo>
                <a:lnTo>
                  <a:pt x="4854862" y="9709724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7700582">
            <a:off x="814453" y="-1417260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6931402" flipH="1" flipV="1">
            <a:off x="13998064" y="2024415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3868597" flipV="1">
            <a:off x="14567395" y="328889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4"/>
          </a:xfrm>
          <a:custGeom>
            <a:avLst/>
            <a:gdLst/>
            <a:ahLst/>
            <a:cxnLst/>
            <a:rect l="l" t="t" r="r" b="b"/>
            <a:pathLst>
              <a:path w="4125144" h="776374">
                <a:moveTo>
                  <a:pt x="0" y="0"/>
                </a:moveTo>
                <a:lnTo>
                  <a:pt x="4125144" y="0"/>
                </a:lnTo>
                <a:lnTo>
                  <a:pt x="4125144" y="776374"/>
                </a:lnTo>
                <a:lnTo>
                  <a:pt x="0" y="776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6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6518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Strategies for effective M&amp;E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06517" y="1655648"/>
            <a:ext cx="16352782" cy="7340471"/>
            <a:chOff x="0" y="0"/>
            <a:chExt cx="21803710" cy="9787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03759" cy="9787255"/>
            </a:xfrm>
            <a:custGeom>
              <a:avLst/>
              <a:gdLst/>
              <a:ahLst/>
              <a:cxnLst/>
              <a:rect l="l" t="t" r="r" b="b"/>
              <a:pathLst>
                <a:path w="21803759" h="9787255">
                  <a:moveTo>
                    <a:pt x="0" y="0"/>
                  </a:moveTo>
                  <a:lnTo>
                    <a:pt x="21803759" y="0"/>
                  </a:lnTo>
                  <a:lnTo>
                    <a:pt x="21803759" y="9787255"/>
                  </a:lnTo>
                  <a:lnTo>
                    <a:pt x="0" y="9787255"/>
                  </a:lnTo>
                  <a:close/>
                </a:path>
              </a:pathLst>
            </a:custGeom>
            <a:solidFill>
              <a:srgbClr val="D5E8C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1803710" cy="979681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320"/>
                </a:lnSpc>
              </a:pPr>
              <a:r>
                <a:rPr lang="en-US" sz="36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Integrating M&amp;E into training process</a:t>
              </a:r>
            </a:p>
            <a:p>
              <a:pPr marL="651510" lvl="1" indent="-325755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Incorporating M&amp;E throughout all phases of training—planning, delivery, and follow-up.</a:t>
              </a:r>
            </a:p>
            <a:p>
              <a:pPr marL="651510" lvl="1" indent="-325755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Ensures consistent and reliable evaluations.</a:t>
              </a:r>
            </a:p>
            <a:p>
              <a:pPr marL="651510" lvl="1" indent="-325755" algn="l">
                <a:lnSpc>
                  <a:spcPts val="4320"/>
                </a:lnSpc>
                <a:buFont typeface="Arial"/>
                <a:buChar char="•"/>
              </a:pPr>
              <a:r>
                <a:rPr lang="en-US" sz="36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Real-World Application</a:t>
              </a:r>
              <a:r>
                <a:rPr lang="en-US" sz="3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Embedding M&amp;E into the initial design phase, with clear timelines for data collection and analysis.</a:t>
              </a:r>
            </a:p>
            <a:p>
              <a:pPr marL="651510" lvl="1" indent="-325755" algn="l">
                <a:lnSpc>
                  <a:spcPts val="4320"/>
                </a:lnSpc>
              </a:pPr>
              <a:endPara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51510" lvl="1" indent="-325755" algn="l">
                <a:lnSpc>
                  <a:spcPts val="4320"/>
                </a:lnSpc>
              </a:pPr>
              <a:r>
                <a:rPr lang="en-US" sz="36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Feedback loops</a:t>
              </a:r>
            </a:p>
            <a:p>
              <a:pPr marL="651510" lvl="1" indent="-325755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Mechanisms for incorporating M&amp;E findings into future training programs.</a:t>
              </a:r>
            </a:p>
            <a:p>
              <a:pPr marL="651510" lvl="1" indent="-325755" algn="l">
                <a:lnSpc>
                  <a:spcPts val="4320"/>
                </a:lnSpc>
                <a:buFont typeface="Arial"/>
                <a:buChar char="•"/>
              </a:pPr>
              <a:r>
                <a:rPr lang="en-US" sz="36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Importance</a:t>
              </a:r>
              <a:r>
                <a:rPr lang="en-US" sz="3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Supports continuous improvement and adaptation.</a:t>
              </a:r>
            </a:p>
            <a:p>
              <a:pPr marL="651510" lvl="1" indent="-325755" algn="l">
                <a:lnSpc>
                  <a:spcPts val="4320"/>
                </a:lnSpc>
                <a:buFont typeface="Arial"/>
                <a:buChar char="•"/>
              </a:pPr>
              <a:r>
                <a:rPr lang="en-US" sz="36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Real-World Application</a:t>
              </a:r>
              <a:r>
                <a:rPr lang="en-US" sz="3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: Updating training content and methods based on feedback and M&amp;E results from previous sessions.</a:t>
              </a:r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672475" flipH="1">
            <a:off x="766601" y="-4424451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127524">
            <a:off x="1243343" y="-4019657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5206228" flipH="1" flipV="1">
            <a:off x="13106720" y="4326353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5593771" flipV="1">
            <a:off x="13462639" y="5608347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4362008" y="3486038"/>
            <a:ext cx="1371600" cy="1371600"/>
            <a:chOff x="0" y="0"/>
            <a:chExt cx="1828800" cy="1828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574458" y="3667593"/>
            <a:ext cx="493395" cy="9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458200" y="3486038"/>
            <a:ext cx="1371600" cy="1371600"/>
            <a:chOff x="0" y="0"/>
            <a:chExt cx="1828800" cy="1828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670651" y="3667593"/>
            <a:ext cx="493395" cy="9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579717" y="3485199"/>
            <a:ext cx="1371600" cy="1371600"/>
            <a:chOff x="0" y="0"/>
            <a:chExt cx="1828800" cy="1828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72BF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792168" y="3666754"/>
            <a:ext cx="493395" cy="9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D5E8C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id="15" name="Freeform 15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Benefits of incorporating M&amp;E in training programs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30061" y="3695587"/>
            <a:ext cx="67627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60741" y="5178942"/>
            <a:ext cx="3374230" cy="305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Informed decision-making</a:t>
            </a:r>
          </a:p>
          <a:p>
            <a:pPr algn="ctr">
              <a:lnSpc>
                <a:spcPts val="2187"/>
              </a:lnSpc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Provides data-driven insights for strategic planning.</a:t>
            </a:r>
          </a:p>
          <a:p>
            <a:pPr algn="ctr">
              <a:lnSpc>
                <a:spcPts val="2187"/>
              </a:lnSpc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Real-World Application: Using M&amp;E data to decide which programs to scale or modify based on effectiveness.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56932" y="5159892"/>
            <a:ext cx="3371850" cy="306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Accountability and transparency</a:t>
            </a:r>
          </a:p>
          <a:p>
            <a:pPr algn="ctr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Offers clear records of effectiveness and resource use.</a:t>
            </a:r>
          </a:p>
          <a:p>
            <a:pPr algn="ctr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Real-World Application: Sharing M&amp;E results with stakeholders to demonstrate training impact and ROI.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71732" y="5150367"/>
            <a:ext cx="3371850" cy="307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Continuous improvement</a:t>
            </a:r>
          </a:p>
          <a:p>
            <a:pPr algn="ctr">
              <a:lnSpc>
                <a:spcPts val="2430"/>
              </a:lnSpc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Provides ongoing data for refining and improving training.</a:t>
            </a:r>
          </a:p>
          <a:p>
            <a:pPr algn="ctr">
              <a:lnSpc>
                <a:spcPts val="2430"/>
              </a:lnSpc>
            </a:pPr>
            <a:r>
              <a:rPr lang="en-US" sz="22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Real-World Application: Regular updates to modules based on participant feedback and M&amp;E insights.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26254" y="3695587"/>
            <a:ext cx="67627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47770" y="3694749"/>
            <a:ext cx="67627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5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Benefits of incorporating M&amp;E in training programs</a:t>
            </a:r>
          </a:p>
        </p:txBody>
      </p:sp>
      <p:sp>
        <p:nvSpPr>
          <p:cNvPr id="4" name="Freeform 4"/>
          <p:cNvSpPr/>
          <p:nvPr/>
        </p:nvSpPr>
        <p:spPr>
          <a:xfrm rot="2310036" flipH="1">
            <a:off x="-1070713" y="-2385978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2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2" y="9709723"/>
                </a:lnTo>
                <a:lnTo>
                  <a:pt x="4854862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8489963">
            <a:off x="-955587" y="-1870471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7549921" flipH="1" flipV="1">
            <a:off x="13958927" y="3502430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9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9" y="0"/>
                </a:lnTo>
                <a:lnTo>
                  <a:pt x="5200979" y="10401956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3250078" flipV="1">
            <a:off x="14598915" y="4735128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992550" y="2607943"/>
            <a:ext cx="7618095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Enhanced training impact</a:t>
            </a:r>
          </a:p>
          <a:p>
            <a:pPr marL="651510" lvl="1" indent="-325755" algn="ctr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insight into long-term effects of training.</a:t>
            </a:r>
          </a:p>
          <a:p>
            <a:pPr marL="651510" lvl="1" indent="-325755" algn="ctr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Tracking long-term impact of training on participant performance and organizational success.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65025" y="2607943"/>
            <a:ext cx="7618095" cy="326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Resource optimization</a:t>
            </a:r>
          </a:p>
          <a:p>
            <a:pPr marL="651510" lvl="1" indent="-325755" algn="ctr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Identifies areas for better resource use.</a:t>
            </a:r>
          </a:p>
          <a:p>
            <a:pPr marL="651510" lvl="1" indent="-325755" algn="ctr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Adjusting resource allocation in future training based on M&amp;E findings.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22599" flipH="1">
            <a:off x="204881" y="-354392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577400">
            <a:off x="629407" y="-314576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5656103" flipH="1" flipV="1">
            <a:off x="13625066" y="3496253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5143896" flipV="1">
            <a:off x="14037071" y="478407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potential challenges in M&amp;E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550" y="1945667"/>
            <a:ext cx="15990570" cy="494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Resource constraints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Limited budget, time, or personnel can restrict M&amp;E scope.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Prioritize key indicators, use cost-effective methods, and integrate M&amp;E into existing processes.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Leveraging digital tools (e.g., online surveys) to reduce costs and enhance efficiency.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lvl="1" indent="-271462" algn="l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Data collection difficulties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 in gathering accurate data from participants.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Use a combination of qualitative and quantitative methods, ensure anonymity, and encourage honesty.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Implementing anonymous surveys to gather candid feedback.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22599" flipH="1">
            <a:off x="204881" y="-354392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577400">
            <a:off x="629407" y="-314576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5656103" flipH="1" flipV="1">
            <a:off x="13625066" y="3496253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5143896" flipV="1">
            <a:off x="14037071" y="478407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potential challenges in M&amp;E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550" y="1955192"/>
            <a:ext cx="15990570" cy="539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Ensuring objectivity in evaluation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Risk of bias in data interpretation and analysis.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Use external evaluators and involve multiple stakeholders.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Engaging third-party evaluators to review programs and cross-check M&amp;E findings.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97217" lvl="1" indent="-298609" algn="l">
              <a:lnSpc>
                <a:spcPts val="3564"/>
              </a:lnSpc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Resistance to M&amp;E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Participants or trainers may resist M&amp;E due to workload or concerns.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Communicate the benefits clearly and involve stakeholders in M&amp;E design.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Running workshops to explain the value of M&amp;E, reducing resistance.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22599" flipH="1">
            <a:off x="204881" y="-3543922"/>
            <a:ext cx="4854862" cy="9709723"/>
          </a:xfrm>
          <a:custGeom>
            <a:avLst/>
            <a:gdLst/>
            <a:ahLst/>
            <a:cxnLst/>
            <a:rect l="l" t="t" r="r" b="b"/>
            <a:pathLst>
              <a:path w="4854862" h="9709723">
                <a:moveTo>
                  <a:pt x="4854861" y="0"/>
                </a:moveTo>
                <a:lnTo>
                  <a:pt x="0" y="0"/>
                </a:lnTo>
                <a:lnTo>
                  <a:pt x="0" y="9709723"/>
                </a:lnTo>
                <a:lnTo>
                  <a:pt x="4854861" y="9709723"/>
                </a:lnTo>
                <a:lnTo>
                  <a:pt x="4854861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577400">
            <a:off x="629407" y="-3145769"/>
            <a:ext cx="4054952" cy="8109904"/>
          </a:xfrm>
          <a:custGeom>
            <a:avLst/>
            <a:gdLst/>
            <a:ahLst/>
            <a:cxnLst/>
            <a:rect l="l" t="t" r="r" b="b"/>
            <a:pathLst>
              <a:path w="4054952" h="8109904">
                <a:moveTo>
                  <a:pt x="0" y="0"/>
                </a:moveTo>
                <a:lnTo>
                  <a:pt x="4054952" y="0"/>
                </a:lnTo>
                <a:lnTo>
                  <a:pt x="4054952" y="8109904"/>
                </a:lnTo>
                <a:lnTo>
                  <a:pt x="0" y="8109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5656103" flipH="1" flipV="1">
            <a:off x="13625066" y="3496253"/>
            <a:ext cx="5200978" cy="10401957"/>
          </a:xfrm>
          <a:custGeom>
            <a:avLst/>
            <a:gdLst/>
            <a:ahLst/>
            <a:cxnLst/>
            <a:rect l="l" t="t" r="r" b="b"/>
            <a:pathLst>
              <a:path w="5200978" h="10401957">
                <a:moveTo>
                  <a:pt x="5200978" y="10401956"/>
                </a:moveTo>
                <a:lnTo>
                  <a:pt x="0" y="10401956"/>
                </a:lnTo>
                <a:lnTo>
                  <a:pt x="0" y="0"/>
                </a:lnTo>
                <a:lnTo>
                  <a:pt x="5200978" y="0"/>
                </a:lnTo>
                <a:lnTo>
                  <a:pt x="5200978" y="10401956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5143896" flipV="1">
            <a:off x="14037071" y="4784079"/>
            <a:ext cx="4344041" cy="8688082"/>
          </a:xfrm>
          <a:custGeom>
            <a:avLst/>
            <a:gdLst/>
            <a:ahLst/>
            <a:cxnLst/>
            <a:rect l="l" t="t" r="r" b="b"/>
            <a:pathLst>
              <a:path w="4344041" h="8688082">
                <a:moveTo>
                  <a:pt x="0" y="8688082"/>
                </a:moveTo>
                <a:lnTo>
                  <a:pt x="4344041" y="8688082"/>
                </a:lnTo>
                <a:lnTo>
                  <a:pt x="4344041" y="0"/>
                </a:lnTo>
                <a:lnTo>
                  <a:pt x="0" y="0"/>
                </a:lnTo>
                <a:lnTo>
                  <a:pt x="0" y="8688082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19272" y="9193500"/>
            <a:ext cx="4125144" cy="776376"/>
          </a:xfrm>
          <a:custGeom>
            <a:avLst/>
            <a:gdLst/>
            <a:ahLst/>
            <a:cxnLst/>
            <a:rect l="l" t="t" r="r" b="b"/>
            <a:pathLst>
              <a:path w="4125144" h="776376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07" b="-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1">
                <a:solidFill>
                  <a:srgbClr val="72BF44"/>
                </a:solidFill>
                <a:latin typeface="Roboto Bold"/>
                <a:ea typeface="Roboto Bold"/>
                <a:cs typeface="Roboto Bold"/>
                <a:sym typeface="Roboto Bold"/>
              </a:rPr>
              <a:t>Managing potential challenges in M&amp;E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550" y="1917092"/>
            <a:ext cx="15990570" cy="326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Cultural and contextual challenges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Cultural and organizational contexts can affect data interpretation.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Possible Solutions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Customize M&amp;E tools and approaches to fit the context.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Real-World Application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Tailoring surveys and discussions to respect cultural norms.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3B05EA-DDA2-4239-A2E0-8A35D70959CC}">
  <ds:schemaRefs>
    <ds:schemaRef ds:uri="http://schemas.microsoft.com/office/2006/metadata/properties"/>
    <ds:schemaRef ds:uri="http://schemas.microsoft.com/office/infopath/2007/PartnerControls"/>
    <ds:schemaRef ds:uri="985ec44e-1bab-4c0b-9df0-6ba128686fc9"/>
    <ds:schemaRef ds:uri="6da850ba-8d6a-4946-9e64-3cca585aae94"/>
  </ds:schemaRefs>
</ds:datastoreItem>
</file>

<file path=customXml/itemProps2.xml><?xml version="1.0" encoding="utf-8"?>
<ds:datastoreItem xmlns:ds="http://schemas.openxmlformats.org/officeDocument/2006/customXml" ds:itemID="{93FD3713-F929-4E97-A609-07A4B7AD4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a850ba-8d6a-4946-9e64-3cca585aae94"/>
    <ds:schemaRef ds:uri="1f53fade-b7a2-46aa-9ff1-583a0afc40b4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8818E8-1F1E-4B7D-97D3-9441F49E8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9107</Words>
  <Application>Microsoft Office PowerPoint</Application>
  <PresentationFormat>Custom</PresentationFormat>
  <Paragraphs>864</Paragraphs>
  <Slides>101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7" baseType="lpstr">
      <vt:lpstr>Arial</vt:lpstr>
      <vt:lpstr>Roboto Italics</vt:lpstr>
      <vt:lpstr>Calibri</vt:lpstr>
      <vt:lpstr>Roboto 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12 PPT</dc:title>
  <cp:lastModifiedBy>Tina El Khoury</cp:lastModifiedBy>
  <cp:revision>1</cp:revision>
  <dcterms:created xsi:type="dcterms:W3CDTF">2006-08-16T00:00:00Z</dcterms:created>
  <dcterms:modified xsi:type="dcterms:W3CDTF">2024-11-27T11:15:57Z</dcterms:modified>
  <dc:identifier>DAGXPsSiB3w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  <property fmtid="{D5CDD505-2E9C-101B-9397-08002B2CF9AE}" pid="3" name="MediaServiceImageTags">
    <vt:lpwstr/>
  </property>
</Properties>
</file>