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10287000" cx="18288000"/>
  <p:notesSz cx="6858000" cy="9144000"/>
  <p:embeddedFontLst>
    <p:embeddedFont>
      <p:font typeface="Roboto"/>
      <p:bold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5" roundtripDataSignature="AMtx7miDIGFnKIb5oqNv3dIAM2R24/VY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39" Type="http://schemas.openxmlformats.org/officeDocument/2006/relationships/slide" Target="slides/slide34.xml"/><Relationship Id="rId18" Type="http://schemas.openxmlformats.org/officeDocument/2006/relationships/slide" Target="slides/slide13.xml"/><Relationship Id="rId42" Type="http://schemas.openxmlformats.org/officeDocument/2006/relationships/slide" Target="slides/slide37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7" Type="http://schemas.openxmlformats.org/officeDocument/2006/relationships/customXml" Target="../customXml/item2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40" Type="http://schemas.openxmlformats.org/officeDocument/2006/relationships/slide" Target="slides/slide35.xml"/><Relationship Id="rId24" Type="http://schemas.openxmlformats.org/officeDocument/2006/relationships/slide" Target="slides/slide19.xml"/><Relationship Id="rId45" Type="http://customschemas.google.com/relationships/presentationmetadata" Target="meta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44" Type="http://schemas.openxmlformats.org/officeDocument/2006/relationships/font" Target="fonts/Roboto-boldItalic.fntdata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3" Type="http://schemas.openxmlformats.org/officeDocument/2006/relationships/font" Target="fonts/Roboto-bold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14" Type="http://schemas.openxmlformats.org/officeDocument/2006/relationships/slide" Target="slides/slide9.xml"/><Relationship Id="rId48" Type="http://schemas.openxmlformats.org/officeDocument/2006/relationships/customXml" Target="../customXml/item3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slide" Target="slides/slide33.xml"/><Relationship Id="rId46" Type="http://schemas.openxmlformats.org/officeDocument/2006/relationships/customXml" Target="../customXml/item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6" name="Google Shape;296;p1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7" name="Google Shape;297;p1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</a:t>
            </a:r>
            <a:endParaRPr/>
          </a:p>
        </p:txBody>
      </p:sp>
      <p:sp>
        <p:nvSpPr>
          <p:cNvPr id="299" name="Google Shape;299;p1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0" name="Google Shape;300;p1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8" name="Google Shape;318;p1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19" name="Google Shape;319;p1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1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</a:t>
            </a:r>
            <a:endParaRPr/>
          </a:p>
        </p:txBody>
      </p:sp>
      <p:sp>
        <p:nvSpPr>
          <p:cNvPr id="321" name="Google Shape;321;p1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2" name="Google Shape;322;p1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62" name="Google Shape;362;p1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63" name="Google Shape;363;p1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1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</a:t>
            </a:r>
            <a:endParaRPr/>
          </a:p>
        </p:txBody>
      </p:sp>
      <p:sp>
        <p:nvSpPr>
          <p:cNvPr id="365" name="Google Shape;365;p1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66" name="Google Shape;366;p1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31" name="Google Shape;431;p1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32" name="Google Shape;432;p1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1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</a:t>
            </a:r>
            <a:endParaRPr/>
          </a:p>
        </p:txBody>
      </p:sp>
      <p:sp>
        <p:nvSpPr>
          <p:cNvPr id="434" name="Google Shape;434;p1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35" name="Google Shape;435;p1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48" name="Google Shape;448;p1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49" name="Google Shape;449;p1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1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18</a:t>
            </a:r>
            <a:endParaRPr/>
          </a:p>
        </p:txBody>
      </p:sp>
      <p:sp>
        <p:nvSpPr>
          <p:cNvPr id="451" name="Google Shape;451;p1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52" name="Google Shape;452;p1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73" name="Google Shape;473;p1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74" name="Google Shape;474;p1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p1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19</a:t>
            </a:r>
            <a:endParaRPr/>
          </a:p>
        </p:txBody>
      </p:sp>
      <p:sp>
        <p:nvSpPr>
          <p:cNvPr id="476" name="Google Shape;476;p1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77" name="Google Shape;477;p1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8" name="Google Shape;98;p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99" name="Google Shape;99;p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01" name="Google Shape;101;p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2" name="Google Shape;102;p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2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2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2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2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2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2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2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2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3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75" name="Google Shape;675;p3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76" name="Google Shape;676;p3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7" name="Google Shape;677;p3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31</a:t>
            </a:r>
            <a:endParaRPr/>
          </a:p>
        </p:txBody>
      </p:sp>
      <p:sp>
        <p:nvSpPr>
          <p:cNvPr id="678" name="Google Shape;678;p3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79" name="Google Shape;679;p3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3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92" name="Google Shape;692;p3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93" name="Google Shape;693;p3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4" name="Google Shape;694;p3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32</a:t>
            </a:r>
            <a:endParaRPr/>
          </a:p>
        </p:txBody>
      </p:sp>
      <p:sp>
        <p:nvSpPr>
          <p:cNvPr id="695" name="Google Shape;695;p3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96" name="Google Shape;696;p3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09" name="Google Shape;709;p3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10" name="Google Shape;710;p3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1" name="Google Shape;711;p3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33</a:t>
            </a:r>
            <a:endParaRPr/>
          </a:p>
        </p:txBody>
      </p:sp>
      <p:sp>
        <p:nvSpPr>
          <p:cNvPr id="712" name="Google Shape;712;p3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13" name="Google Shape;713;p3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26" name="Google Shape;726;p3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27" name="Google Shape;727;p3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8" name="Google Shape;728;p3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34</a:t>
            </a:r>
            <a:endParaRPr/>
          </a:p>
        </p:txBody>
      </p:sp>
      <p:sp>
        <p:nvSpPr>
          <p:cNvPr id="729" name="Google Shape;729;p3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30" name="Google Shape;730;p3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43" name="Google Shape;743;p3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44" name="Google Shape;744;p3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5" name="Google Shape;745;p3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35</a:t>
            </a:r>
            <a:endParaRPr/>
          </a:p>
        </p:txBody>
      </p:sp>
      <p:sp>
        <p:nvSpPr>
          <p:cNvPr id="746" name="Google Shape;746;p3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47" name="Google Shape;747;p3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3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3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5" name="Google Shape;145;p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6" name="Google Shape;146;p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148" name="Google Shape;148;p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9" name="Google Shape;149;p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9" name="Google Shape;219;p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</a:t>
            </a:r>
            <a:endParaRPr/>
          </a:p>
        </p:txBody>
      </p:sp>
      <p:sp>
        <p:nvSpPr>
          <p:cNvPr id="222" name="Google Shape;222;p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3" name="Google Shape;223;p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2" name="Google Shape;252;p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53" name="Google Shape;253;p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</a:t>
            </a:r>
            <a:endParaRPr/>
          </a:p>
        </p:txBody>
      </p:sp>
      <p:sp>
        <p:nvSpPr>
          <p:cNvPr id="255" name="Google Shape;255;p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6" name="Google Shape;256;p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4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4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2.jpg"/><Relationship Id="rId6" Type="http://schemas.openxmlformats.org/officeDocument/2006/relationships/image" Target="../media/image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2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2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26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25.png"/><Relationship Id="rId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A504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2057662" y="493429"/>
            <a:ext cx="5688141" cy="1070541"/>
          </a:xfrm>
          <a:custGeom>
            <a:rect b="b" l="l" r="r" t="t"/>
            <a:pathLst>
              <a:path extrusionOk="0" h="1070541" w="5688141">
                <a:moveTo>
                  <a:pt x="0" y="0"/>
                </a:moveTo>
                <a:lnTo>
                  <a:pt x="5688141" y="0"/>
                </a:lnTo>
                <a:lnTo>
                  <a:pt x="5688141" y="1070542"/>
                </a:lnTo>
                <a:lnTo>
                  <a:pt x="0" y="1070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4" l="0" r="0" t="-354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 flipH="1" rot="3099417">
            <a:off x="-290992" y="-2089723"/>
            <a:ext cx="4043107" cy="8086214"/>
          </a:xfrm>
          <a:custGeom>
            <a:rect b="b" l="l" r="r" t="t"/>
            <a:pathLst>
              <a:path extrusionOk="0" h="8086214" w="4043107">
                <a:moveTo>
                  <a:pt x="4043107" y="0"/>
                </a:moveTo>
                <a:lnTo>
                  <a:pt x="0" y="0"/>
                </a:lnTo>
                <a:lnTo>
                  <a:pt x="0" y="8086214"/>
                </a:lnTo>
                <a:lnTo>
                  <a:pt x="4043107" y="8086214"/>
                </a:lnTo>
                <a:lnTo>
                  <a:pt x="4043107" y="0"/>
                </a:lnTo>
                <a:close/>
              </a:path>
            </a:pathLst>
          </a:custGeom>
          <a:blipFill rotWithShape="1">
            <a:blip r:embed="rId4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 rot="-7700582">
            <a:off x="-134981" y="-1708185"/>
            <a:ext cx="3376946" cy="6753892"/>
          </a:xfrm>
          <a:custGeom>
            <a:rect b="b" l="l" r="r" t="t"/>
            <a:pathLst>
              <a:path extrusionOk="0" h="6753892" w="3376946">
                <a:moveTo>
                  <a:pt x="0" y="0"/>
                </a:moveTo>
                <a:lnTo>
                  <a:pt x="3376946" y="0"/>
                </a:lnTo>
                <a:lnTo>
                  <a:pt x="3376946" y="6753892"/>
                </a:lnTo>
                <a:lnTo>
                  <a:pt x="0" y="6753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 txBox="1"/>
          <p:nvPr/>
        </p:nvSpPr>
        <p:spPr>
          <a:xfrm>
            <a:off x="914399" y="3954155"/>
            <a:ext cx="11829328" cy="2435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Module 3: 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Sustainable Waste Management in Humanitarian Contexts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914399" y="2923834"/>
            <a:ext cx="9743091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ENVIRONMENT IN HUMANITARIAN ACTION (EHA) TRAINING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1005839" y="7232263"/>
            <a:ext cx="6848235" cy="130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Name of Facilitator: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Venue: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Date:</a:t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 flipH="1" rot="-7626453">
            <a:off x="13752735" y="3402289"/>
            <a:ext cx="4486277" cy="8972555"/>
          </a:xfrm>
          <a:custGeom>
            <a:rect b="b" l="l" r="r" t="t"/>
            <a:pathLst>
              <a:path extrusionOk="0" h="8972555" w="4486277">
                <a:moveTo>
                  <a:pt x="4486277" y="0"/>
                </a:moveTo>
                <a:lnTo>
                  <a:pt x="0" y="0"/>
                </a:lnTo>
                <a:lnTo>
                  <a:pt x="0" y="8972554"/>
                </a:lnTo>
                <a:lnTo>
                  <a:pt x="4486277" y="8972554"/>
                </a:lnTo>
                <a:lnTo>
                  <a:pt x="4486277" y="0"/>
                </a:lnTo>
                <a:close/>
              </a:path>
            </a:pathLst>
          </a:custGeom>
          <a:blipFill rotWithShape="1">
            <a:blip r:embed="rId4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"/>
          <p:cNvSpPr/>
          <p:nvPr/>
        </p:nvSpPr>
        <p:spPr>
          <a:xfrm rot="3173546">
            <a:off x="14311947" y="4461452"/>
            <a:ext cx="3747097" cy="7494195"/>
          </a:xfrm>
          <a:custGeom>
            <a:rect b="b" l="l" r="r" t="t"/>
            <a:pathLst>
              <a:path extrusionOk="0" h="7494195" w="3747097">
                <a:moveTo>
                  <a:pt x="0" y="0"/>
                </a:moveTo>
                <a:lnTo>
                  <a:pt x="3747098" y="0"/>
                </a:lnTo>
                <a:lnTo>
                  <a:pt x="3747098" y="7494195"/>
                </a:lnTo>
                <a:lnTo>
                  <a:pt x="0" y="7494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0"/>
          <p:cNvSpPr/>
          <p:nvPr/>
        </p:nvSpPr>
        <p:spPr>
          <a:xfrm flipH="1" rot="3458770">
            <a:off x="-1408006" y="-2046859"/>
            <a:ext cx="4258239" cy="8516477"/>
          </a:xfrm>
          <a:custGeom>
            <a:rect b="b" l="l" r="r" t="t"/>
            <a:pathLst>
              <a:path extrusionOk="0" h="8516477" w="4258239">
                <a:moveTo>
                  <a:pt x="4258238" y="0"/>
                </a:moveTo>
                <a:lnTo>
                  <a:pt x="0" y="0"/>
                </a:lnTo>
                <a:lnTo>
                  <a:pt x="0" y="8516477"/>
                </a:lnTo>
                <a:lnTo>
                  <a:pt x="4258238" y="8516477"/>
                </a:lnTo>
                <a:lnTo>
                  <a:pt x="4258238" y="0"/>
                </a:lnTo>
                <a:close/>
              </a:path>
            </a:pathLst>
          </a:custGeom>
          <a:blipFill rotWithShape="1">
            <a:blip r:embed="rId3">
              <a:alphaModFix amt="2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10"/>
          <p:cNvSpPr/>
          <p:nvPr/>
        </p:nvSpPr>
        <p:spPr>
          <a:xfrm rot="-7341229">
            <a:off x="-1211398" y="-1662842"/>
            <a:ext cx="3556631" cy="7113263"/>
          </a:xfrm>
          <a:custGeom>
            <a:rect b="b" l="l" r="r" t="t"/>
            <a:pathLst>
              <a:path extrusionOk="0" h="7113263" w="3556631">
                <a:moveTo>
                  <a:pt x="0" y="0"/>
                </a:moveTo>
                <a:lnTo>
                  <a:pt x="3556632" y="0"/>
                </a:lnTo>
                <a:lnTo>
                  <a:pt x="3556632" y="7113263"/>
                </a:lnTo>
                <a:lnTo>
                  <a:pt x="0" y="71132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10"/>
          <p:cNvSpPr/>
          <p:nvPr/>
        </p:nvSpPr>
        <p:spPr>
          <a:xfrm flipH="1" rot="-6323975">
            <a:off x="14316146" y="4309078"/>
            <a:ext cx="4724990" cy="9449980"/>
          </a:xfrm>
          <a:custGeom>
            <a:rect b="b" l="l" r="r" t="t"/>
            <a:pathLst>
              <a:path extrusionOk="0" h="9449980" w="4724990">
                <a:moveTo>
                  <a:pt x="4724990" y="0"/>
                </a:moveTo>
                <a:lnTo>
                  <a:pt x="0" y="0"/>
                </a:lnTo>
                <a:lnTo>
                  <a:pt x="0" y="9449980"/>
                </a:lnTo>
                <a:lnTo>
                  <a:pt x="4724990" y="9449980"/>
                </a:lnTo>
                <a:lnTo>
                  <a:pt x="4724990" y="0"/>
                </a:lnTo>
                <a:close/>
              </a:path>
            </a:pathLst>
          </a:custGeom>
          <a:blipFill rotWithShape="1">
            <a:blip r:embed="rId3">
              <a:alphaModFix amt="2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10"/>
          <p:cNvSpPr/>
          <p:nvPr/>
        </p:nvSpPr>
        <p:spPr>
          <a:xfrm rot="4476024">
            <a:off x="14766299" y="5474568"/>
            <a:ext cx="3946478" cy="7892957"/>
          </a:xfrm>
          <a:custGeom>
            <a:rect b="b" l="l" r="r" t="t"/>
            <a:pathLst>
              <a:path extrusionOk="0" h="7892957" w="3946478">
                <a:moveTo>
                  <a:pt x="0" y="0"/>
                </a:moveTo>
                <a:lnTo>
                  <a:pt x="3946478" y="0"/>
                </a:lnTo>
                <a:lnTo>
                  <a:pt x="3946478" y="7892956"/>
                </a:lnTo>
                <a:lnTo>
                  <a:pt x="0" y="7892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10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307" name="Google Shape;307;p10"/>
          <p:cNvSpPr txBox="1"/>
          <p:nvPr/>
        </p:nvSpPr>
        <p:spPr>
          <a:xfrm>
            <a:off x="941990" y="519269"/>
            <a:ext cx="16718661" cy="11182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Importance of Waste Management in Humanitarian Settings</a:t>
            </a:r>
            <a:endParaRPr/>
          </a:p>
        </p:txBody>
      </p:sp>
      <p:sp>
        <p:nvSpPr>
          <p:cNvPr id="308" name="Google Shape;308;p10"/>
          <p:cNvSpPr txBox="1"/>
          <p:nvPr/>
        </p:nvSpPr>
        <p:spPr>
          <a:xfrm>
            <a:off x="941990" y="2762250"/>
            <a:ext cx="4663440" cy="6057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1462" lvl="1" marL="54292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Ensures that waste management practices adhere to local and international environmental laws and standards. </a:t>
            </a:r>
            <a:endParaRPr/>
          </a:p>
          <a:p>
            <a:pPr indent="-271462" lvl="1" marL="54292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Example: Aligning waste disposal practices with local environmental laws in post-disaster recovery, particularly in handling hazardous waste like faecal sludge. </a:t>
            </a:r>
            <a:endParaRPr/>
          </a:p>
        </p:txBody>
      </p:sp>
      <p:sp>
        <p:nvSpPr>
          <p:cNvPr id="309" name="Google Shape;309;p10"/>
          <p:cNvSpPr txBox="1"/>
          <p:nvPr/>
        </p:nvSpPr>
        <p:spPr>
          <a:xfrm>
            <a:off x="6821810" y="2762250"/>
            <a:ext cx="4663440" cy="6696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1462" lvl="1" marL="54292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Supports the dignity and well-being of affected populations by maintaining clean and safe living environments. </a:t>
            </a:r>
            <a:endParaRPr/>
          </a:p>
          <a:p>
            <a:pPr indent="-271462" lvl="1" marL="54292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Example: Establishing regular waste collection in temporary shelters to improve living conditions, particularly in managing organic waste and faecal matter. </a:t>
            </a:r>
            <a:endParaRPr/>
          </a:p>
        </p:txBody>
      </p:sp>
      <p:sp>
        <p:nvSpPr>
          <p:cNvPr id="310" name="Google Shape;310;p10"/>
          <p:cNvSpPr txBox="1"/>
          <p:nvPr/>
        </p:nvSpPr>
        <p:spPr>
          <a:xfrm>
            <a:off x="12686511" y="2762250"/>
            <a:ext cx="4663440" cy="6696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1462" lvl="1" marL="54292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Facilitates long-term recovery and resilience by promoting sustainable waste management practices that can be maintained post-crisis. </a:t>
            </a:r>
            <a:endParaRPr/>
          </a:p>
          <a:p>
            <a:pPr indent="-271462" lvl="1" marL="54292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Example: Integrating waste management into reconstruction efforts to ensure sustainable development, with a focus on proper wastewater management to prevent future contamination. </a:t>
            </a:r>
            <a:endParaRPr/>
          </a:p>
        </p:txBody>
      </p:sp>
      <p:sp>
        <p:nvSpPr>
          <p:cNvPr id="311" name="Google Shape;311;p10"/>
          <p:cNvSpPr txBox="1"/>
          <p:nvPr/>
        </p:nvSpPr>
        <p:spPr>
          <a:xfrm>
            <a:off x="1207790" y="1864597"/>
            <a:ext cx="4397640" cy="1137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Compliance with regulations </a:t>
            </a:r>
            <a:endParaRPr/>
          </a:p>
        </p:txBody>
      </p:sp>
      <p:sp>
        <p:nvSpPr>
          <p:cNvPr id="312" name="Google Shape;312;p10"/>
          <p:cNvSpPr txBox="1"/>
          <p:nvPr/>
        </p:nvSpPr>
        <p:spPr>
          <a:xfrm>
            <a:off x="7394345" y="1864597"/>
            <a:ext cx="3813951" cy="1137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Community well-being </a:t>
            </a:r>
            <a:endParaRPr/>
          </a:p>
        </p:txBody>
      </p:sp>
      <p:sp>
        <p:nvSpPr>
          <p:cNvPr id="313" name="Google Shape;313;p10"/>
          <p:cNvSpPr txBox="1"/>
          <p:nvPr/>
        </p:nvSpPr>
        <p:spPr>
          <a:xfrm>
            <a:off x="12682574" y="1855072"/>
            <a:ext cx="3996068" cy="1146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Long-term recovery and resilience </a:t>
            </a:r>
            <a:endParaRPr/>
          </a:p>
        </p:txBody>
      </p:sp>
      <p:sp>
        <p:nvSpPr>
          <p:cNvPr id="314" name="Google Shape;314;p10"/>
          <p:cNvSpPr/>
          <p:nvPr/>
        </p:nvSpPr>
        <p:spPr>
          <a:xfrm>
            <a:off x="6112484" y="3200400"/>
            <a:ext cx="68579" cy="5229225"/>
          </a:xfrm>
          <a:custGeom>
            <a:rect b="b" l="l" r="r" t="t"/>
            <a:pathLst>
              <a:path extrusionOk="0" h="6972300" w="91440">
                <a:moveTo>
                  <a:pt x="91440" y="0"/>
                </a:moveTo>
                <a:lnTo>
                  <a:pt x="0" y="0"/>
                </a:lnTo>
                <a:lnTo>
                  <a:pt x="0" y="6972300"/>
                </a:lnTo>
                <a:lnTo>
                  <a:pt x="91440" y="697230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</p:spPr>
      </p:sp>
      <p:sp>
        <p:nvSpPr>
          <p:cNvPr id="315" name="Google Shape;315;p10"/>
          <p:cNvSpPr/>
          <p:nvPr/>
        </p:nvSpPr>
        <p:spPr>
          <a:xfrm>
            <a:off x="12065788" y="3200400"/>
            <a:ext cx="68579" cy="5229225"/>
          </a:xfrm>
          <a:custGeom>
            <a:rect b="b" l="l" r="r" t="t"/>
            <a:pathLst>
              <a:path extrusionOk="0" h="6972300" w="91440">
                <a:moveTo>
                  <a:pt x="0" y="0"/>
                </a:moveTo>
                <a:lnTo>
                  <a:pt x="91440" y="0"/>
                </a:lnTo>
                <a:lnTo>
                  <a:pt x="91440" y="6972300"/>
                </a:lnTo>
                <a:lnTo>
                  <a:pt x="0" y="697230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"/>
          <p:cNvSpPr/>
          <p:nvPr/>
        </p:nvSpPr>
        <p:spPr>
          <a:xfrm flipH="1" rot="3458770">
            <a:off x="-1408006" y="-2046859"/>
            <a:ext cx="4258239" cy="8516477"/>
          </a:xfrm>
          <a:custGeom>
            <a:rect b="b" l="l" r="r" t="t"/>
            <a:pathLst>
              <a:path extrusionOk="0" h="8516477" w="4258239">
                <a:moveTo>
                  <a:pt x="4258238" y="0"/>
                </a:moveTo>
                <a:lnTo>
                  <a:pt x="0" y="0"/>
                </a:lnTo>
                <a:lnTo>
                  <a:pt x="0" y="8516477"/>
                </a:lnTo>
                <a:lnTo>
                  <a:pt x="4258238" y="8516477"/>
                </a:lnTo>
                <a:lnTo>
                  <a:pt x="4258238" y="0"/>
                </a:lnTo>
                <a:close/>
              </a:path>
            </a:pathLst>
          </a:custGeom>
          <a:blipFill rotWithShape="1">
            <a:blip r:embed="rId3">
              <a:alphaModFix amt="2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5" name="Google Shape;325;p11"/>
          <p:cNvSpPr/>
          <p:nvPr/>
        </p:nvSpPr>
        <p:spPr>
          <a:xfrm rot="-7341229">
            <a:off x="-1211398" y="-1662842"/>
            <a:ext cx="3556631" cy="7113263"/>
          </a:xfrm>
          <a:custGeom>
            <a:rect b="b" l="l" r="r" t="t"/>
            <a:pathLst>
              <a:path extrusionOk="0" h="7113263" w="3556631">
                <a:moveTo>
                  <a:pt x="0" y="0"/>
                </a:moveTo>
                <a:lnTo>
                  <a:pt x="3556632" y="0"/>
                </a:lnTo>
                <a:lnTo>
                  <a:pt x="3556632" y="7113263"/>
                </a:lnTo>
                <a:lnTo>
                  <a:pt x="0" y="71132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6" name="Google Shape;326;p11"/>
          <p:cNvSpPr/>
          <p:nvPr/>
        </p:nvSpPr>
        <p:spPr>
          <a:xfrm flipH="1" rot="-6323975">
            <a:off x="14316146" y="4309078"/>
            <a:ext cx="4724990" cy="9449980"/>
          </a:xfrm>
          <a:custGeom>
            <a:rect b="b" l="l" r="r" t="t"/>
            <a:pathLst>
              <a:path extrusionOk="0" h="9449980" w="4724990">
                <a:moveTo>
                  <a:pt x="4724990" y="0"/>
                </a:moveTo>
                <a:lnTo>
                  <a:pt x="0" y="0"/>
                </a:lnTo>
                <a:lnTo>
                  <a:pt x="0" y="9449980"/>
                </a:lnTo>
                <a:lnTo>
                  <a:pt x="4724990" y="9449980"/>
                </a:lnTo>
                <a:lnTo>
                  <a:pt x="4724990" y="0"/>
                </a:lnTo>
                <a:close/>
              </a:path>
            </a:pathLst>
          </a:custGeom>
          <a:blipFill rotWithShape="1">
            <a:blip r:embed="rId3">
              <a:alphaModFix amt="2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11"/>
          <p:cNvSpPr/>
          <p:nvPr/>
        </p:nvSpPr>
        <p:spPr>
          <a:xfrm rot="4476024">
            <a:off x="14766299" y="5474568"/>
            <a:ext cx="3946478" cy="7892957"/>
          </a:xfrm>
          <a:custGeom>
            <a:rect b="b" l="l" r="r" t="t"/>
            <a:pathLst>
              <a:path extrusionOk="0" h="7892957" w="3946478">
                <a:moveTo>
                  <a:pt x="0" y="0"/>
                </a:moveTo>
                <a:lnTo>
                  <a:pt x="3946478" y="0"/>
                </a:lnTo>
                <a:lnTo>
                  <a:pt x="3946478" y="7892956"/>
                </a:lnTo>
                <a:lnTo>
                  <a:pt x="0" y="7892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11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329" name="Google Shape;329;p11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Principles of Sustainable Waste Management</a:t>
            </a:r>
            <a:endParaRPr/>
          </a:p>
        </p:txBody>
      </p:sp>
      <p:sp>
        <p:nvSpPr>
          <p:cNvPr id="330" name="Google Shape;330;p11"/>
          <p:cNvSpPr txBox="1"/>
          <p:nvPr/>
        </p:nvSpPr>
        <p:spPr>
          <a:xfrm>
            <a:off x="10659138" y="3494023"/>
            <a:ext cx="6600162" cy="2988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386" u="none" cap="none" strike="noStrike">
                <a:solidFill>
                  <a:srgbClr val="C28C03"/>
                </a:solidFill>
                <a:latin typeface="Roboto"/>
                <a:ea typeface="Roboto"/>
                <a:cs typeface="Roboto"/>
                <a:sym typeface="Roboto"/>
              </a:rPr>
              <a:t>Sustainable waste practices enhance the overall success of humanitarian interventions.</a:t>
            </a:r>
            <a:endParaRPr/>
          </a:p>
        </p:txBody>
      </p:sp>
      <p:sp>
        <p:nvSpPr>
          <p:cNvPr id="331" name="Google Shape;331;p11"/>
          <p:cNvSpPr/>
          <p:nvPr/>
        </p:nvSpPr>
        <p:spPr>
          <a:xfrm>
            <a:off x="894692" y="1981074"/>
            <a:ext cx="9312497" cy="1052322"/>
          </a:xfrm>
          <a:custGeom>
            <a:rect b="b" l="l" r="r" t="t"/>
            <a:pathLst>
              <a:path extrusionOk="0" h="1403096" w="12416663">
                <a:moveTo>
                  <a:pt x="0" y="233807"/>
                </a:moveTo>
                <a:cubicBezTo>
                  <a:pt x="0" y="104648"/>
                  <a:pt x="104648" y="0"/>
                  <a:pt x="233807" y="0"/>
                </a:cubicBezTo>
                <a:lnTo>
                  <a:pt x="12182856" y="0"/>
                </a:lnTo>
                <a:cubicBezTo>
                  <a:pt x="12312015" y="0"/>
                  <a:pt x="12416663" y="104648"/>
                  <a:pt x="12416663" y="233807"/>
                </a:cubicBezTo>
                <a:lnTo>
                  <a:pt x="12416663" y="1169289"/>
                </a:lnTo>
                <a:cubicBezTo>
                  <a:pt x="12416663" y="1298448"/>
                  <a:pt x="12312015" y="1403096"/>
                  <a:pt x="12182856" y="1403096"/>
                </a:cubicBezTo>
                <a:lnTo>
                  <a:pt x="233807" y="1403096"/>
                </a:lnTo>
                <a:cubicBezTo>
                  <a:pt x="104648" y="1403096"/>
                  <a:pt x="0" y="1298448"/>
                  <a:pt x="0" y="1169289"/>
                </a:cubicBezTo>
                <a:close/>
              </a:path>
            </a:pathLst>
          </a:custGeom>
          <a:solidFill>
            <a:srgbClr val="FFF5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1"/>
          <p:cNvSpPr txBox="1"/>
          <p:nvPr/>
        </p:nvSpPr>
        <p:spPr>
          <a:xfrm>
            <a:off x="1078459" y="2324746"/>
            <a:ext cx="9082186" cy="384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C28C03"/>
                </a:solidFill>
                <a:latin typeface="Roboto"/>
                <a:ea typeface="Roboto"/>
                <a:cs typeface="Roboto"/>
                <a:sym typeface="Roboto"/>
              </a:rPr>
              <a:t>Waste minimization</a:t>
            </a: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Reducing waste generation.</a:t>
            </a:r>
            <a:endParaRPr/>
          </a:p>
        </p:txBody>
      </p:sp>
      <p:sp>
        <p:nvSpPr>
          <p:cNvPr id="333" name="Google Shape;333;p11"/>
          <p:cNvSpPr/>
          <p:nvPr/>
        </p:nvSpPr>
        <p:spPr>
          <a:xfrm>
            <a:off x="894692" y="3111176"/>
            <a:ext cx="9312497" cy="1052322"/>
          </a:xfrm>
          <a:custGeom>
            <a:rect b="b" l="l" r="r" t="t"/>
            <a:pathLst>
              <a:path extrusionOk="0" h="1403096" w="12416663">
                <a:moveTo>
                  <a:pt x="0" y="233807"/>
                </a:moveTo>
                <a:cubicBezTo>
                  <a:pt x="0" y="104648"/>
                  <a:pt x="104648" y="0"/>
                  <a:pt x="233807" y="0"/>
                </a:cubicBezTo>
                <a:lnTo>
                  <a:pt x="12182856" y="0"/>
                </a:lnTo>
                <a:cubicBezTo>
                  <a:pt x="12312015" y="0"/>
                  <a:pt x="12416663" y="104648"/>
                  <a:pt x="12416663" y="233807"/>
                </a:cubicBezTo>
                <a:lnTo>
                  <a:pt x="12416663" y="1169289"/>
                </a:lnTo>
                <a:cubicBezTo>
                  <a:pt x="12416663" y="1298448"/>
                  <a:pt x="12312015" y="1403096"/>
                  <a:pt x="12182856" y="1403096"/>
                </a:cubicBezTo>
                <a:lnTo>
                  <a:pt x="233807" y="1403096"/>
                </a:lnTo>
                <a:cubicBezTo>
                  <a:pt x="104648" y="1403096"/>
                  <a:pt x="0" y="1298448"/>
                  <a:pt x="0" y="1169289"/>
                </a:cubicBezTo>
                <a:close/>
              </a:path>
            </a:pathLst>
          </a:custGeom>
          <a:solidFill>
            <a:srgbClr val="FFF5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1"/>
          <p:cNvSpPr txBox="1"/>
          <p:nvPr/>
        </p:nvSpPr>
        <p:spPr>
          <a:xfrm>
            <a:off x="1078459" y="3273872"/>
            <a:ext cx="9082186" cy="745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C28C03"/>
                </a:solidFill>
                <a:latin typeface="Roboto"/>
                <a:ea typeface="Roboto"/>
                <a:cs typeface="Roboto"/>
                <a:sym typeface="Roboto"/>
              </a:rPr>
              <a:t>Waste segregation</a:t>
            </a:r>
            <a:r>
              <a:rPr b="0" i="0" lang="en-US" sz="2700" u="none" cap="none" strike="noStrike">
                <a:solidFill>
                  <a:srgbClr val="C28C03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Separating waste for appropriate disposal.</a:t>
            </a:r>
            <a:endParaRPr/>
          </a:p>
        </p:txBody>
      </p:sp>
      <p:sp>
        <p:nvSpPr>
          <p:cNvPr id="335" name="Google Shape;335;p11"/>
          <p:cNvSpPr/>
          <p:nvPr/>
        </p:nvSpPr>
        <p:spPr>
          <a:xfrm>
            <a:off x="894692" y="4241277"/>
            <a:ext cx="9312497" cy="1052322"/>
          </a:xfrm>
          <a:custGeom>
            <a:rect b="b" l="l" r="r" t="t"/>
            <a:pathLst>
              <a:path extrusionOk="0" h="1403096" w="12416663">
                <a:moveTo>
                  <a:pt x="0" y="233807"/>
                </a:moveTo>
                <a:cubicBezTo>
                  <a:pt x="0" y="104648"/>
                  <a:pt x="104648" y="0"/>
                  <a:pt x="233807" y="0"/>
                </a:cubicBezTo>
                <a:lnTo>
                  <a:pt x="12182856" y="0"/>
                </a:lnTo>
                <a:cubicBezTo>
                  <a:pt x="12312015" y="0"/>
                  <a:pt x="12416663" y="104648"/>
                  <a:pt x="12416663" y="233807"/>
                </a:cubicBezTo>
                <a:lnTo>
                  <a:pt x="12416663" y="1169289"/>
                </a:lnTo>
                <a:cubicBezTo>
                  <a:pt x="12416663" y="1298448"/>
                  <a:pt x="12312015" y="1403096"/>
                  <a:pt x="12182856" y="1403096"/>
                </a:cubicBezTo>
                <a:lnTo>
                  <a:pt x="233807" y="1403096"/>
                </a:lnTo>
                <a:cubicBezTo>
                  <a:pt x="104648" y="1403096"/>
                  <a:pt x="0" y="1298448"/>
                  <a:pt x="0" y="1169289"/>
                </a:cubicBezTo>
                <a:close/>
              </a:path>
            </a:pathLst>
          </a:custGeom>
          <a:solidFill>
            <a:srgbClr val="FFF5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1"/>
          <p:cNvSpPr txBox="1"/>
          <p:nvPr/>
        </p:nvSpPr>
        <p:spPr>
          <a:xfrm>
            <a:off x="1078459" y="4584949"/>
            <a:ext cx="9082186" cy="384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C28C03"/>
                </a:solidFill>
                <a:latin typeface="Roboto"/>
                <a:ea typeface="Roboto"/>
                <a:cs typeface="Roboto"/>
                <a:sym typeface="Roboto"/>
              </a:rPr>
              <a:t>Reuse</a:t>
            </a:r>
            <a:r>
              <a:rPr b="0" i="0" lang="en-US" sz="2700" u="none" cap="none" strike="noStrike">
                <a:solidFill>
                  <a:srgbClr val="C28C03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Reusing items for same or different purposes</a:t>
            </a:r>
            <a:endParaRPr/>
          </a:p>
        </p:txBody>
      </p:sp>
      <p:sp>
        <p:nvSpPr>
          <p:cNvPr id="337" name="Google Shape;337;p11"/>
          <p:cNvSpPr/>
          <p:nvPr/>
        </p:nvSpPr>
        <p:spPr>
          <a:xfrm>
            <a:off x="894692" y="5371380"/>
            <a:ext cx="9312497" cy="1052322"/>
          </a:xfrm>
          <a:custGeom>
            <a:rect b="b" l="l" r="r" t="t"/>
            <a:pathLst>
              <a:path extrusionOk="0" h="1403096" w="12416663">
                <a:moveTo>
                  <a:pt x="0" y="233807"/>
                </a:moveTo>
                <a:cubicBezTo>
                  <a:pt x="0" y="104648"/>
                  <a:pt x="104648" y="0"/>
                  <a:pt x="233807" y="0"/>
                </a:cubicBezTo>
                <a:lnTo>
                  <a:pt x="12182856" y="0"/>
                </a:lnTo>
                <a:cubicBezTo>
                  <a:pt x="12312015" y="0"/>
                  <a:pt x="12416663" y="104648"/>
                  <a:pt x="12416663" y="233807"/>
                </a:cubicBezTo>
                <a:lnTo>
                  <a:pt x="12416663" y="1169289"/>
                </a:lnTo>
                <a:cubicBezTo>
                  <a:pt x="12416663" y="1298448"/>
                  <a:pt x="12312015" y="1403096"/>
                  <a:pt x="12182856" y="1403096"/>
                </a:cubicBezTo>
                <a:lnTo>
                  <a:pt x="233807" y="1403096"/>
                </a:lnTo>
                <a:cubicBezTo>
                  <a:pt x="104648" y="1403096"/>
                  <a:pt x="0" y="1298448"/>
                  <a:pt x="0" y="1169289"/>
                </a:cubicBezTo>
                <a:close/>
              </a:path>
            </a:pathLst>
          </a:custGeom>
          <a:solidFill>
            <a:srgbClr val="FFF5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1"/>
          <p:cNvSpPr txBox="1"/>
          <p:nvPr/>
        </p:nvSpPr>
        <p:spPr>
          <a:xfrm>
            <a:off x="1078459" y="5612608"/>
            <a:ext cx="9082186" cy="384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C28C03"/>
                </a:solidFill>
                <a:latin typeface="Roboto"/>
                <a:ea typeface="Roboto"/>
                <a:cs typeface="Roboto"/>
                <a:sym typeface="Roboto"/>
              </a:rPr>
              <a:t>Recycling </a:t>
            </a: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Extending the lifecycle of materials.</a:t>
            </a:r>
            <a:endParaRPr/>
          </a:p>
        </p:txBody>
      </p:sp>
      <p:sp>
        <p:nvSpPr>
          <p:cNvPr id="339" name="Google Shape;339;p11"/>
          <p:cNvSpPr/>
          <p:nvPr/>
        </p:nvSpPr>
        <p:spPr>
          <a:xfrm>
            <a:off x="894692" y="6501482"/>
            <a:ext cx="9312497" cy="1052322"/>
          </a:xfrm>
          <a:custGeom>
            <a:rect b="b" l="l" r="r" t="t"/>
            <a:pathLst>
              <a:path extrusionOk="0" h="1403096" w="12416663">
                <a:moveTo>
                  <a:pt x="0" y="233807"/>
                </a:moveTo>
                <a:cubicBezTo>
                  <a:pt x="0" y="104648"/>
                  <a:pt x="104648" y="0"/>
                  <a:pt x="233807" y="0"/>
                </a:cubicBezTo>
                <a:lnTo>
                  <a:pt x="12182856" y="0"/>
                </a:lnTo>
                <a:cubicBezTo>
                  <a:pt x="12312015" y="0"/>
                  <a:pt x="12416663" y="104648"/>
                  <a:pt x="12416663" y="233807"/>
                </a:cubicBezTo>
                <a:lnTo>
                  <a:pt x="12416663" y="1169289"/>
                </a:lnTo>
                <a:cubicBezTo>
                  <a:pt x="12416663" y="1298448"/>
                  <a:pt x="12312015" y="1403096"/>
                  <a:pt x="12182856" y="1403096"/>
                </a:cubicBezTo>
                <a:lnTo>
                  <a:pt x="233807" y="1403096"/>
                </a:lnTo>
                <a:cubicBezTo>
                  <a:pt x="104648" y="1403096"/>
                  <a:pt x="0" y="1298448"/>
                  <a:pt x="0" y="1169289"/>
                </a:cubicBezTo>
                <a:close/>
              </a:path>
            </a:pathLst>
          </a:custGeom>
          <a:solidFill>
            <a:srgbClr val="FFF5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1"/>
          <p:cNvSpPr txBox="1"/>
          <p:nvPr/>
        </p:nvSpPr>
        <p:spPr>
          <a:xfrm>
            <a:off x="1078459" y="6664178"/>
            <a:ext cx="9082186" cy="745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C28C03"/>
                </a:solidFill>
                <a:latin typeface="Roboto"/>
                <a:ea typeface="Roboto"/>
                <a:cs typeface="Roboto"/>
                <a:sym typeface="Roboto"/>
              </a:rPr>
              <a:t>Safe disposal</a:t>
            </a:r>
            <a:r>
              <a:rPr b="0" i="0" lang="en-US" sz="2700" u="none" cap="none" strike="noStrike">
                <a:solidFill>
                  <a:srgbClr val="C28C03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Ensuring waste disposal minimizes environmental and health risks.</a:t>
            </a:r>
            <a:endParaRPr/>
          </a:p>
        </p:txBody>
      </p:sp>
      <p:sp>
        <p:nvSpPr>
          <p:cNvPr id="341" name="Google Shape;341;p11"/>
          <p:cNvSpPr/>
          <p:nvPr/>
        </p:nvSpPr>
        <p:spPr>
          <a:xfrm>
            <a:off x="894692" y="7631583"/>
            <a:ext cx="9312497" cy="1052322"/>
          </a:xfrm>
          <a:custGeom>
            <a:rect b="b" l="l" r="r" t="t"/>
            <a:pathLst>
              <a:path extrusionOk="0" h="1403096" w="12416663">
                <a:moveTo>
                  <a:pt x="0" y="233807"/>
                </a:moveTo>
                <a:cubicBezTo>
                  <a:pt x="0" y="104648"/>
                  <a:pt x="104648" y="0"/>
                  <a:pt x="233807" y="0"/>
                </a:cubicBezTo>
                <a:lnTo>
                  <a:pt x="12182856" y="0"/>
                </a:lnTo>
                <a:cubicBezTo>
                  <a:pt x="12312015" y="0"/>
                  <a:pt x="12416663" y="104648"/>
                  <a:pt x="12416663" y="233807"/>
                </a:cubicBezTo>
                <a:lnTo>
                  <a:pt x="12416663" y="1169289"/>
                </a:lnTo>
                <a:cubicBezTo>
                  <a:pt x="12416663" y="1298448"/>
                  <a:pt x="12312015" y="1403096"/>
                  <a:pt x="12182856" y="1403096"/>
                </a:cubicBezTo>
                <a:lnTo>
                  <a:pt x="233807" y="1403096"/>
                </a:lnTo>
                <a:cubicBezTo>
                  <a:pt x="104648" y="1403096"/>
                  <a:pt x="0" y="1298448"/>
                  <a:pt x="0" y="1169289"/>
                </a:cubicBezTo>
                <a:close/>
              </a:path>
            </a:pathLst>
          </a:custGeom>
          <a:solidFill>
            <a:srgbClr val="FFF5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1"/>
          <p:cNvSpPr txBox="1"/>
          <p:nvPr/>
        </p:nvSpPr>
        <p:spPr>
          <a:xfrm>
            <a:off x="1078459" y="7794280"/>
            <a:ext cx="8115300" cy="745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C28C03"/>
                </a:solidFill>
                <a:latin typeface="Roboto"/>
                <a:ea typeface="Roboto"/>
                <a:cs typeface="Roboto"/>
                <a:sym typeface="Roboto"/>
              </a:rPr>
              <a:t>Environmental education</a:t>
            </a:r>
            <a:r>
              <a:rPr b="1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b="0"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Raising awareness and educating on sustainable practices.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A504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2"/>
          <p:cNvSpPr/>
          <p:nvPr/>
        </p:nvSpPr>
        <p:spPr>
          <a:xfrm flipH="1" rot="3099417">
            <a:off x="-580480" y="-2115601"/>
            <a:ext cx="4548820" cy="9097641"/>
          </a:xfrm>
          <a:custGeom>
            <a:rect b="b" l="l" r="r" t="t"/>
            <a:pathLst>
              <a:path extrusionOk="0" h="9097641" w="4548820">
                <a:moveTo>
                  <a:pt x="4548820" y="0"/>
                </a:moveTo>
                <a:lnTo>
                  <a:pt x="0" y="0"/>
                </a:lnTo>
                <a:lnTo>
                  <a:pt x="0" y="9097641"/>
                </a:lnTo>
                <a:lnTo>
                  <a:pt x="4548820" y="9097641"/>
                </a:lnTo>
                <a:lnTo>
                  <a:pt x="4548820" y="0"/>
                </a:lnTo>
                <a:close/>
              </a:path>
            </a:pathLst>
          </a:custGeom>
          <a:blipFill rotWithShape="1">
            <a:blip r:embed="rId3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8" name="Google Shape;348;p12"/>
          <p:cNvSpPr/>
          <p:nvPr/>
        </p:nvSpPr>
        <p:spPr>
          <a:xfrm rot="-7700582">
            <a:off x="-404955" y="-1686339"/>
            <a:ext cx="3799335" cy="7598671"/>
          </a:xfrm>
          <a:custGeom>
            <a:rect b="b" l="l" r="r" t="t"/>
            <a:pathLst>
              <a:path extrusionOk="0" h="7598671" w="3799335">
                <a:moveTo>
                  <a:pt x="0" y="0"/>
                </a:moveTo>
                <a:lnTo>
                  <a:pt x="3799336" y="0"/>
                </a:lnTo>
                <a:lnTo>
                  <a:pt x="3799336" y="7598671"/>
                </a:lnTo>
                <a:lnTo>
                  <a:pt x="0" y="75986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9" name="Google Shape;349;p12"/>
          <p:cNvSpPr/>
          <p:nvPr/>
        </p:nvSpPr>
        <p:spPr>
          <a:xfrm rot="5396284">
            <a:off x="14735589" y="3538477"/>
            <a:ext cx="5047422" cy="10094845"/>
          </a:xfrm>
          <a:custGeom>
            <a:rect b="b" l="l" r="r" t="t"/>
            <a:pathLst>
              <a:path extrusionOk="0" h="10094845" w="5047422">
                <a:moveTo>
                  <a:pt x="5047422" y="10094845"/>
                </a:moveTo>
                <a:lnTo>
                  <a:pt x="0" y="10094845"/>
                </a:lnTo>
                <a:lnTo>
                  <a:pt x="0" y="0"/>
                </a:lnTo>
                <a:lnTo>
                  <a:pt x="5047422" y="0"/>
                </a:lnTo>
                <a:lnTo>
                  <a:pt x="5047422" y="10094845"/>
                </a:lnTo>
                <a:close/>
              </a:path>
            </a:pathLst>
          </a:custGeom>
          <a:blipFill rotWithShape="1">
            <a:blip r:embed="rId3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0" name="Google Shape;350;p12"/>
          <p:cNvSpPr/>
          <p:nvPr/>
        </p:nvSpPr>
        <p:spPr>
          <a:xfrm flipH="1" rot="-5403717">
            <a:off x="15104800" y="4785983"/>
            <a:ext cx="4215786" cy="8431571"/>
          </a:xfrm>
          <a:custGeom>
            <a:rect b="b" l="l" r="r" t="t"/>
            <a:pathLst>
              <a:path extrusionOk="0" h="8431571" w="4215786">
                <a:moveTo>
                  <a:pt x="0" y="8431571"/>
                </a:moveTo>
                <a:lnTo>
                  <a:pt x="4215786" y="8431571"/>
                </a:lnTo>
                <a:lnTo>
                  <a:pt x="4215786" y="0"/>
                </a:lnTo>
                <a:lnTo>
                  <a:pt x="0" y="0"/>
                </a:lnTo>
                <a:lnTo>
                  <a:pt x="0" y="8431571"/>
                </a:lnTo>
                <a:close/>
              </a:path>
            </a:pathLst>
          </a:custGeom>
          <a:blipFill rotWithShape="1">
            <a:blip r:embed="rId4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51" name="Google Shape;351;p12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352" name="Google Shape;352;p12"/>
            <p:cNvSpPr/>
            <p:nvPr/>
          </p:nvSpPr>
          <p:spPr>
            <a:xfrm>
              <a:off x="76200" y="76200"/>
              <a:ext cx="3438144" cy="3438144"/>
            </a:xfrm>
            <a:custGeom>
              <a:rect b="b" l="l" r="r" t="t"/>
              <a:pathLst>
                <a:path extrusionOk="0"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DBA5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2"/>
            <p:cNvSpPr/>
            <p:nvPr/>
          </p:nvSpPr>
          <p:spPr>
            <a:xfrm>
              <a:off x="0" y="0"/>
              <a:ext cx="3590544" cy="3590544"/>
            </a:xfrm>
            <a:custGeom>
              <a:rect b="b" l="l" r="r" t="t"/>
              <a:pathLst>
                <a:path extrusionOk="0"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4" name="Google Shape;354;p12"/>
          <p:cNvSpPr/>
          <p:nvPr/>
        </p:nvSpPr>
        <p:spPr>
          <a:xfrm>
            <a:off x="13717059" y="9067162"/>
            <a:ext cx="4131647" cy="777600"/>
          </a:xfrm>
          <a:custGeom>
            <a:rect b="b" l="l" r="r" t="t"/>
            <a:pathLst>
              <a:path extrusionOk="0"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355" name="Google Shape;355;p12"/>
          <p:cNvSpPr/>
          <p:nvPr/>
        </p:nvSpPr>
        <p:spPr>
          <a:xfrm>
            <a:off x="544253" y="6489954"/>
            <a:ext cx="3081509" cy="3523555"/>
          </a:xfrm>
          <a:custGeom>
            <a:rect b="b" l="l" r="r" t="t"/>
            <a:pathLst>
              <a:path extrusionOk="0" h="3523555" w="3081509">
                <a:moveTo>
                  <a:pt x="0" y="0"/>
                </a:moveTo>
                <a:lnTo>
                  <a:pt x="3081509" y="0"/>
                </a:lnTo>
                <a:lnTo>
                  <a:pt x="3081509" y="3523555"/>
                </a:lnTo>
                <a:lnTo>
                  <a:pt x="0" y="35235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6" name="Google Shape;356;p12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FFF5D5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357" name="Google Shape;357;p12"/>
          <p:cNvSpPr txBox="1"/>
          <p:nvPr/>
        </p:nvSpPr>
        <p:spPr>
          <a:xfrm>
            <a:off x="4531695" y="4324350"/>
            <a:ext cx="676275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/>
          </a:p>
        </p:txBody>
      </p:sp>
      <p:sp>
        <p:nvSpPr>
          <p:cNvPr id="358" name="Google Shape;358;p12"/>
          <p:cNvSpPr txBox="1"/>
          <p:nvPr/>
        </p:nvSpPr>
        <p:spPr>
          <a:xfrm>
            <a:off x="6629400" y="4220765"/>
            <a:ext cx="10298574" cy="1893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Session 2: Practical approaches to waste management</a:t>
            </a:r>
            <a:endParaRPr/>
          </a:p>
        </p:txBody>
      </p:sp>
      <p:cxnSp>
        <p:nvCxnSpPr>
          <p:cNvPr id="359" name="Google Shape;359;p12"/>
          <p:cNvCxnSpPr/>
          <p:nvPr/>
        </p:nvCxnSpPr>
        <p:spPr>
          <a:xfrm>
            <a:off x="4572000" y="6489954"/>
            <a:ext cx="0" cy="3797100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3"/>
          <p:cNvSpPr/>
          <p:nvPr/>
        </p:nvSpPr>
        <p:spPr>
          <a:xfrm flipH="1" rot="3099417">
            <a:off x="-290992" y="-2089723"/>
            <a:ext cx="4043107" cy="8086214"/>
          </a:xfrm>
          <a:custGeom>
            <a:rect b="b" l="l" r="r" t="t"/>
            <a:pathLst>
              <a:path extrusionOk="0" h="8086214" w="4043107">
                <a:moveTo>
                  <a:pt x="4043107" y="0"/>
                </a:moveTo>
                <a:lnTo>
                  <a:pt x="0" y="0"/>
                </a:lnTo>
                <a:lnTo>
                  <a:pt x="0" y="8086214"/>
                </a:lnTo>
                <a:lnTo>
                  <a:pt x="4043107" y="8086214"/>
                </a:lnTo>
                <a:lnTo>
                  <a:pt x="4043107" y="0"/>
                </a:lnTo>
                <a:close/>
              </a:path>
            </a:pathLst>
          </a:custGeom>
          <a:blipFill rotWithShape="1">
            <a:blip r:embed="rId3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9" name="Google Shape;369;p13"/>
          <p:cNvSpPr/>
          <p:nvPr/>
        </p:nvSpPr>
        <p:spPr>
          <a:xfrm rot="-7700582">
            <a:off x="-134981" y="-1708185"/>
            <a:ext cx="3376946" cy="6753892"/>
          </a:xfrm>
          <a:custGeom>
            <a:rect b="b" l="l" r="r" t="t"/>
            <a:pathLst>
              <a:path extrusionOk="0" h="6753892" w="3376946">
                <a:moveTo>
                  <a:pt x="0" y="0"/>
                </a:moveTo>
                <a:lnTo>
                  <a:pt x="3376946" y="0"/>
                </a:lnTo>
                <a:lnTo>
                  <a:pt x="3376946" y="6753892"/>
                </a:lnTo>
                <a:lnTo>
                  <a:pt x="0" y="6753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0" name="Google Shape;370;p13"/>
          <p:cNvSpPr/>
          <p:nvPr/>
        </p:nvSpPr>
        <p:spPr>
          <a:xfrm flipH="1" rot="-7626453">
            <a:off x="13752735" y="3402289"/>
            <a:ext cx="4486277" cy="8972555"/>
          </a:xfrm>
          <a:custGeom>
            <a:rect b="b" l="l" r="r" t="t"/>
            <a:pathLst>
              <a:path extrusionOk="0" h="8972555" w="4486277">
                <a:moveTo>
                  <a:pt x="4486277" y="0"/>
                </a:moveTo>
                <a:lnTo>
                  <a:pt x="0" y="0"/>
                </a:lnTo>
                <a:lnTo>
                  <a:pt x="0" y="8972554"/>
                </a:lnTo>
                <a:lnTo>
                  <a:pt x="4486277" y="8972554"/>
                </a:lnTo>
                <a:lnTo>
                  <a:pt x="4486277" y="0"/>
                </a:lnTo>
                <a:close/>
              </a:path>
            </a:pathLst>
          </a:custGeom>
          <a:blipFill rotWithShape="1">
            <a:blip r:embed="rId3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1" name="Google Shape;371;p13"/>
          <p:cNvSpPr/>
          <p:nvPr/>
        </p:nvSpPr>
        <p:spPr>
          <a:xfrm rot="3173546">
            <a:off x="14311947" y="4461452"/>
            <a:ext cx="3747097" cy="7494195"/>
          </a:xfrm>
          <a:custGeom>
            <a:rect b="b" l="l" r="r" t="t"/>
            <a:pathLst>
              <a:path extrusionOk="0" h="7494195" w="3747097">
                <a:moveTo>
                  <a:pt x="0" y="0"/>
                </a:moveTo>
                <a:lnTo>
                  <a:pt x="3747098" y="0"/>
                </a:lnTo>
                <a:lnTo>
                  <a:pt x="3747098" y="7494195"/>
                </a:lnTo>
                <a:lnTo>
                  <a:pt x="0" y="7494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2" name="Google Shape;372;p13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373" name="Google Shape;373;p13"/>
          <p:cNvSpPr/>
          <p:nvPr/>
        </p:nvSpPr>
        <p:spPr>
          <a:xfrm>
            <a:off x="10042734" y="0"/>
            <a:ext cx="8245266" cy="10287000"/>
          </a:xfrm>
          <a:custGeom>
            <a:rect b="b" l="l" r="r" t="t"/>
            <a:pathLst>
              <a:path extrusionOk="0" h="10287000" w="8245266">
                <a:moveTo>
                  <a:pt x="0" y="0"/>
                </a:moveTo>
                <a:lnTo>
                  <a:pt x="8245266" y="0"/>
                </a:lnTo>
                <a:lnTo>
                  <a:pt x="824526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4768" l="-87166" r="-67163" t="-59754"/>
            </a:stretch>
          </a:blipFill>
          <a:ln>
            <a:noFill/>
          </a:ln>
        </p:spPr>
      </p:sp>
      <p:grpSp>
        <p:nvGrpSpPr>
          <p:cNvPr id="374" name="Google Shape;374;p13"/>
          <p:cNvGrpSpPr/>
          <p:nvPr/>
        </p:nvGrpSpPr>
        <p:grpSpPr>
          <a:xfrm>
            <a:off x="10042734" y="6913641"/>
            <a:ext cx="8245266" cy="3373359"/>
            <a:chOff x="0" y="-9525"/>
            <a:chExt cx="2171593" cy="888457"/>
          </a:xfrm>
        </p:grpSpPr>
        <p:sp>
          <p:nvSpPr>
            <p:cNvPr id="375" name="Google Shape;375;p13"/>
            <p:cNvSpPr/>
            <p:nvPr/>
          </p:nvSpPr>
          <p:spPr>
            <a:xfrm>
              <a:off x="0" y="0"/>
              <a:ext cx="2171593" cy="878932"/>
            </a:xfrm>
            <a:custGeom>
              <a:rect b="b" l="l" r="r" t="t"/>
              <a:pathLst>
                <a:path extrusionOk="0" h="878932" w="2171593">
                  <a:moveTo>
                    <a:pt x="0" y="0"/>
                  </a:moveTo>
                  <a:lnTo>
                    <a:pt x="2171593" y="0"/>
                  </a:lnTo>
                  <a:lnTo>
                    <a:pt x="2171593" y="878932"/>
                  </a:lnTo>
                  <a:lnTo>
                    <a:pt x="0" y="878932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76" name="Google Shape;376;p13"/>
            <p:cNvSpPr txBox="1"/>
            <p:nvPr/>
          </p:nvSpPr>
          <p:spPr>
            <a:xfrm>
              <a:off x="0" y="-9525"/>
              <a:ext cx="2171593" cy="8884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" name="Google Shape;377;p13"/>
          <p:cNvSpPr txBox="1"/>
          <p:nvPr/>
        </p:nvSpPr>
        <p:spPr>
          <a:xfrm>
            <a:off x="1340812" y="1565529"/>
            <a:ext cx="7472077" cy="718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8608" lvl="1" marL="597216" marR="0" rtl="0" algn="l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Char char="•"/>
            </a:pPr>
            <a:r>
              <a:rPr b="0" i="0" lang="en-US" sz="32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Effective waste management in humanitarian settings is critical for protecting public health and minimizing environmental impacts.</a:t>
            </a:r>
            <a:endParaRPr/>
          </a:p>
          <a:p>
            <a:pPr indent="-298608" lvl="1" marL="597216" marR="0" rtl="0" algn="l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Char char="•"/>
            </a:pPr>
            <a:r>
              <a:rPr b="0" i="0" lang="en-US" sz="32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Tailored approaches are needed for different contexts based on local conditions, resources, and specific needs.</a:t>
            </a:r>
            <a:endParaRPr/>
          </a:p>
          <a:p>
            <a:pPr indent="-298608" lvl="1" marL="597216" marR="0" rtl="0" algn="l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Char char="•"/>
            </a:pPr>
            <a:r>
              <a:rPr b="0" i="0" lang="en-US" sz="32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Innovative technologies can improve waste management outcomes, especially in resource-constrained environments.</a:t>
            </a:r>
            <a:endParaRPr/>
          </a:p>
          <a:p>
            <a:pPr indent="-298608" lvl="1" marL="597216" marR="0" rtl="0" algn="l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Char char="•"/>
            </a:pPr>
            <a:r>
              <a:rPr b="0" i="0" lang="en-US" sz="32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Waste management should be part of overall response strategies, aligning with shelter, WASH, and health interventions.</a:t>
            </a:r>
            <a:endParaRPr/>
          </a:p>
        </p:txBody>
      </p:sp>
      <p:sp>
        <p:nvSpPr>
          <p:cNvPr id="378" name="Google Shape;378;p13"/>
          <p:cNvSpPr txBox="1"/>
          <p:nvPr/>
        </p:nvSpPr>
        <p:spPr>
          <a:xfrm>
            <a:off x="8812889" y="9572163"/>
            <a:ext cx="9193111" cy="269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61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Source: Joint Initiative for Sustainable Humanitarian Assistance Packaging Waste Management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4"/>
          <p:cNvSpPr/>
          <p:nvPr/>
        </p:nvSpPr>
        <p:spPr>
          <a:xfrm flipH="1" rot="3099417">
            <a:off x="-374690" y="-1817705"/>
            <a:ext cx="4043107" cy="8086214"/>
          </a:xfrm>
          <a:custGeom>
            <a:rect b="b" l="l" r="r" t="t"/>
            <a:pathLst>
              <a:path extrusionOk="0" h="8086214" w="4043107">
                <a:moveTo>
                  <a:pt x="4043107" y="0"/>
                </a:moveTo>
                <a:lnTo>
                  <a:pt x="0" y="0"/>
                </a:lnTo>
                <a:lnTo>
                  <a:pt x="0" y="8086214"/>
                </a:lnTo>
                <a:lnTo>
                  <a:pt x="4043107" y="8086214"/>
                </a:lnTo>
                <a:lnTo>
                  <a:pt x="4043107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4" name="Google Shape;384;p14"/>
          <p:cNvSpPr/>
          <p:nvPr/>
        </p:nvSpPr>
        <p:spPr>
          <a:xfrm rot="-7700582">
            <a:off x="-218679" y="-1436167"/>
            <a:ext cx="3376946" cy="6753892"/>
          </a:xfrm>
          <a:custGeom>
            <a:rect b="b" l="l" r="r" t="t"/>
            <a:pathLst>
              <a:path extrusionOk="0" h="6753892" w="3376946">
                <a:moveTo>
                  <a:pt x="0" y="0"/>
                </a:moveTo>
                <a:lnTo>
                  <a:pt x="3376946" y="0"/>
                </a:lnTo>
                <a:lnTo>
                  <a:pt x="3376946" y="6753893"/>
                </a:lnTo>
                <a:lnTo>
                  <a:pt x="0" y="6753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5" name="Google Shape;385;p14"/>
          <p:cNvSpPr/>
          <p:nvPr/>
        </p:nvSpPr>
        <p:spPr>
          <a:xfrm flipH="1" rot="-7716961">
            <a:off x="12864156" y="5800723"/>
            <a:ext cx="4486277" cy="8972555"/>
          </a:xfrm>
          <a:custGeom>
            <a:rect b="b" l="l" r="r" t="t"/>
            <a:pathLst>
              <a:path extrusionOk="0" h="8972555" w="4486277">
                <a:moveTo>
                  <a:pt x="4486278" y="0"/>
                </a:moveTo>
                <a:lnTo>
                  <a:pt x="0" y="0"/>
                </a:lnTo>
                <a:lnTo>
                  <a:pt x="0" y="8972554"/>
                </a:lnTo>
                <a:lnTo>
                  <a:pt x="4486278" y="8972554"/>
                </a:lnTo>
                <a:lnTo>
                  <a:pt x="4486278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6" name="Google Shape;386;p14"/>
          <p:cNvSpPr/>
          <p:nvPr/>
        </p:nvSpPr>
        <p:spPr>
          <a:xfrm rot="3083038">
            <a:off x="13431727" y="6854783"/>
            <a:ext cx="3747097" cy="7494195"/>
          </a:xfrm>
          <a:custGeom>
            <a:rect b="b" l="l" r="r" t="t"/>
            <a:pathLst>
              <a:path extrusionOk="0" h="7494195" w="3747097">
                <a:moveTo>
                  <a:pt x="0" y="0"/>
                </a:moveTo>
                <a:lnTo>
                  <a:pt x="3747097" y="0"/>
                </a:lnTo>
                <a:lnTo>
                  <a:pt x="3747097" y="7494195"/>
                </a:lnTo>
                <a:lnTo>
                  <a:pt x="0" y="7494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7" name="Google Shape;387;p14"/>
          <p:cNvSpPr/>
          <p:nvPr/>
        </p:nvSpPr>
        <p:spPr>
          <a:xfrm>
            <a:off x="2268254" y="2557556"/>
            <a:ext cx="1371600" cy="1371600"/>
          </a:xfrm>
          <a:custGeom>
            <a:rect b="b" l="l" r="r" t="t"/>
            <a:pathLst>
              <a:path extrusionOk="0" h="1828800" w="1828800">
                <a:moveTo>
                  <a:pt x="0" y="914400"/>
                </a:moveTo>
                <a:cubicBezTo>
                  <a:pt x="0" y="409448"/>
                  <a:pt x="409448" y="0"/>
                  <a:pt x="914400" y="0"/>
                </a:cubicBezTo>
                <a:cubicBezTo>
                  <a:pt x="1419352" y="0"/>
                  <a:pt x="1828800" y="409448"/>
                  <a:pt x="1828800" y="914400"/>
                </a:cubicBezTo>
                <a:cubicBezTo>
                  <a:pt x="1828800" y="1419352"/>
                  <a:pt x="1419352" y="1828800"/>
                  <a:pt x="914400" y="1828800"/>
                </a:cubicBezTo>
                <a:cubicBezTo>
                  <a:pt x="409448" y="1828800"/>
                  <a:pt x="0" y="1419352"/>
                  <a:pt x="0" y="914400"/>
                </a:cubicBezTo>
                <a:close/>
              </a:path>
            </a:pathLst>
          </a:custGeom>
          <a:solidFill>
            <a:srgbClr val="DBA5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4"/>
          <p:cNvSpPr txBox="1"/>
          <p:nvPr/>
        </p:nvSpPr>
        <p:spPr>
          <a:xfrm>
            <a:off x="2480704" y="2739112"/>
            <a:ext cx="493395" cy="989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5D5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389" name="Google Shape;389;p14"/>
          <p:cNvSpPr/>
          <p:nvPr/>
        </p:nvSpPr>
        <p:spPr>
          <a:xfrm>
            <a:off x="6398018" y="2552240"/>
            <a:ext cx="1371600" cy="1371600"/>
          </a:xfrm>
          <a:custGeom>
            <a:rect b="b" l="l" r="r" t="t"/>
            <a:pathLst>
              <a:path extrusionOk="0" h="1828800" w="1828800">
                <a:moveTo>
                  <a:pt x="0" y="914400"/>
                </a:moveTo>
                <a:cubicBezTo>
                  <a:pt x="0" y="409448"/>
                  <a:pt x="409448" y="0"/>
                  <a:pt x="914400" y="0"/>
                </a:cubicBezTo>
                <a:cubicBezTo>
                  <a:pt x="1419352" y="0"/>
                  <a:pt x="1828800" y="409448"/>
                  <a:pt x="1828800" y="914400"/>
                </a:cubicBezTo>
                <a:cubicBezTo>
                  <a:pt x="1828800" y="1419352"/>
                  <a:pt x="1419352" y="1828800"/>
                  <a:pt x="914400" y="1828800"/>
                </a:cubicBezTo>
                <a:cubicBezTo>
                  <a:pt x="409448" y="1828800"/>
                  <a:pt x="0" y="1419352"/>
                  <a:pt x="0" y="914400"/>
                </a:cubicBezTo>
                <a:close/>
              </a:path>
            </a:pathLst>
          </a:custGeom>
          <a:solidFill>
            <a:srgbClr val="DBA5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4"/>
          <p:cNvSpPr txBox="1"/>
          <p:nvPr/>
        </p:nvSpPr>
        <p:spPr>
          <a:xfrm>
            <a:off x="6610468" y="2733796"/>
            <a:ext cx="493395" cy="989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5D5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391" name="Google Shape;391;p14"/>
          <p:cNvSpPr/>
          <p:nvPr/>
        </p:nvSpPr>
        <p:spPr>
          <a:xfrm>
            <a:off x="10495402" y="2552240"/>
            <a:ext cx="1371600" cy="1371600"/>
          </a:xfrm>
          <a:custGeom>
            <a:rect b="b" l="l" r="r" t="t"/>
            <a:pathLst>
              <a:path extrusionOk="0" h="1828800" w="1828800">
                <a:moveTo>
                  <a:pt x="0" y="914400"/>
                </a:moveTo>
                <a:cubicBezTo>
                  <a:pt x="0" y="409448"/>
                  <a:pt x="409448" y="0"/>
                  <a:pt x="914400" y="0"/>
                </a:cubicBezTo>
                <a:cubicBezTo>
                  <a:pt x="1419352" y="0"/>
                  <a:pt x="1828800" y="409448"/>
                  <a:pt x="1828800" y="914400"/>
                </a:cubicBezTo>
                <a:cubicBezTo>
                  <a:pt x="1828800" y="1419352"/>
                  <a:pt x="1419352" y="1828800"/>
                  <a:pt x="914400" y="1828800"/>
                </a:cubicBezTo>
                <a:cubicBezTo>
                  <a:pt x="409448" y="1828800"/>
                  <a:pt x="0" y="1419352"/>
                  <a:pt x="0" y="914400"/>
                </a:cubicBezTo>
                <a:close/>
              </a:path>
            </a:pathLst>
          </a:custGeom>
          <a:solidFill>
            <a:srgbClr val="DBA5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4"/>
          <p:cNvSpPr txBox="1"/>
          <p:nvPr/>
        </p:nvSpPr>
        <p:spPr>
          <a:xfrm>
            <a:off x="10707854" y="2733796"/>
            <a:ext cx="493395" cy="989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5D5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393" name="Google Shape;393;p14"/>
          <p:cNvSpPr/>
          <p:nvPr/>
        </p:nvSpPr>
        <p:spPr>
          <a:xfrm>
            <a:off x="14648146" y="2552240"/>
            <a:ext cx="1371600" cy="1371600"/>
          </a:xfrm>
          <a:custGeom>
            <a:rect b="b" l="l" r="r" t="t"/>
            <a:pathLst>
              <a:path extrusionOk="0" h="1828800" w="1828800">
                <a:moveTo>
                  <a:pt x="0" y="914400"/>
                </a:moveTo>
                <a:cubicBezTo>
                  <a:pt x="0" y="409448"/>
                  <a:pt x="409448" y="0"/>
                  <a:pt x="914400" y="0"/>
                </a:cubicBezTo>
                <a:cubicBezTo>
                  <a:pt x="1419352" y="0"/>
                  <a:pt x="1828800" y="409448"/>
                  <a:pt x="1828800" y="914400"/>
                </a:cubicBezTo>
                <a:cubicBezTo>
                  <a:pt x="1828800" y="1419352"/>
                  <a:pt x="1419352" y="1828800"/>
                  <a:pt x="914400" y="1828800"/>
                </a:cubicBezTo>
                <a:cubicBezTo>
                  <a:pt x="409448" y="1828800"/>
                  <a:pt x="0" y="1419352"/>
                  <a:pt x="0" y="914400"/>
                </a:cubicBezTo>
                <a:close/>
              </a:path>
            </a:pathLst>
          </a:custGeom>
          <a:solidFill>
            <a:srgbClr val="DBA5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4"/>
          <p:cNvSpPr txBox="1"/>
          <p:nvPr/>
        </p:nvSpPr>
        <p:spPr>
          <a:xfrm>
            <a:off x="14860597" y="2733796"/>
            <a:ext cx="493395" cy="989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5D5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395" name="Google Shape;395;p14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396" name="Google Shape;396;p14"/>
          <p:cNvSpPr txBox="1"/>
          <p:nvPr/>
        </p:nvSpPr>
        <p:spPr>
          <a:xfrm>
            <a:off x="1437818" y="10763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Key Steps in Designing Waste Management Systems </a:t>
            </a:r>
            <a:endParaRPr/>
          </a:p>
        </p:txBody>
      </p:sp>
      <p:sp>
        <p:nvSpPr>
          <p:cNvPr id="397" name="Google Shape;397;p14"/>
          <p:cNvSpPr txBox="1"/>
          <p:nvPr/>
        </p:nvSpPr>
        <p:spPr>
          <a:xfrm>
            <a:off x="2936307" y="2767106"/>
            <a:ext cx="676275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398" name="Google Shape;398;p14"/>
          <p:cNvSpPr txBox="1"/>
          <p:nvPr/>
        </p:nvSpPr>
        <p:spPr>
          <a:xfrm>
            <a:off x="1100474" y="4341384"/>
            <a:ext cx="3747252" cy="4248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7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Assessment of Waste Generation</a:t>
            </a:r>
            <a:endParaRPr/>
          </a:p>
          <a:p>
            <a:pPr indent="-231422" lvl="1" marL="462844" marR="0" rtl="0" algn="l">
              <a:lnSpc>
                <a:spcPct val="110989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57"/>
              <a:buFont typeface="Arial"/>
              <a:buChar char="•"/>
            </a:pPr>
            <a:r>
              <a:rPr b="0" i="0" lang="en-US" sz="2557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Evaluate types and volumes of waste expected in the context.</a:t>
            </a:r>
            <a:endParaRPr/>
          </a:p>
          <a:p>
            <a:pPr indent="-231422" lvl="1" marL="462844" marR="0" rtl="0" algn="l">
              <a:lnSpc>
                <a:spcPct val="110989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57"/>
              <a:buFont typeface="Arial"/>
              <a:buChar char="•"/>
            </a:pPr>
            <a:r>
              <a:rPr b="1" i="0" lang="en-US" sz="2557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557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: Conducting a waste audit in a refugee camp to estimate volumes of organic, plastic, and hazardous waste.</a:t>
            </a:r>
            <a:endParaRPr/>
          </a:p>
        </p:txBody>
      </p:sp>
      <p:sp>
        <p:nvSpPr>
          <p:cNvPr id="399" name="Google Shape;399;p14"/>
          <p:cNvSpPr txBox="1"/>
          <p:nvPr/>
        </p:nvSpPr>
        <p:spPr>
          <a:xfrm>
            <a:off x="5192446" y="4341384"/>
            <a:ext cx="3747250" cy="4953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7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Selection of Appropriate Waste Management Technologies</a:t>
            </a:r>
            <a:endParaRPr/>
          </a:p>
          <a:p>
            <a:pPr indent="-231422" lvl="1" marL="462844" marR="0" rtl="0" algn="l">
              <a:lnSpc>
                <a:spcPct val="110989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57"/>
              <a:buFont typeface="Arial"/>
              <a:buChar char="•"/>
            </a:pPr>
            <a:r>
              <a:rPr b="0" i="0" lang="en-US" sz="2557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Choose suitable technologies considering resources, environmental conditions, and cultural appropriateness.</a:t>
            </a:r>
            <a:endParaRPr/>
          </a:p>
          <a:p>
            <a:pPr indent="-231422" lvl="1" marL="462844" marR="0" rtl="0" algn="l">
              <a:lnSpc>
                <a:spcPct val="110989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57"/>
              <a:buFont typeface="Arial"/>
              <a:buChar char="•"/>
            </a:pPr>
            <a:r>
              <a:rPr b="1" i="0" lang="en-US" sz="2557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557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: Selecting composting toilets for regions with limited water resources.</a:t>
            </a:r>
            <a:endParaRPr/>
          </a:p>
        </p:txBody>
      </p:sp>
      <p:sp>
        <p:nvSpPr>
          <p:cNvPr id="400" name="Google Shape;400;p14"/>
          <p:cNvSpPr txBox="1"/>
          <p:nvPr/>
        </p:nvSpPr>
        <p:spPr>
          <a:xfrm>
            <a:off x="9424078" y="4341384"/>
            <a:ext cx="3478757" cy="4953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7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Implementation and Coordination</a:t>
            </a:r>
            <a:endParaRPr/>
          </a:p>
          <a:p>
            <a:pPr indent="-231422" lvl="1" marL="462844" marR="0" rtl="0" algn="l">
              <a:lnSpc>
                <a:spcPct val="110989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57"/>
              <a:buFont typeface="Arial"/>
              <a:buChar char="•"/>
            </a:pPr>
            <a:r>
              <a:rPr b="0" i="0" lang="en-US" sz="2557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Implement the system, ensuring coordination with other humanitarian activities.</a:t>
            </a:r>
            <a:endParaRPr/>
          </a:p>
          <a:p>
            <a:pPr indent="-231422" lvl="1" marL="462844" marR="0" rtl="0" algn="l">
              <a:lnSpc>
                <a:spcPct val="110989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57"/>
              <a:buFont typeface="Arial"/>
              <a:buChar char="•"/>
            </a:pPr>
            <a:r>
              <a:rPr b="1" i="0" lang="en-US" sz="2557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557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: Coordinating waste collection schedules with food distribution to reduce waste buildup in camps.</a:t>
            </a:r>
            <a:endParaRPr/>
          </a:p>
        </p:txBody>
      </p:sp>
      <p:sp>
        <p:nvSpPr>
          <p:cNvPr id="401" name="Google Shape;401;p14"/>
          <p:cNvSpPr txBox="1"/>
          <p:nvPr/>
        </p:nvSpPr>
        <p:spPr>
          <a:xfrm>
            <a:off x="7066071" y="2761790"/>
            <a:ext cx="676275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402" name="Google Shape;402;p14"/>
          <p:cNvSpPr txBox="1"/>
          <p:nvPr/>
        </p:nvSpPr>
        <p:spPr>
          <a:xfrm>
            <a:off x="11163456" y="2761790"/>
            <a:ext cx="676275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/>
          </a:p>
        </p:txBody>
      </p:sp>
      <p:sp>
        <p:nvSpPr>
          <p:cNvPr id="403" name="Google Shape;403;p14"/>
          <p:cNvSpPr txBox="1"/>
          <p:nvPr/>
        </p:nvSpPr>
        <p:spPr>
          <a:xfrm>
            <a:off x="13493124" y="4341384"/>
            <a:ext cx="3646153" cy="4953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7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Monitoring and Adaptation</a:t>
            </a:r>
            <a:endParaRPr/>
          </a:p>
          <a:p>
            <a:pPr indent="-231422" lvl="1" marL="462844" marR="0" rtl="0" algn="l">
              <a:lnSpc>
                <a:spcPct val="110989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57"/>
              <a:buFont typeface="Arial"/>
              <a:buChar char="•"/>
            </a:pPr>
            <a:r>
              <a:rPr b="0" i="0" lang="en-US" sz="2557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Continuously monitor and adapt waste management based on feedback and changes in conditions.</a:t>
            </a:r>
            <a:endParaRPr/>
          </a:p>
          <a:p>
            <a:pPr indent="-231422" lvl="1" marL="462844" marR="0" rtl="0" algn="l">
              <a:lnSpc>
                <a:spcPct val="110989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57"/>
              <a:buFont typeface="Arial"/>
              <a:buChar char="•"/>
            </a:pPr>
            <a:r>
              <a:rPr b="1" i="0" lang="en-US" sz="2557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557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: Adjusting waste segregation practices in camps to improve compliance and reduce contamination.</a:t>
            </a:r>
            <a:endParaRPr/>
          </a:p>
        </p:txBody>
      </p:sp>
      <p:sp>
        <p:nvSpPr>
          <p:cNvPr id="404" name="Google Shape;404;p14"/>
          <p:cNvSpPr txBox="1"/>
          <p:nvPr/>
        </p:nvSpPr>
        <p:spPr>
          <a:xfrm>
            <a:off x="15316200" y="2761790"/>
            <a:ext cx="676275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"/>
          <p:cNvSpPr/>
          <p:nvPr/>
        </p:nvSpPr>
        <p:spPr>
          <a:xfrm flipH="1" rot="3099417">
            <a:off x="-290992" y="-2089723"/>
            <a:ext cx="4043107" cy="8086214"/>
          </a:xfrm>
          <a:custGeom>
            <a:rect b="b" l="l" r="r" t="t"/>
            <a:pathLst>
              <a:path extrusionOk="0" h="8086214" w="4043107">
                <a:moveTo>
                  <a:pt x="4043107" y="0"/>
                </a:moveTo>
                <a:lnTo>
                  <a:pt x="0" y="0"/>
                </a:lnTo>
                <a:lnTo>
                  <a:pt x="0" y="8086214"/>
                </a:lnTo>
                <a:lnTo>
                  <a:pt x="4043107" y="8086214"/>
                </a:lnTo>
                <a:lnTo>
                  <a:pt x="4043107" y="0"/>
                </a:lnTo>
                <a:close/>
              </a:path>
            </a:pathLst>
          </a:custGeom>
          <a:blipFill rotWithShape="1">
            <a:blip r:embed="rId3">
              <a:alphaModFix amt="3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0" name="Google Shape;410;p15"/>
          <p:cNvSpPr/>
          <p:nvPr/>
        </p:nvSpPr>
        <p:spPr>
          <a:xfrm rot="-7700582">
            <a:off x="-134981" y="-1708185"/>
            <a:ext cx="3376946" cy="6753892"/>
          </a:xfrm>
          <a:custGeom>
            <a:rect b="b" l="l" r="r" t="t"/>
            <a:pathLst>
              <a:path extrusionOk="0" h="6753892" w="3376946">
                <a:moveTo>
                  <a:pt x="0" y="0"/>
                </a:moveTo>
                <a:lnTo>
                  <a:pt x="3376946" y="0"/>
                </a:lnTo>
                <a:lnTo>
                  <a:pt x="3376946" y="6753892"/>
                </a:lnTo>
                <a:lnTo>
                  <a:pt x="0" y="6753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1" name="Google Shape;411;p15"/>
          <p:cNvSpPr/>
          <p:nvPr/>
        </p:nvSpPr>
        <p:spPr>
          <a:xfrm flipH="1" rot="-7626453">
            <a:off x="13752735" y="3402289"/>
            <a:ext cx="4486277" cy="8972555"/>
          </a:xfrm>
          <a:custGeom>
            <a:rect b="b" l="l" r="r" t="t"/>
            <a:pathLst>
              <a:path extrusionOk="0" h="8972555" w="4486277">
                <a:moveTo>
                  <a:pt x="4486277" y="0"/>
                </a:moveTo>
                <a:lnTo>
                  <a:pt x="0" y="0"/>
                </a:lnTo>
                <a:lnTo>
                  <a:pt x="0" y="8972554"/>
                </a:lnTo>
                <a:lnTo>
                  <a:pt x="4486277" y="8972554"/>
                </a:lnTo>
                <a:lnTo>
                  <a:pt x="4486277" y="0"/>
                </a:lnTo>
                <a:close/>
              </a:path>
            </a:pathLst>
          </a:custGeom>
          <a:blipFill rotWithShape="1">
            <a:blip r:embed="rId3">
              <a:alphaModFix amt="3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2" name="Google Shape;412;p15"/>
          <p:cNvSpPr/>
          <p:nvPr/>
        </p:nvSpPr>
        <p:spPr>
          <a:xfrm rot="3173546">
            <a:off x="14311947" y="4461452"/>
            <a:ext cx="3747097" cy="7494195"/>
          </a:xfrm>
          <a:custGeom>
            <a:rect b="b" l="l" r="r" t="t"/>
            <a:pathLst>
              <a:path extrusionOk="0" h="7494195" w="3747097">
                <a:moveTo>
                  <a:pt x="0" y="0"/>
                </a:moveTo>
                <a:lnTo>
                  <a:pt x="3747098" y="0"/>
                </a:lnTo>
                <a:lnTo>
                  <a:pt x="3747098" y="7494195"/>
                </a:lnTo>
                <a:lnTo>
                  <a:pt x="0" y="7494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3" name="Google Shape;413;p15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414" name="Google Shape;414;p15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Waste Management in Different Humanitarian Contexts</a:t>
            </a:r>
            <a:endParaRPr/>
          </a:p>
        </p:txBody>
      </p:sp>
      <p:sp>
        <p:nvSpPr>
          <p:cNvPr id="415" name="Google Shape;415;p15"/>
          <p:cNvSpPr txBox="1"/>
          <p:nvPr/>
        </p:nvSpPr>
        <p:spPr>
          <a:xfrm>
            <a:off x="914400" y="3008749"/>
            <a:ext cx="7944507" cy="5509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Refugee Camps</a:t>
            </a:r>
            <a:endParaRPr/>
          </a:p>
          <a:p>
            <a:pPr indent="-200025" lvl="3" marL="570071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50"/>
              <a:buFont typeface="Arial"/>
              <a:buChar char="￭"/>
            </a:pPr>
            <a:r>
              <a:rPr b="0" i="0" lang="en-US" sz="315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Comprehensive waste segregation, regular collection, and community involvement.</a:t>
            </a:r>
            <a:endParaRPr/>
          </a:p>
          <a:p>
            <a:pPr indent="-200025" lvl="3" marL="570071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50"/>
              <a:buFont typeface="Arial"/>
              <a:buChar char="￭"/>
            </a:pPr>
            <a:r>
              <a:rPr b="0" i="0" lang="en-US" sz="315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Recycling initiatives and composting for organic waste.</a:t>
            </a:r>
            <a:endParaRPr/>
          </a:p>
          <a:p>
            <a:pPr indent="-162878" lvl="3" marL="65151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6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Key considerations: </a:t>
            </a:r>
            <a:endParaRPr/>
          </a:p>
          <a:p>
            <a:pPr indent="-200025" lvl="2" marL="570071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50"/>
              <a:buFont typeface="Arial"/>
              <a:buChar char="⚬"/>
            </a:pPr>
            <a:r>
              <a:rPr b="0" i="0" lang="en-US" sz="315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Cost-effective solutions and integration into camp management.</a:t>
            </a:r>
            <a:endParaRPr/>
          </a:p>
          <a:p>
            <a:pPr indent="-200025" lvl="2" marL="570071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50"/>
              <a:buFont typeface="Arial"/>
              <a:buChar char="⚬"/>
            </a:pPr>
            <a:r>
              <a:rPr b="0" i="0" lang="en-US" sz="315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Example: Establishing waste segregation stations and using biogas systems to convert organic waste into cooking fuel.</a:t>
            </a:r>
            <a:endParaRPr/>
          </a:p>
        </p:txBody>
      </p:sp>
      <p:sp>
        <p:nvSpPr>
          <p:cNvPr id="416" name="Google Shape;416;p15"/>
          <p:cNvSpPr txBox="1"/>
          <p:nvPr/>
        </p:nvSpPr>
        <p:spPr>
          <a:xfrm>
            <a:off x="9752943" y="3008749"/>
            <a:ext cx="7506357" cy="52471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Urban Disaster Areas</a:t>
            </a:r>
            <a:endParaRPr/>
          </a:p>
          <a:p>
            <a:pPr indent="-200025" lvl="3" marL="570071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50"/>
              <a:buFont typeface="Arial"/>
              <a:buChar char="￭"/>
            </a:pPr>
            <a:r>
              <a:rPr b="0" i="0" lang="en-US" sz="315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Temporary waste collection points, coordination with local authorities, recycling debris.</a:t>
            </a:r>
            <a:endParaRPr/>
          </a:p>
          <a:p>
            <a:pPr indent="-162878" lvl="3" marL="65151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6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Key considerations: </a:t>
            </a:r>
            <a:endParaRPr/>
          </a:p>
          <a:p>
            <a:pPr indent="-271105" lvl="3" marL="1084421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50"/>
              <a:buFont typeface="Arial"/>
              <a:buChar char="￭"/>
            </a:pPr>
            <a:r>
              <a:rPr b="0" i="0" lang="en-US" sz="315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Coordination with local authorities and handling hazardous materials.</a:t>
            </a:r>
            <a:endParaRPr/>
          </a:p>
          <a:p>
            <a:pPr indent="-271105" lvl="3" marL="1084421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50"/>
              <a:buFont typeface="Arial"/>
              <a:buChar char="￭"/>
            </a:pPr>
            <a:r>
              <a:rPr b="0" i="0" lang="en-US" sz="315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Example: Recycling construction debris from damaged buildings and deploying teams to handle hazardous waste.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6"/>
          <p:cNvSpPr/>
          <p:nvPr/>
        </p:nvSpPr>
        <p:spPr>
          <a:xfrm flipH="1" rot="-5496747">
            <a:off x="8099726" y="6628349"/>
            <a:ext cx="4043107" cy="8086214"/>
          </a:xfrm>
          <a:custGeom>
            <a:rect b="b" l="l" r="r" t="t"/>
            <a:pathLst>
              <a:path extrusionOk="0" h="8086214" w="4043107">
                <a:moveTo>
                  <a:pt x="4043107" y="0"/>
                </a:moveTo>
                <a:lnTo>
                  <a:pt x="0" y="0"/>
                </a:lnTo>
                <a:lnTo>
                  <a:pt x="0" y="8086214"/>
                </a:lnTo>
                <a:lnTo>
                  <a:pt x="4043107" y="8086214"/>
                </a:lnTo>
                <a:lnTo>
                  <a:pt x="4043107" y="0"/>
                </a:lnTo>
                <a:close/>
              </a:path>
            </a:pathLst>
          </a:custGeom>
          <a:blipFill rotWithShape="1">
            <a:blip r:embed="rId3">
              <a:alphaModFix amt="3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2" name="Google Shape;422;p16"/>
          <p:cNvSpPr/>
          <p:nvPr/>
        </p:nvSpPr>
        <p:spPr>
          <a:xfrm rot="5303252">
            <a:off x="8404500" y="7628519"/>
            <a:ext cx="3376946" cy="6753892"/>
          </a:xfrm>
          <a:custGeom>
            <a:rect b="b" l="l" r="r" t="t"/>
            <a:pathLst>
              <a:path extrusionOk="0" h="6753892" w="3376946">
                <a:moveTo>
                  <a:pt x="0" y="0"/>
                </a:moveTo>
                <a:lnTo>
                  <a:pt x="3376946" y="0"/>
                </a:lnTo>
                <a:lnTo>
                  <a:pt x="3376946" y="6753892"/>
                </a:lnTo>
                <a:lnTo>
                  <a:pt x="0" y="6753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3" name="Google Shape;423;p16"/>
          <p:cNvSpPr/>
          <p:nvPr/>
        </p:nvSpPr>
        <p:spPr>
          <a:xfrm flipH="1" rot="8042979">
            <a:off x="13062227" y="-3457577"/>
            <a:ext cx="4486277" cy="8972555"/>
          </a:xfrm>
          <a:custGeom>
            <a:rect b="b" l="l" r="r" t="t"/>
            <a:pathLst>
              <a:path extrusionOk="0" h="8972555" w="4486277">
                <a:moveTo>
                  <a:pt x="4486277" y="0"/>
                </a:moveTo>
                <a:lnTo>
                  <a:pt x="0" y="0"/>
                </a:lnTo>
                <a:lnTo>
                  <a:pt x="0" y="8972554"/>
                </a:lnTo>
                <a:lnTo>
                  <a:pt x="4486277" y="8972554"/>
                </a:lnTo>
                <a:lnTo>
                  <a:pt x="4486277" y="0"/>
                </a:lnTo>
                <a:close/>
              </a:path>
            </a:pathLst>
          </a:custGeom>
          <a:blipFill rotWithShape="1">
            <a:blip r:embed="rId3">
              <a:alphaModFix amt="3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4" name="Google Shape;424;p16"/>
          <p:cNvSpPr/>
          <p:nvPr/>
        </p:nvSpPr>
        <p:spPr>
          <a:xfrm rot="-2757020">
            <a:off x="13718847" y="-2954955"/>
            <a:ext cx="3747097" cy="7494195"/>
          </a:xfrm>
          <a:custGeom>
            <a:rect b="b" l="l" r="r" t="t"/>
            <a:pathLst>
              <a:path extrusionOk="0" h="7494195" w="3747097">
                <a:moveTo>
                  <a:pt x="0" y="0"/>
                </a:moveTo>
                <a:lnTo>
                  <a:pt x="3747098" y="0"/>
                </a:lnTo>
                <a:lnTo>
                  <a:pt x="3747098" y="7494195"/>
                </a:lnTo>
                <a:lnTo>
                  <a:pt x="0" y="7494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5" name="Google Shape;425;p16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426" name="Google Shape;426;p16"/>
          <p:cNvSpPr txBox="1"/>
          <p:nvPr/>
        </p:nvSpPr>
        <p:spPr>
          <a:xfrm>
            <a:off x="1267024" y="1736231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Waste Management in Different Humanitarian Contexts</a:t>
            </a:r>
            <a:endParaRPr/>
          </a:p>
        </p:txBody>
      </p:sp>
      <p:sp>
        <p:nvSpPr>
          <p:cNvPr id="427" name="Google Shape;427;p16"/>
          <p:cNvSpPr txBox="1"/>
          <p:nvPr/>
        </p:nvSpPr>
        <p:spPr>
          <a:xfrm>
            <a:off x="1028700" y="3678332"/>
            <a:ext cx="7944507" cy="4770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Remote Rural Locations</a:t>
            </a:r>
            <a:endParaRPr/>
          </a:p>
          <a:p>
            <a:pPr indent="-200025" lvl="3" marL="570071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50"/>
              <a:buFont typeface="Arial"/>
              <a:buChar char="￭"/>
            </a:pPr>
            <a:r>
              <a:rPr b="0" i="0" lang="en-US" sz="315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On-site low-tech solutions, composting, sealed pits for faecal matter.</a:t>
            </a:r>
            <a:endParaRPr/>
          </a:p>
          <a:p>
            <a:pPr indent="-200025" lvl="3" marL="570071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50"/>
              <a:buFont typeface="Arial"/>
              <a:buChar char="￭"/>
            </a:pPr>
            <a:r>
              <a:rPr b="0" i="0" lang="en-US" sz="315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Community-driven waste management practices.</a:t>
            </a:r>
            <a:endParaRPr/>
          </a:p>
          <a:p>
            <a:pPr indent="-162878" lvl="3" marL="65151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6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Key considerations: </a:t>
            </a:r>
            <a:endParaRPr/>
          </a:p>
          <a:p>
            <a:pPr indent="-200025" lvl="3" marL="570071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50"/>
              <a:buFont typeface="Arial"/>
              <a:buChar char="￭"/>
            </a:pPr>
            <a:r>
              <a:rPr b="0" i="0" lang="en-US" sz="315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Limited infrastructure and need for innovative, low-tech solutions.</a:t>
            </a:r>
            <a:endParaRPr/>
          </a:p>
          <a:p>
            <a:pPr indent="-200025" lvl="3" marL="570071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50"/>
              <a:buFont typeface="Arial"/>
              <a:buChar char="￭"/>
            </a:pPr>
            <a:r>
              <a:rPr b="0" i="0" lang="en-US" sz="315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Example: Composting toilets and community-led waste-to-energy projects.</a:t>
            </a:r>
            <a:endParaRPr/>
          </a:p>
        </p:txBody>
      </p:sp>
      <p:sp>
        <p:nvSpPr>
          <p:cNvPr id="428" name="Google Shape;428;p16"/>
          <p:cNvSpPr txBox="1"/>
          <p:nvPr/>
        </p:nvSpPr>
        <p:spPr>
          <a:xfrm>
            <a:off x="9970648" y="3678332"/>
            <a:ext cx="7506357" cy="4770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Conflict Zones</a:t>
            </a:r>
            <a:endParaRPr/>
          </a:p>
          <a:p>
            <a:pPr indent="-200025" lvl="3" marL="570071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50"/>
              <a:buFont typeface="Arial"/>
              <a:buChar char="￭"/>
            </a:pPr>
            <a:r>
              <a:rPr b="0" i="0" lang="en-US" sz="315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Secure hazardous waste, mobile treatment units, portable sanitation facilities.</a:t>
            </a:r>
            <a:endParaRPr/>
          </a:p>
          <a:p>
            <a:pPr indent="-162878" lvl="3" marL="65151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6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Key considerations: </a:t>
            </a:r>
            <a:endParaRPr/>
          </a:p>
          <a:p>
            <a:pPr indent="-200025" lvl="3" marL="570071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50"/>
              <a:buFont typeface="Arial"/>
              <a:buChar char="￭"/>
            </a:pPr>
            <a:r>
              <a:rPr b="0" i="0" lang="en-US" sz="315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Security risks, mobile units, and remote monitoring.</a:t>
            </a:r>
            <a:endParaRPr/>
          </a:p>
          <a:p>
            <a:pPr indent="-200025" lvl="3" marL="570071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50"/>
              <a:buFont typeface="Arial"/>
              <a:buChar char="￭"/>
            </a:pPr>
            <a:r>
              <a:rPr b="0" i="0" lang="en-US" sz="315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Example: Mobile waste treatment units deployed in conflict zones to manage hazardous waste.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7"/>
          <p:cNvSpPr/>
          <p:nvPr/>
        </p:nvSpPr>
        <p:spPr>
          <a:xfrm flipH="1" rot="3099417">
            <a:off x="-290992" y="-2089723"/>
            <a:ext cx="4043107" cy="8086214"/>
          </a:xfrm>
          <a:custGeom>
            <a:rect b="b" l="l" r="r" t="t"/>
            <a:pathLst>
              <a:path extrusionOk="0" h="8086214" w="4043107">
                <a:moveTo>
                  <a:pt x="4043107" y="0"/>
                </a:moveTo>
                <a:lnTo>
                  <a:pt x="0" y="0"/>
                </a:lnTo>
                <a:lnTo>
                  <a:pt x="0" y="8086214"/>
                </a:lnTo>
                <a:lnTo>
                  <a:pt x="4043107" y="8086214"/>
                </a:lnTo>
                <a:lnTo>
                  <a:pt x="4043107" y="0"/>
                </a:lnTo>
                <a:close/>
              </a:path>
            </a:pathLst>
          </a:custGeom>
          <a:blipFill rotWithShape="1">
            <a:blip r:embed="rId3">
              <a:alphaModFix amt="3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8" name="Google Shape;438;p17"/>
          <p:cNvSpPr/>
          <p:nvPr/>
        </p:nvSpPr>
        <p:spPr>
          <a:xfrm rot="-7700582">
            <a:off x="-134981" y="-1708185"/>
            <a:ext cx="3376946" cy="6753892"/>
          </a:xfrm>
          <a:custGeom>
            <a:rect b="b" l="l" r="r" t="t"/>
            <a:pathLst>
              <a:path extrusionOk="0" h="6753892" w="3376946">
                <a:moveTo>
                  <a:pt x="0" y="0"/>
                </a:moveTo>
                <a:lnTo>
                  <a:pt x="3376946" y="0"/>
                </a:lnTo>
                <a:lnTo>
                  <a:pt x="3376946" y="6753892"/>
                </a:lnTo>
                <a:lnTo>
                  <a:pt x="0" y="6753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9" name="Google Shape;439;p17"/>
          <p:cNvSpPr/>
          <p:nvPr/>
        </p:nvSpPr>
        <p:spPr>
          <a:xfrm flipH="1" rot="-7626453">
            <a:off x="13752735" y="3402289"/>
            <a:ext cx="4486277" cy="8972555"/>
          </a:xfrm>
          <a:custGeom>
            <a:rect b="b" l="l" r="r" t="t"/>
            <a:pathLst>
              <a:path extrusionOk="0" h="8972555" w="4486277">
                <a:moveTo>
                  <a:pt x="4486277" y="0"/>
                </a:moveTo>
                <a:lnTo>
                  <a:pt x="0" y="0"/>
                </a:lnTo>
                <a:lnTo>
                  <a:pt x="0" y="8972554"/>
                </a:lnTo>
                <a:lnTo>
                  <a:pt x="4486277" y="8972554"/>
                </a:lnTo>
                <a:lnTo>
                  <a:pt x="4486277" y="0"/>
                </a:lnTo>
                <a:close/>
              </a:path>
            </a:pathLst>
          </a:custGeom>
          <a:blipFill rotWithShape="1">
            <a:blip r:embed="rId3">
              <a:alphaModFix amt="3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0" name="Google Shape;440;p17"/>
          <p:cNvSpPr/>
          <p:nvPr/>
        </p:nvSpPr>
        <p:spPr>
          <a:xfrm rot="3173546">
            <a:off x="14311947" y="4461452"/>
            <a:ext cx="3747097" cy="7494195"/>
          </a:xfrm>
          <a:custGeom>
            <a:rect b="b" l="l" r="r" t="t"/>
            <a:pathLst>
              <a:path extrusionOk="0" h="7494195" w="3747097">
                <a:moveTo>
                  <a:pt x="0" y="0"/>
                </a:moveTo>
                <a:lnTo>
                  <a:pt x="3747098" y="0"/>
                </a:lnTo>
                <a:lnTo>
                  <a:pt x="3747098" y="7494195"/>
                </a:lnTo>
                <a:lnTo>
                  <a:pt x="0" y="7494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1" name="Google Shape;441;p17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442" name="Google Shape;442;p17"/>
          <p:cNvSpPr txBox="1"/>
          <p:nvPr/>
        </p:nvSpPr>
        <p:spPr>
          <a:xfrm>
            <a:off x="1437818" y="1588181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Waste Management in Different Humanitarian Contexts</a:t>
            </a:r>
            <a:endParaRPr/>
          </a:p>
        </p:txBody>
      </p:sp>
      <p:sp>
        <p:nvSpPr>
          <p:cNvPr id="443" name="Google Shape;443;p17"/>
          <p:cNvSpPr txBox="1"/>
          <p:nvPr/>
        </p:nvSpPr>
        <p:spPr>
          <a:xfrm>
            <a:off x="579608" y="2929253"/>
            <a:ext cx="8420100" cy="55233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Temporary Shelters</a:t>
            </a:r>
            <a:endParaRPr/>
          </a:p>
          <a:p>
            <a:pPr indent="-200025" lvl="3" marL="570071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50"/>
              <a:buFont typeface="Arial"/>
              <a:buChar char="￭"/>
            </a:pPr>
            <a:r>
              <a:rPr b="0" i="0" lang="en-US" sz="315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Portable sanitation solutions, regular waste removal, recycling.</a:t>
            </a:r>
            <a:endParaRPr/>
          </a:p>
          <a:p>
            <a:pPr indent="-200025" lvl="3" marL="570071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50"/>
              <a:buFont typeface="Arial"/>
              <a:buChar char="￭"/>
            </a:pPr>
            <a:r>
              <a:rPr b="0" i="0" lang="en-US" sz="315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Space-saving waste management technologies.</a:t>
            </a:r>
            <a:endParaRPr/>
          </a:p>
          <a:p>
            <a:pPr indent="0" lvl="0" marL="0" marR="0" rtl="0" algn="l">
              <a:lnSpc>
                <a:spcPct val="38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6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Key considerations: </a:t>
            </a:r>
            <a:endParaRPr/>
          </a:p>
          <a:p>
            <a:pPr indent="0" lvl="0" marL="0" marR="0" rtl="0" algn="l">
              <a:lnSpc>
                <a:spcPct val="2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3600" u="none" cap="none" strike="noStrik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025" lvl="3" marL="570071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50"/>
              <a:buFont typeface="Arial"/>
              <a:buChar char="￭"/>
            </a:pPr>
            <a:r>
              <a:rPr b="0" i="0" lang="en-US" sz="315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Limited space and resources, rapid setup, hygiene maintenance.</a:t>
            </a:r>
            <a:endParaRPr/>
          </a:p>
          <a:p>
            <a:pPr indent="-200025" lvl="3" marL="570071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50"/>
              <a:buFont typeface="Arial"/>
              <a:buChar char="￭"/>
            </a:pPr>
            <a:r>
              <a:rPr b="0" i="0" lang="en-US" sz="315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Example: Portable toilets and waste compactors used in shelters to maintain hygiene.</a:t>
            </a:r>
            <a:endParaRPr/>
          </a:p>
        </p:txBody>
      </p:sp>
      <p:sp>
        <p:nvSpPr>
          <p:cNvPr id="444" name="Google Shape;444;p17"/>
          <p:cNvSpPr/>
          <p:nvPr/>
        </p:nvSpPr>
        <p:spPr>
          <a:xfrm>
            <a:off x="9414511" y="2891153"/>
            <a:ext cx="8420100" cy="5614940"/>
          </a:xfrm>
          <a:custGeom>
            <a:rect b="b" l="l" r="r" t="t"/>
            <a:pathLst>
              <a:path extrusionOk="0" h="5614940" w="8420100">
                <a:moveTo>
                  <a:pt x="0" y="0"/>
                </a:moveTo>
                <a:lnTo>
                  <a:pt x="8420101" y="0"/>
                </a:lnTo>
                <a:lnTo>
                  <a:pt x="8420101" y="5614940"/>
                </a:lnTo>
                <a:lnTo>
                  <a:pt x="0" y="5614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5" name="Google Shape;445;p17"/>
          <p:cNvSpPr txBox="1"/>
          <p:nvPr/>
        </p:nvSpPr>
        <p:spPr>
          <a:xfrm>
            <a:off x="13624561" y="8677672"/>
            <a:ext cx="4084318" cy="3335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Source: OCHA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8"/>
          <p:cNvSpPr/>
          <p:nvPr/>
        </p:nvSpPr>
        <p:spPr>
          <a:xfrm flipH="1" rot="3099417">
            <a:off x="-290992" y="-2089723"/>
            <a:ext cx="4043107" cy="8086214"/>
          </a:xfrm>
          <a:custGeom>
            <a:rect b="b" l="l" r="r" t="t"/>
            <a:pathLst>
              <a:path extrusionOk="0" h="8086214" w="4043107">
                <a:moveTo>
                  <a:pt x="4043107" y="0"/>
                </a:moveTo>
                <a:lnTo>
                  <a:pt x="0" y="0"/>
                </a:lnTo>
                <a:lnTo>
                  <a:pt x="0" y="8086214"/>
                </a:lnTo>
                <a:lnTo>
                  <a:pt x="4043107" y="8086214"/>
                </a:lnTo>
                <a:lnTo>
                  <a:pt x="4043107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5" name="Google Shape;455;p18"/>
          <p:cNvSpPr/>
          <p:nvPr/>
        </p:nvSpPr>
        <p:spPr>
          <a:xfrm rot="-7700582">
            <a:off x="-134981" y="-1708185"/>
            <a:ext cx="3376946" cy="6753892"/>
          </a:xfrm>
          <a:custGeom>
            <a:rect b="b" l="l" r="r" t="t"/>
            <a:pathLst>
              <a:path extrusionOk="0" h="6753892" w="3376946">
                <a:moveTo>
                  <a:pt x="0" y="0"/>
                </a:moveTo>
                <a:lnTo>
                  <a:pt x="3376946" y="0"/>
                </a:lnTo>
                <a:lnTo>
                  <a:pt x="3376946" y="6753892"/>
                </a:lnTo>
                <a:lnTo>
                  <a:pt x="0" y="6753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6" name="Google Shape;456;p18"/>
          <p:cNvSpPr/>
          <p:nvPr/>
        </p:nvSpPr>
        <p:spPr>
          <a:xfrm flipH="1" rot="-7626453">
            <a:off x="13752735" y="3402289"/>
            <a:ext cx="4486277" cy="8972555"/>
          </a:xfrm>
          <a:custGeom>
            <a:rect b="b" l="l" r="r" t="t"/>
            <a:pathLst>
              <a:path extrusionOk="0" h="8972555" w="4486277">
                <a:moveTo>
                  <a:pt x="4486277" y="0"/>
                </a:moveTo>
                <a:lnTo>
                  <a:pt x="0" y="0"/>
                </a:lnTo>
                <a:lnTo>
                  <a:pt x="0" y="8972554"/>
                </a:lnTo>
                <a:lnTo>
                  <a:pt x="4486277" y="8972554"/>
                </a:lnTo>
                <a:lnTo>
                  <a:pt x="4486277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7" name="Google Shape;457;p18"/>
          <p:cNvSpPr/>
          <p:nvPr/>
        </p:nvSpPr>
        <p:spPr>
          <a:xfrm rot="3173546">
            <a:off x="14311947" y="4461452"/>
            <a:ext cx="3747097" cy="7494195"/>
          </a:xfrm>
          <a:custGeom>
            <a:rect b="b" l="l" r="r" t="t"/>
            <a:pathLst>
              <a:path extrusionOk="0" h="7494195" w="3747097">
                <a:moveTo>
                  <a:pt x="0" y="0"/>
                </a:moveTo>
                <a:lnTo>
                  <a:pt x="3747098" y="0"/>
                </a:lnTo>
                <a:lnTo>
                  <a:pt x="3747098" y="7494195"/>
                </a:lnTo>
                <a:lnTo>
                  <a:pt x="0" y="7494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8" name="Google Shape;458;p18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459" name="Google Shape;459;p18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Innovative Solutions and Technologies</a:t>
            </a:r>
            <a:endParaRPr/>
          </a:p>
        </p:txBody>
      </p:sp>
      <p:sp>
        <p:nvSpPr>
          <p:cNvPr id="460" name="Google Shape;460;p18"/>
          <p:cNvSpPr/>
          <p:nvPr/>
        </p:nvSpPr>
        <p:spPr>
          <a:xfrm>
            <a:off x="914400" y="1759944"/>
            <a:ext cx="2057400" cy="68579"/>
          </a:xfrm>
          <a:custGeom>
            <a:rect b="b" l="l" r="r" t="t"/>
            <a:pathLst>
              <a:path extrusionOk="0" h="91440" w="2743200">
                <a:moveTo>
                  <a:pt x="0" y="0"/>
                </a:moveTo>
                <a:lnTo>
                  <a:pt x="2743200" y="0"/>
                </a:lnTo>
                <a:lnTo>
                  <a:pt x="2743200" y="91440"/>
                </a:lnTo>
                <a:lnTo>
                  <a:pt x="0" y="91440"/>
                </a:lnTo>
                <a:close/>
              </a:path>
            </a:pathLst>
          </a:custGeom>
          <a:solidFill>
            <a:srgbClr val="DBA504"/>
          </a:solidFill>
          <a:ln>
            <a:noFill/>
          </a:ln>
        </p:spPr>
      </p:sp>
      <p:grpSp>
        <p:nvGrpSpPr>
          <p:cNvPr id="461" name="Google Shape;461;p18"/>
          <p:cNvGrpSpPr/>
          <p:nvPr/>
        </p:nvGrpSpPr>
        <p:grpSpPr>
          <a:xfrm>
            <a:off x="4506909" y="2170115"/>
            <a:ext cx="12220576" cy="2852109"/>
            <a:chOff x="0" y="0"/>
            <a:chExt cx="16294102" cy="3802812"/>
          </a:xfrm>
        </p:grpSpPr>
        <p:sp>
          <p:nvSpPr>
            <p:cNvPr id="462" name="Google Shape;462;p18"/>
            <p:cNvSpPr/>
            <p:nvPr/>
          </p:nvSpPr>
          <p:spPr>
            <a:xfrm>
              <a:off x="19050" y="19050"/>
              <a:ext cx="16256000" cy="3764661"/>
            </a:xfrm>
            <a:custGeom>
              <a:rect b="b" l="l" r="r" t="t"/>
              <a:pathLst>
                <a:path extrusionOk="0" h="3764661" w="16256000">
                  <a:moveTo>
                    <a:pt x="0" y="0"/>
                  </a:moveTo>
                  <a:lnTo>
                    <a:pt x="16256000" y="0"/>
                  </a:lnTo>
                  <a:lnTo>
                    <a:pt x="16256000" y="3764661"/>
                  </a:lnTo>
                  <a:lnTo>
                    <a:pt x="0" y="37646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63" name="Google Shape;463;p18"/>
            <p:cNvSpPr/>
            <p:nvPr/>
          </p:nvSpPr>
          <p:spPr>
            <a:xfrm>
              <a:off x="0" y="0"/>
              <a:ext cx="16294100" cy="3802761"/>
            </a:xfrm>
            <a:custGeom>
              <a:rect b="b" l="l" r="r" t="t"/>
              <a:pathLst>
                <a:path extrusionOk="0" h="3802761" w="16294100">
                  <a:moveTo>
                    <a:pt x="19050" y="0"/>
                  </a:moveTo>
                  <a:lnTo>
                    <a:pt x="16275050" y="0"/>
                  </a:lnTo>
                  <a:cubicBezTo>
                    <a:pt x="16285590" y="0"/>
                    <a:pt x="16294100" y="8509"/>
                    <a:pt x="16294100" y="19050"/>
                  </a:cubicBezTo>
                  <a:lnTo>
                    <a:pt x="16294100" y="3783711"/>
                  </a:lnTo>
                  <a:cubicBezTo>
                    <a:pt x="16294100" y="3794252"/>
                    <a:pt x="16285590" y="3802761"/>
                    <a:pt x="16275050" y="3802761"/>
                  </a:cubicBezTo>
                  <a:lnTo>
                    <a:pt x="19050" y="3802761"/>
                  </a:lnTo>
                  <a:cubicBezTo>
                    <a:pt x="8509" y="3802761"/>
                    <a:pt x="0" y="3794252"/>
                    <a:pt x="0" y="3783711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3783711"/>
                  </a:lnTo>
                  <a:lnTo>
                    <a:pt x="19050" y="3783711"/>
                  </a:lnTo>
                  <a:lnTo>
                    <a:pt x="19050" y="3764661"/>
                  </a:lnTo>
                  <a:lnTo>
                    <a:pt x="16275050" y="3764661"/>
                  </a:lnTo>
                  <a:lnTo>
                    <a:pt x="16275050" y="3783711"/>
                  </a:lnTo>
                  <a:lnTo>
                    <a:pt x="16256000" y="3783711"/>
                  </a:lnTo>
                  <a:lnTo>
                    <a:pt x="16256000" y="19050"/>
                  </a:lnTo>
                  <a:lnTo>
                    <a:pt x="16275050" y="19050"/>
                  </a:lnTo>
                  <a:lnTo>
                    <a:pt x="1627505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DBA5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8"/>
            <p:cNvSpPr txBox="1"/>
            <p:nvPr/>
          </p:nvSpPr>
          <p:spPr>
            <a:xfrm>
              <a:off x="0" y="28575"/>
              <a:ext cx="16294102" cy="37742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-298608" lvl="1" marL="597217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300"/>
                <a:buFont typeface="Arial"/>
                <a:buChar char="•"/>
              </a:pPr>
              <a:r>
                <a:rPr b="0" i="0" lang="en-US" sz="330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Compacts waste using solar energy, reducing waste volume and collection frequency.</a:t>
              </a:r>
              <a:endParaRPr/>
            </a:p>
            <a:p>
              <a:pPr indent="-298608" lvl="1" marL="597217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300"/>
                <a:buFont typeface="Arial"/>
                <a:buChar char="•"/>
              </a:pPr>
              <a:r>
                <a:rPr b="0" i="0" lang="en-US" sz="330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Lowers transportation costs and is energy-efficient.</a:t>
              </a:r>
              <a:endParaRPr/>
            </a:p>
            <a:p>
              <a:pPr indent="-298608" lvl="1" marL="597217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330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330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: Solar-powered compactors deployed in refugee camps in Kenya.</a:t>
              </a:r>
              <a:endParaRPr/>
            </a:p>
          </p:txBody>
        </p:sp>
      </p:grpSp>
      <p:grpSp>
        <p:nvGrpSpPr>
          <p:cNvPr id="465" name="Google Shape;465;p18"/>
          <p:cNvGrpSpPr/>
          <p:nvPr/>
        </p:nvGrpSpPr>
        <p:grpSpPr>
          <a:xfrm>
            <a:off x="4506909" y="5811410"/>
            <a:ext cx="12220575" cy="3486759"/>
            <a:chOff x="0" y="0"/>
            <a:chExt cx="16294100" cy="4649012"/>
          </a:xfrm>
        </p:grpSpPr>
        <p:sp>
          <p:nvSpPr>
            <p:cNvPr id="466" name="Google Shape;466;p18"/>
            <p:cNvSpPr/>
            <p:nvPr/>
          </p:nvSpPr>
          <p:spPr>
            <a:xfrm>
              <a:off x="19050" y="19050"/>
              <a:ext cx="16256000" cy="4610862"/>
            </a:xfrm>
            <a:custGeom>
              <a:rect b="b" l="l" r="r" t="t"/>
              <a:pathLst>
                <a:path extrusionOk="0" h="4610862" w="16256000">
                  <a:moveTo>
                    <a:pt x="0" y="0"/>
                  </a:moveTo>
                  <a:lnTo>
                    <a:pt x="16256000" y="0"/>
                  </a:lnTo>
                  <a:lnTo>
                    <a:pt x="16256000" y="4610862"/>
                  </a:lnTo>
                  <a:lnTo>
                    <a:pt x="0" y="46108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67" name="Google Shape;467;p18"/>
            <p:cNvSpPr/>
            <p:nvPr/>
          </p:nvSpPr>
          <p:spPr>
            <a:xfrm>
              <a:off x="0" y="0"/>
              <a:ext cx="16294100" cy="4648962"/>
            </a:xfrm>
            <a:custGeom>
              <a:rect b="b" l="l" r="r" t="t"/>
              <a:pathLst>
                <a:path extrusionOk="0" h="4648962" w="16294100">
                  <a:moveTo>
                    <a:pt x="19050" y="0"/>
                  </a:moveTo>
                  <a:lnTo>
                    <a:pt x="16275050" y="0"/>
                  </a:lnTo>
                  <a:cubicBezTo>
                    <a:pt x="16285590" y="0"/>
                    <a:pt x="16294100" y="8509"/>
                    <a:pt x="16294100" y="19050"/>
                  </a:cubicBezTo>
                  <a:lnTo>
                    <a:pt x="16294100" y="4629912"/>
                  </a:lnTo>
                  <a:cubicBezTo>
                    <a:pt x="16294100" y="4640453"/>
                    <a:pt x="16285590" y="4648962"/>
                    <a:pt x="16275050" y="4648962"/>
                  </a:cubicBezTo>
                  <a:lnTo>
                    <a:pt x="19050" y="4648962"/>
                  </a:lnTo>
                  <a:cubicBezTo>
                    <a:pt x="8509" y="4648962"/>
                    <a:pt x="0" y="4640453"/>
                    <a:pt x="0" y="4629912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4629912"/>
                  </a:lnTo>
                  <a:lnTo>
                    <a:pt x="19050" y="4629912"/>
                  </a:lnTo>
                  <a:lnTo>
                    <a:pt x="19050" y="4610862"/>
                  </a:lnTo>
                  <a:lnTo>
                    <a:pt x="16275050" y="4610862"/>
                  </a:lnTo>
                  <a:lnTo>
                    <a:pt x="16275050" y="4629912"/>
                  </a:lnTo>
                  <a:lnTo>
                    <a:pt x="16256000" y="4629912"/>
                  </a:lnTo>
                  <a:lnTo>
                    <a:pt x="16256000" y="19050"/>
                  </a:lnTo>
                  <a:lnTo>
                    <a:pt x="16275050" y="19050"/>
                  </a:lnTo>
                  <a:lnTo>
                    <a:pt x="1627505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DBA5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8"/>
            <p:cNvSpPr txBox="1"/>
            <p:nvPr/>
          </p:nvSpPr>
          <p:spPr>
            <a:xfrm>
              <a:off x="0" y="28575"/>
              <a:ext cx="16294100" cy="4620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-298608" lvl="1" marL="597217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300"/>
                <a:buFont typeface="Arial"/>
                <a:buChar char="•"/>
              </a:pPr>
              <a:r>
                <a:rPr b="0" i="0" lang="en-US" sz="330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Converts non-recyclable plastic into bricks for construction by packing plastic into bottles.</a:t>
              </a:r>
              <a:endParaRPr/>
            </a:p>
            <a:p>
              <a:pPr indent="-298608" lvl="1" marL="597217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300"/>
                <a:buFont typeface="Arial"/>
                <a:buChar char="•"/>
              </a:pPr>
              <a:r>
                <a:rPr b="0" i="0" lang="en-US" sz="330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Reduces environmental pollution and provides building materials.</a:t>
              </a:r>
              <a:endParaRPr/>
            </a:p>
            <a:p>
              <a:pPr indent="-298608" lvl="1" marL="597217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330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330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: Eco-bricks used in disaster recovery projects in the Philippines to build schools and community centers.</a:t>
              </a:r>
              <a:endParaRPr/>
            </a:p>
          </p:txBody>
        </p:sp>
      </p:grpSp>
      <p:sp>
        <p:nvSpPr>
          <p:cNvPr id="469" name="Google Shape;469;p18"/>
          <p:cNvSpPr txBox="1"/>
          <p:nvPr/>
        </p:nvSpPr>
        <p:spPr>
          <a:xfrm>
            <a:off x="319272" y="3043719"/>
            <a:ext cx="4110484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Solar-powered Waste Compactors</a:t>
            </a:r>
            <a:endParaRPr/>
          </a:p>
        </p:txBody>
      </p:sp>
      <p:sp>
        <p:nvSpPr>
          <p:cNvPr id="470" name="Google Shape;470;p18"/>
          <p:cNvSpPr txBox="1"/>
          <p:nvPr/>
        </p:nvSpPr>
        <p:spPr>
          <a:xfrm>
            <a:off x="914400" y="7266326"/>
            <a:ext cx="3220716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Eco-bricks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9"/>
          <p:cNvSpPr/>
          <p:nvPr/>
        </p:nvSpPr>
        <p:spPr>
          <a:xfrm flipH="1" rot="3099417">
            <a:off x="-290992" y="-2089723"/>
            <a:ext cx="4043107" cy="8086214"/>
          </a:xfrm>
          <a:custGeom>
            <a:rect b="b" l="l" r="r" t="t"/>
            <a:pathLst>
              <a:path extrusionOk="0" h="8086214" w="4043107">
                <a:moveTo>
                  <a:pt x="4043107" y="0"/>
                </a:moveTo>
                <a:lnTo>
                  <a:pt x="0" y="0"/>
                </a:lnTo>
                <a:lnTo>
                  <a:pt x="0" y="8086214"/>
                </a:lnTo>
                <a:lnTo>
                  <a:pt x="4043107" y="8086214"/>
                </a:lnTo>
                <a:lnTo>
                  <a:pt x="4043107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0" name="Google Shape;480;p19"/>
          <p:cNvSpPr/>
          <p:nvPr/>
        </p:nvSpPr>
        <p:spPr>
          <a:xfrm rot="-7700582">
            <a:off x="-134981" y="-1708185"/>
            <a:ext cx="3376946" cy="6753892"/>
          </a:xfrm>
          <a:custGeom>
            <a:rect b="b" l="l" r="r" t="t"/>
            <a:pathLst>
              <a:path extrusionOk="0" h="6753892" w="3376946">
                <a:moveTo>
                  <a:pt x="0" y="0"/>
                </a:moveTo>
                <a:lnTo>
                  <a:pt x="3376946" y="0"/>
                </a:lnTo>
                <a:lnTo>
                  <a:pt x="3376946" y="6753892"/>
                </a:lnTo>
                <a:lnTo>
                  <a:pt x="0" y="6753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1" name="Google Shape;481;p19"/>
          <p:cNvSpPr/>
          <p:nvPr/>
        </p:nvSpPr>
        <p:spPr>
          <a:xfrm flipH="1" rot="-7626453">
            <a:off x="13752735" y="3402289"/>
            <a:ext cx="4486277" cy="8972555"/>
          </a:xfrm>
          <a:custGeom>
            <a:rect b="b" l="l" r="r" t="t"/>
            <a:pathLst>
              <a:path extrusionOk="0" h="8972555" w="4486277">
                <a:moveTo>
                  <a:pt x="4486277" y="0"/>
                </a:moveTo>
                <a:lnTo>
                  <a:pt x="0" y="0"/>
                </a:lnTo>
                <a:lnTo>
                  <a:pt x="0" y="8972554"/>
                </a:lnTo>
                <a:lnTo>
                  <a:pt x="4486277" y="8972554"/>
                </a:lnTo>
                <a:lnTo>
                  <a:pt x="4486277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2" name="Google Shape;482;p19"/>
          <p:cNvSpPr/>
          <p:nvPr/>
        </p:nvSpPr>
        <p:spPr>
          <a:xfrm rot="3173546">
            <a:off x="14311947" y="4461452"/>
            <a:ext cx="3747097" cy="7494195"/>
          </a:xfrm>
          <a:custGeom>
            <a:rect b="b" l="l" r="r" t="t"/>
            <a:pathLst>
              <a:path extrusionOk="0" h="7494195" w="3747097">
                <a:moveTo>
                  <a:pt x="0" y="0"/>
                </a:moveTo>
                <a:lnTo>
                  <a:pt x="3747098" y="0"/>
                </a:lnTo>
                <a:lnTo>
                  <a:pt x="3747098" y="7494195"/>
                </a:lnTo>
                <a:lnTo>
                  <a:pt x="0" y="7494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3" name="Google Shape;483;p19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484" name="Google Shape;484;p19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Innovative Solutions and Technologies</a:t>
            </a:r>
            <a:endParaRPr/>
          </a:p>
        </p:txBody>
      </p:sp>
      <p:sp>
        <p:nvSpPr>
          <p:cNvPr id="485" name="Google Shape;485;p19"/>
          <p:cNvSpPr/>
          <p:nvPr/>
        </p:nvSpPr>
        <p:spPr>
          <a:xfrm>
            <a:off x="914400" y="1759944"/>
            <a:ext cx="2057400" cy="68579"/>
          </a:xfrm>
          <a:custGeom>
            <a:rect b="b" l="l" r="r" t="t"/>
            <a:pathLst>
              <a:path extrusionOk="0" h="91440" w="2743200">
                <a:moveTo>
                  <a:pt x="0" y="0"/>
                </a:moveTo>
                <a:lnTo>
                  <a:pt x="2743200" y="0"/>
                </a:lnTo>
                <a:lnTo>
                  <a:pt x="2743200" y="91440"/>
                </a:lnTo>
                <a:lnTo>
                  <a:pt x="0" y="91440"/>
                </a:lnTo>
                <a:close/>
              </a:path>
            </a:pathLst>
          </a:custGeom>
          <a:solidFill>
            <a:srgbClr val="DBA504"/>
          </a:solidFill>
          <a:ln>
            <a:noFill/>
          </a:ln>
        </p:spPr>
      </p:sp>
      <p:grpSp>
        <p:nvGrpSpPr>
          <p:cNvPr id="486" name="Google Shape;486;p19"/>
          <p:cNvGrpSpPr/>
          <p:nvPr/>
        </p:nvGrpSpPr>
        <p:grpSpPr>
          <a:xfrm>
            <a:off x="4506909" y="2170113"/>
            <a:ext cx="12572634" cy="1821946"/>
            <a:chOff x="0" y="0"/>
            <a:chExt cx="16763512" cy="2429262"/>
          </a:xfrm>
        </p:grpSpPr>
        <p:sp>
          <p:nvSpPr>
            <p:cNvPr id="487" name="Google Shape;487;p19"/>
            <p:cNvSpPr/>
            <p:nvPr/>
          </p:nvSpPr>
          <p:spPr>
            <a:xfrm>
              <a:off x="19050" y="19050"/>
              <a:ext cx="16725392" cy="2391156"/>
            </a:xfrm>
            <a:custGeom>
              <a:rect b="b" l="l" r="r" t="t"/>
              <a:pathLst>
                <a:path extrusionOk="0" h="2391156" w="16725392">
                  <a:moveTo>
                    <a:pt x="0" y="0"/>
                  </a:moveTo>
                  <a:lnTo>
                    <a:pt x="16725392" y="0"/>
                  </a:lnTo>
                  <a:lnTo>
                    <a:pt x="16725392" y="2391156"/>
                  </a:lnTo>
                  <a:lnTo>
                    <a:pt x="0" y="2391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88" name="Google Shape;488;p19"/>
            <p:cNvSpPr/>
            <p:nvPr/>
          </p:nvSpPr>
          <p:spPr>
            <a:xfrm>
              <a:off x="0" y="0"/>
              <a:ext cx="16763492" cy="2429256"/>
            </a:xfrm>
            <a:custGeom>
              <a:rect b="b" l="l" r="r" t="t"/>
              <a:pathLst>
                <a:path extrusionOk="0" h="2429256" w="16763492">
                  <a:moveTo>
                    <a:pt x="19050" y="0"/>
                  </a:moveTo>
                  <a:lnTo>
                    <a:pt x="16744442" y="0"/>
                  </a:lnTo>
                  <a:cubicBezTo>
                    <a:pt x="16754982" y="0"/>
                    <a:pt x="16763492" y="8509"/>
                    <a:pt x="16763492" y="19050"/>
                  </a:cubicBezTo>
                  <a:lnTo>
                    <a:pt x="16763492" y="2410206"/>
                  </a:lnTo>
                  <a:cubicBezTo>
                    <a:pt x="16763492" y="2420747"/>
                    <a:pt x="16754982" y="2429256"/>
                    <a:pt x="16744442" y="2429256"/>
                  </a:cubicBezTo>
                  <a:lnTo>
                    <a:pt x="19050" y="2429256"/>
                  </a:lnTo>
                  <a:cubicBezTo>
                    <a:pt x="8509" y="2429256"/>
                    <a:pt x="0" y="2420747"/>
                    <a:pt x="0" y="2410206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410206"/>
                  </a:lnTo>
                  <a:lnTo>
                    <a:pt x="19050" y="2410206"/>
                  </a:lnTo>
                  <a:lnTo>
                    <a:pt x="19050" y="2391156"/>
                  </a:lnTo>
                  <a:lnTo>
                    <a:pt x="16744442" y="2391156"/>
                  </a:lnTo>
                  <a:lnTo>
                    <a:pt x="16744442" y="2410206"/>
                  </a:lnTo>
                  <a:lnTo>
                    <a:pt x="16725392" y="2410206"/>
                  </a:lnTo>
                  <a:lnTo>
                    <a:pt x="16725392" y="19050"/>
                  </a:lnTo>
                  <a:lnTo>
                    <a:pt x="16744442" y="19050"/>
                  </a:lnTo>
                  <a:lnTo>
                    <a:pt x="16744442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DBA5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9"/>
            <p:cNvSpPr txBox="1"/>
            <p:nvPr/>
          </p:nvSpPr>
          <p:spPr>
            <a:xfrm>
              <a:off x="0" y="19050"/>
              <a:ext cx="16763512" cy="2410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-244316" lvl="1" marL="488632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700"/>
                <a:buFont typeface="Arial"/>
                <a:buChar char="•"/>
              </a:pPr>
              <a:r>
                <a:rPr b="0" i="0" lang="en-US" sz="270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Converts organic waste into biogas for cooking or electricity.</a:t>
              </a:r>
              <a:endParaRPr/>
            </a:p>
            <a:p>
              <a:pPr indent="-244316" lvl="1" marL="488632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700"/>
                <a:buFont typeface="Arial"/>
                <a:buChar char="•"/>
              </a:pPr>
              <a:r>
                <a:rPr b="0" i="0" lang="en-US" sz="270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Provides renewable energy, reduces organic waste, minimizes deforestation.</a:t>
              </a:r>
              <a:endParaRPr/>
            </a:p>
            <a:p>
              <a:pPr indent="-244316" lvl="1" marL="488632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270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270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: Biogas systems installed in refugee camps in Rwanda, converting food waste into cooking fuel.</a:t>
              </a:r>
              <a:endParaRPr/>
            </a:p>
          </p:txBody>
        </p:sp>
      </p:grpSp>
      <p:grpSp>
        <p:nvGrpSpPr>
          <p:cNvPr id="490" name="Google Shape;490;p19"/>
          <p:cNvGrpSpPr/>
          <p:nvPr/>
        </p:nvGrpSpPr>
        <p:grpSpPr>
          <a:xfrm>
            <a:off x="4506906" y="4349451"/>
            <a:ext cx="12572632" cy="1734714"/>
            <a:chOff x="0" y="0"/>
            <a:chExt cx="16763510" cy="2312952"/>
          </a:xfrm>
        </p:grpSpPr>
        <p:sp>
          <p:nvSpPr>
            <p:cNvPr id="491" name="Google Shape;491;p19"/>
            <p:cNvSpPr/>
            <p:nvPr/>
          </p:nvSpPr>
          <p:spPr>
            <a:xfrm>
              <a:off x="19050" y="19050"/>
              <a:ext cx="16725392" cy="2274824"/>
            </a:xfrm>
            <a:custGeom>
              <a:rect b="b" l="l" r="r" t="t"/>
              <a:pathLst>
                <a:path extrusionOk="0" h="2274824" w="16725392">
                  <a:moveTo>
                    <a:pt x="0" y="0"/>
                  </a:moveTo>
                  <a:lnTo>
                    <a:pt x="16725392" y="0"/>
                  </a:lnTo>
                  <a:lnTo>
                    <a:pt x="16725392" y="2274824"/>
                  </a:lnTo>
                  <a:lnTo>
                    <a:pt x="0" y="22748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92" name="Google Shape;492;p19"/>
            <p:cNvSpPr/>
            <p:nvPr/>
          </p:nvSpPr>
          <p:spPr>
            <a:xfrm>
              <a:off x="0" y="0"/>
              <a:ext cx="16763492" cy="2312924"/>
            </a:xfrm>
            <a:custGeom>
              <a:rect b="b" l="l" r="r" t="t"/>
              <a:pathLst>
                <a:path extrusionOk="0" h="2312924" w="16763492">
                  <a:moveTo>
                    <a:pt x="19050" y="0"/>
                  </a:moveTo>
                  <a:lnTo>
                    <a:pt x="16744442" y="0"/>
                  </a:lnTo>
                  <a:cubicBezTo>
                    <a:pt x="16754982" y="0"/>
                    <a:pt x="16763492" y="8509"/>
                    <a:pt x="16763492" y="19050"/>
                  </a:cubicBezTo>
                  <a:lnTo>
                    <a:pt x="16763492" y="2293874"/>
                  </a:lnTo>
                  <a:cubicBezTo>
                    <a:pt x="16763492" y="2304415"/>
                    <a:pt x="16754982" y="2312924"/>
                    <a:pt x="16744442" y="2312924"/>
                  </a:cubicBezTo>
                  <a:lnTo>
                    <a:pt x="19050" y="2312924"/>
                  </a:lnTo>
                  <a:cubicBezTo>
                    <a:pt x="8509" y="2312924"/>
                    <a:pt x="0" y="2304415"/>
                    <a:pt x="0" y="2293874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293874"/>
                  </a:lnTo>
                  <a:lnTo>
                    <a:pt x="19050" y="2293874"/>
                  </a:lnTo>
                  <a:lnTo>
                    <a:pt x="19050" y="2274824"/>
                  </a:lnTo>
                  <a:lnTo>
                    <a:pt x="16744442" y="2274824"/>
                  </a:lnTo>
                  <a:lnTo>
                    <a:pt x="16744442" y="2293874"/>
                  </a:lnTo>
                  <a:lnTo>
                    <a:pt x="16725392" y="2293874"/>
                  </a:lnTo>
                  <a:lnTo>
                    <a:pt x="16725392" y="19050"/>
                  </a:lnTo>
                  <a:lnTo>
                    <a:pt x="16744442" y="19050"/>
                  </a:lnTo>
                  <a:lnTo>
                    <a:pt x="16744442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DBA5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9"/>
            <p:cNvSpPr txBox="1"/>
            <p:nvPr/>
          </p:nvSpPr>
          <p:spPr>
            <a:xfrm>
              <a:off x="0" y="19050"/>
              <a:ext cx="16763510" cy="22939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-230742" lvl="1" marL="461485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550"/>
                <a:buFont typeface="Arial"/>
                <a:buChar char="•"/>
              </a:pPr>
              <a:r>
                <a:rPr b="0" i="0" lang="en-US" sz="255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Portable units treat waste on-site, especially hazardous waste.</a:t>
              </a:r>
              <a:endParaRPr/>
            </a:p>
            <a:p>
              <a:pPr indent="-230742" lvl="1" marL="461485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550"/>
                <a:buFont typeface="Arial"/>
                <a:buChar char="•"/>
              </a:pPr>
              <a:r>
                <a:rPr b="0" i="0" lang="en-US" sz="255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Immediate waste treatment, reduces environmental risks.</a:t>
              </a:r>
              <a:endParaRPr/>
            </a:p>
            <a:p>
              <a:pPr indent="-230742" lvl="1" marL="461485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255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255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: Mobile waste treatment units used in Yemen to manage hazardous waste from medical facilities.</a:t>
              </a:r>
              <a:endParaRPr/>
            </a:p>
          </p:txBody>
        </p:sp>
      </p:grpSp>
      <p:sp>
        <p:nvSpPr>
          <p:cNvPr id="494" name="Google Shape;494;p19"/>
          <p:cNvSpPr txBox="1"/>
          <p:nvPr/>
        </p:nvSpPr>
        <p:spPr>
          <a:xfrm>
            <a:off x="1005840" y="2655477"/>
            <a:ext cx="3423916" cy="527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Biogas Systems</a:t>
            </a:r>
            <a:endParaRPr/>
          </a:p>
        </p:txBody>
      </p:sp>
      <p:sp>
        <p:nvSpPr>
          <p:cNvPr id="495" name="Google Shape;495;p19"/>
          <p:cNvSpPr txBox="1"/>
          <p:nvPr/>
        </p:nvSpPr>
        <p:spPr>
          <a:xfrm>
            <a:off x="1209038" y="4712564"/>
            <a:ext cx="3220716" cy="989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Mobile Waste Treatment Units</a:t>
            </a:r>
            <a:endParaRPr/>
          </a:p>
        </p:txBody>
      </p:sp>
      <p:grpSp>
        <p:nvGrpSpPr>
          <p:cNvPr id="496" name="Google Shape;496;p19"/>
          <p:cNvGrpSpPr/>
          <p:nvPr/>
        </p:nvGrpSpPr>
        <p:grpSpPr>
          <a:xfrm>
            <a:off x="4506906" y="6573248"/>
            <a:ext cx="12572632" cy="1829085"/>
            <a:chOff x="0" y="0"/>
            <a:chExt cx="16763510" cy="2438781"/>
          </a:xfrm>
        </p:grpSpPr>
        <p:sp>
          <p:nvSpPr>
            <p:cNvPr id="497" name="Google Shape;497;p19"/>
            <p:cNvSpPr/>
            <p:nvPr/>
          </p:nvSpPr>
          <p:spPr>
            <a:xfrm>
              <a:off x="19050" y="19050"/>
              <a:ext cx="16725392" cy="2400681"/>
            </a:xfrm>
            <a:custGeom>
              <a:rect b="b" l="l" r="r" t="t"/>
              <a:pathLst>
                <a:path extrusionOk="0" h="2400681" w="16725392">
                  <a:moveTo>
                    <a:pt x="0" y="0"/>
                  </a:moveTo>
                  <a:lnTo>
                    <a:pt x="16725392" y="0"/>
                  </a:lnTo>
                  <a:lnTo>
                    <a:pt x="16725392" y="2400681"/>
                  </a:lnTo>
                  <a:lnTo>
                    <a:pt x="0" y="24006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98" name="Google Shape;498;p19"/>
            <p:cNvSpPr/>
            <p:nvPr/>
          </p:nvSpPr>
          <p:spPr>
            <a:xfrm>
              <a:off x="0" y="0"/>
              <a:ext cx="16763492" cy="2438781"/>
            </a:xfrm>
            <a:custGeom>
              <a:rect b="b" l="l" r="r" t="t"/>
              <a:pathLst>
                <a:path extrusionOk="0" h="2438781" w="16763492">
                  <a:moveTo>
                    <a:pt x="19050" y="0"/>
                  </a:moveTo>
                  <a:lnTo>
                    <a:pt x="16744442" y="0"/>
                  </a:lnTo>
                  <a:cubicBezTo>
                    <a:pt x="16754982" y="0"/>
                    <a:pt x="16763492" y="8509"/>
                    <a:pt x="16763492" y="19050"/>
                  </a:cubicBezTo>
                  <a:lnTo>
                    <a:pt x="16763492" y="2419731"/>
                  </a:lnTo>
                  <a:cubicBezTo>
                    <a:pt x="16763492" y="2430272"/>
                    <a:pt x="16754982" y="2438781"/>
                    <a:pt x="16744442" y="2438781"/>
                  </a:cubicBezTo>
                  <a:lnTo>
                    <a:pt x="19050" y="2438781"/>
                  </a:lnTo>
                  <a:cubicBezTo>
                    <a:pt x="8509" y="2438781"/>
                    <a:pt x="0" y="2430272"/>
                    <a:pt x="0" y="2419731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419731"/>
                  </a:lnTo>
                  <a:lnTo>
                    <a:pt x="19050" y="2419731"/>
                  </a:lnTo>
                  <a:lnTo>
                    <a:pt x="19050" y="2400681"/>
                  </a:lnTo>
                  <a:lnTo>
                    <a:pt x="16744442" y="2400681"/>
                  </a:lnTo>
                  <a:lnTo>
                    <a:pt x="16744442" y="2419731"/>
                  </a:lnTo>
                  <a:lnTo>
                    <a:pt x="16725392" y="2419731"/>
                  </a:lnTo>
                  <a:lnTo>
                    <a:pt x="16725392" y="19050"/>
                  </a:lnTo>
                  <a:lnTo>
                    <a:pt x="16744442" y="19050"/>
                  </a:lnTo>
                  <a:lnTo>
                    <a:pt x="16744442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DBA5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9"/>
            <p:cNvSpPr txBox="1"/>
            <p:nvPr/>
          </p:nvSpPr>
          <p:spPr>
            <a:xfrm>
              <a:off x="0" y="76200"/>
              <a:ext cx="16763510" cy="23625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-237529" lvl="1" marL="475059" marR="0" rtl="0" algn="l">
                <a:lnSpc>
                  <a:spcPct val="86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625"/>
                <a:buFont typeface="Arial"/>
                <a:buChar char="•"/>
              </a:pPr>
              <a:r>
                <a:rPr b="0" i="0" lang="en-US" sz="2625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Sanitation solutions that don’t require water, using chemical or biological processes.</a:t>
              </a:r>
              <a:endParaRPr/>
            </a:p>
            <a:p>
              <a:pPr indent="-237529" lvl="1" marL="475059" marR="0" rtl="0" algn="l">
                <a:lnSpc>
                  <a:spcPct val="86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625"/>
                <a:buFont typeface="Arial"/>
                <a:buChar char="•"/>
              </a:pPr>
              <a:r>
                <a:rPr b="0" i="0" lang="en-US" sz="2625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Ideal for water-scarce environments, reduces water contamination risk.</a:t>
              </a:r>
              <a:endParaRPr/>
            </a:p>
            <a:p>
              <a:pPr indent="-237529" lvl="1" marL="475059" marR="0" rtl="0" algn="l">
                <a:lnSpc>
                  <a:spcPct val="864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2625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2625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: Waterless toilets used in drought-affected regions of Ethiopia to reduce strain on water resources.</a:t>
              </a:r>
              <a:endParaRPr/>
            </a:p>
          </p:txBody>
        </p:sp>
      </p:grpSp>
      <p:sp>
        <p:nvSpPr>
          <p:cNvPr id="500" name="Google Shape;500;p19"/>
          <p:cNvSpPr txBox="1"/>
          <p:nvPr/>
        </p:nvSpPr>
        <p:spPr>
          <a:xfrm>
            <a:off x="1005840" y="6992366"/>
            <a:ext cx="3423916" cy="527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Waterless Toilets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 flipH="1" rot="3099417">
            <a:off x="-290992" y="-2089723"/>
            <a:ext cx="4043107" cy="8086214"/>
          </a:xfrm>
          <a:custGeom>
            <a:rect b="b" l="l" r="r" t="t"/>
            <a:pathLst>
              <a:path extrusionOk="0" h="8086214" w="4043107">
                <a:moveTo>
                  <a:pt x="4043107" y="0"/>
                </a:moveTo>
                <a:lnTo>
                  <a:pt x="0" y="0"/>
                </a:lnTo>
                <a:lnTo>
                  <a:pt x="0" y="8086214"/>
                </a:lnTo>
                <a:lnTo>
                  <a:pt x="4043107" y="8086214"/>
                </a:lnTo>
                <a:lnTo>
                  <a:pt x="4043107" y="0"/>
                </a:lnTo>
                <a:close/>
              </a:path>
            </a:pathLst>
          </a:custGeom>
          <a:blipFill rotWithShape="1">
            <a:blip r:embed="rId3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2"/>
          <p:cNvSpPr/>
          <p:nvPr/>
        </p:nvSpPr>
        <p:spPr>
          <a:xfrm rot="-7700582">
            <a:off x="-134981" y="-1708185"/>
            <a:ext cx="3376946" cy="6753892"/>
          </a:xfrm>
          <a:custGeom>
            <a:rect b="b" l="l" r="r" t="t"/>
            <a:pathLst>
              <a:path extrusionOk="0" h="6753892" w="3376946">
                <a:moveTo>
                  <a:pt x="0" y="0"/>
                </a:moveTo>
                <a:lnTo>
                  <a:pt x="3376946" y="0"/>
                </a:lnTo>
                <a:lnTo>
                  <a:pt x="3376946" y="6753892"/>
                </a:lnTo>
                <a:lnTo>
                  <a:pt x="0" y="6753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2"/>
          <p:cNvSpPr/>
          <p:nvPr/>
        </p:nvSpPr>
        <p:spPr>
          <a:xfrm flipH="1" rot="-7626453">
            <a:off x="13584602" y="4750926"/>
            <a:ext cx="4486277" cy="8972555"/>
          </a:xfrm>
          <a:custGeom>
            <a:rect b="b" l="l" r="r" t="t"/>
            <a:pathLst>
              <a:path extrusionOk="0" h="8972555" w="4486277">
                <a:moveTo>
                  <a:pt x="4486278" y="0"/>
                </a:moveTo>
                <a:lnTo>
                  <a:pt x="0" y="0"/>
                </a:lnTo>
                <a:lnTo>
                  <a:pt x="0" y="8972555"/>
                </a:lnTo>
                <a:lnTo>
                  <a:pt x="4486278" y="8972555"/>
                </a:lnTo>
                <a:lnTo>
                  <a:pt x="4486278" y="0"/>
                </a:lnTo>
                <a:close/>
              </a:path>
            </a:pathLst>
          </a:custGeom>
          <a:blipFill rotWithShape="1">
            <a:blip r:embed="rId3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2"/>
          <p:cNvSpPr/>
          <p:nvPr/>
        </p:nvSpPr>
        <p:spPr>
          <a:xfrm rot="3173546">
            <a:off x="14143815" y="5810090"/>
            <a:ext cx="3747097" cy="7494195"/>
          </a:xfrm>
          <a:custGeom>
            <a:rect b="b" l="l" r="r" t="t"/>
            <a:pathLst>
              <a:path extrusionOk="0" h="7494195" w="3747097">
                <a:moveTo>
                  <a:pt x="0" y="0"/>
                </a:moveTo>
                <a:lnTo>
                  <a:pt x="3747097" y="0"/>
                </a:lnTo>
                <a:lnTo>
                  <a:pt x="3747097" y="7494194"/>
                </a:lnTo>
                <a:lnTo>
                  <a:pt x="0" y="74941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2"/>
          <p:cNvSpPr/>
          <p:nvPr/>
        </p:nvSpPr>
        <p:spPr>
          <a:xfrm>
            <a:off x="2268254" y="3375377"/>
            <a:ext cx="1371600" cy="1371600"/>
          </a:xfrm>
          <a:custGeom>
            <a:rect b="b" l="l" r="r" t="t"/>
            <a:pathLst>
              <a:path extrusionOk="0" h="1828800" w="1828800">
                <a:moveTo>
                  <a:pt x="0" y="914400"/>
                </a:moveTo>
                <a:cubicBezTo>
                  <a:pt x="0" y="409448"/>
                  <a:pt x="409448" y="0"/>
                  <a:pt x="914400" y="0"/>
                </a:cubicBezTo>
                <a:cubicBezTo>
                  <a:pt x="1419352" y="0"/>
                  <a:pt x="1828800" y="409448"/>
                  <a:pt x="1828800" y="914400"/>
                </a:cubicBezTo>
                <a:cubicBezTo>
                  <a:pt x="1828800" y="1419352"/>
                  <a:pt x="1419352" y="1828800"/>
                  <a:pt x="914400" y="1828800"/>
                </a:cubicBezTo>
                <a:cubicBezTo>
                  <a:pt x="409448" y="1828800"/>
                  <a:pt x="0" y="1419352"/>
                  <a:pt x="0" y="914400"/>
                </a:cubicBezTo>
                <a:close/>
              </a:path>
            </a:pathLst>
          </a:custGeom>
          <a:solidFill>
            <a:srgbClr val="DBA5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2480704" y="3556932"/>
            <a:ext cx="493395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5D5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6398018" y="3370060"/>
            <a:ext cx="1371600" cy="1371600"/>
          </a:xfrm>
          <a:custGeom>
            <a:rect b="b" l="l" r="r" t="t"/>
            <a:pathLst>
              <a:path extrusionOk="0" h="1828800" w="1828800">
                <a:moveTo>
                  <a:pt x="0" y="914400"/>
                </a:moveTo>
                <a:cubicBezTo>
                  <a:pt x="0" y="409448"/>
                  <a:pt x="409448" y="0"/>
                  <a:pt x="914400" y="0"/>
                </a:cubicBezTo>
                <a:cubicBezTo>
                  <a:pt x="1419352" y="0"/>
                  <a:pt x="1828800" y="409448"/>
                  <a:pt x="1828800" y="914400"/>
                </a:cubicBezTo>
                <a:cubicBezTo>
                  <a:pt x="1828800" y="1419352"/>
                  <a:pt x="1419352" y="1828800"/>
                  <a:pt x="914400" y="1828800"/>
                </a:cubicBezTo>
                <a:cubicBezTo>
                  <a:pt x="409448" y="1828800"/>
                  <a:pt x="0" y="1419352"/>
                  <a:pt x="0" y="914400"/>
                </a:cubicBezTo>
                <a:close/>
              </a:path>
            </a:pathLst>
          </a:custGeom>
          <a:solidFill>
            <a:srgbClr val="DBA5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6610468" y="3551616"/>
            <a:ext cx="493395" cy="989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5D5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0495402" y="3370060"/>
            <a:ext cx="1371600" cy="1371600"/>
          </a:xfrm>
          <a:custGeom>
            <a:rect b="b" l="l" r="r" t="t"/>
            <a:pathLst>
              <a:path extrusionOk="0" h="1828800" w="1828800">
                <a:moveTo>
                  <a:pt x="0" y="914400"/>
                </a:moveTo>
                <a:cubicBezTo>
                  <a:pt x="0" y="409448"/>
                  <a:pt x="409448" y="0"/>
                  <a:pt x="914400" y="0"/>
                </a:cubicBezTo>
                <a:cubicBezTo>
                  <a:pt x="1419352" y="0"/>
                  <a:pt x="1828800" y="409448"/>
                  <a:pt x="1828800" y="914400"/>
                </a:cubicBezTo>
                <a:cubicBezTo>
                  <a:pt x="1828800" y="1419352"/>
                  <a:pt x="1419352" y="1828800"/>
                  <a:pt x="914400" y="1828800"/>
                </a:cubicBezTo>
                <a:cubicBezTo>
                  <a:pt x="409448" y="1828800"/>
                  <a:pt x="0" y="1419352"/>
                  <a:pt x="0" y="914400"/>
                </a:cubicBezTo>
                <a:close/>
              </a:path>
            </a:pathLst>
          </a:custGeom>
          <a:solidFill>
            <a:srgbClr val="DBA5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10707854" y="3551616"/>
            <a:ext cx="493395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5D5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14648146" y="3370060"/>
            <a:ext cx="1371600" cy="1371600"/>
          </a:xfrm>
          <a:custGeom>
            <a:rect b="b" l="l" r="r" t="t"/>
            <a:pathLst>
              <a:path extrusionOk="0" h="1828800" w="1828800">
                <a:moveTo>
                  <a:pt x="0" y="914400"/>
                </a:moveTo>
                <a:cubicBezTo>
                  <a:pt x="0" y="409448"/>
                  <a:pt x="409448" y="0"/>
                  <a:pt x="914400" y="0"/>
                </a:cubicBezTo>
                <a:cubicBezTo>
                  <a:pt x="1419352" y="0"/>
                  <a:pt x="1828800" y="409448"/>
                  <a:pt x="1828800" y="914400"/>
                </a:cubicBezTo>
                <a:cubicBezTo>
                  <a:pt x="1828800" y="1419352"/>
                  <a:pt x="1419352" y="1828800"/>
                  <a:pt x="914400" y="1828800"/>
                </a:cubicBezTo>
                <a:cubicBezTo>
                  <a:pt x="409448" y="1828800"/>
                  <a:pt x="0" y="1419352"/>
                  <a:pt x="0" y="914400"/>
                </a:cubicBezTo>
                <a:close/>
              </a:path>
            </a:pathLst>
          </a:custGeom>
          <a:solidFill>
            <a:srgbClr val="DBA5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14860597" y="3551616"/>
            <a:ext cx="493395" cy="989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5D5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117" name="Google Shape;117;p2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Module Outline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2936307" y="3584926"/>
            <a:ext cx="676275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119" name="Google Shape;119;p2"/>
          <p:cNvSpPr txBox="1"/>
          <p:nvPr/>
        </p:nvSpPr>
        <p:spPr>
          <a:xfrm>
            <a:off x="1266987" y="5186078"/>
            <a:ext cx="3747250" cy="2580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Introduction to waste management in humanitarian settings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5396750" y="5180762"/>
            <a:ext cx="3747250" cy="2580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Practical approaches to waste management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9487418" y="5181600"/>
            <a:ext cx="3747251" cy="2580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Challenges and strategic solutions in waste management</a:t>
            </a:r>
            <a:endParaRPr/>
          </a:p>
        </p:txBody>
      </p:sp>
      <p:sp>
        <p:nvSpPr>
          <p:cNvPr id="122" name="Google Shape;122;p2"/>
          <p:cNvSpPr txBox="1"/>
          <p:nvPr/>
        </p:nvSpPr>
        <p:spPr>
          <a:xfrm>
            <a:off x="7066071" y="3579610"/>
            <a:ext cx="676275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11163456" y="3579610"/>
            <a:ext cx="676275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/>
          </a:p>
        </p:txBody>
      </p:sp>
      <p:sp>
        <p:nvSpPr>
          <p:cNvPr id="124" name="Google Shape;124;p2"/>
          <p:cNvSpPr txBox="1"/>
          <p:nvPr/>
        </p:nvSpPr>
        <p:spPr>
          <a:xfrm>
            <a:off x="13640162" y="5181600"/>
            <a:ext cx="3747251" cy="2580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Case studies and best practices</a:t>
            </a:r>
            <a:endParaRPr/>
          </a:p>
        </p:txBody>
      </p:sp>
      <p:sp>
        <p:nvSpPr>
          <p:cNvPr id="125" name="Google Shape;125;p2"/>
          <p:cNvSpPr txBox="1"/>
          <p:nvPr/>
        </p:nvSpPr>
        <p:spPr>
          <a:xfrm>
            <a:off x="15316200" y="3579610"/>
            <a:ext cx="676275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0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grpSp>
        <p:nvGrpSpPr>
          <p:cNvPr id="506" name="Google Shape;506;p20"/>
          <p:cNvGrpSpPr/>
          <p:nvPr/>
        </p:nvGrpSpPr>
        <p:grpSpPr>
          <a:xfrm>
            <a:off x="2837944" y="1071022"/>
            <a:ext cx="6269736" cy="3769424"/>
            <a:chOff x="0" y="0"/>
            <a:chExt cx="8359648" cy="5025898"/>
          </a:xfrm>
        </p:grpSpPr>
        <p:sp>
          <p:nvSpPr>
            <p:cNvPr id="507" name="Google Shape;507;p20"/>
            <p:cNvSpPr/>
            <p:nvPr/>
          </p:nvSpPr>
          <p:spPr>
            <a:xfrm>
              <a:off x="12700" y="12700"/>
              <a:ext cx="8334248" cy="5000498"/>
            </a:xfrm>
            <a:custGeom>
              <a:rect b="b" l="l" r="r" t="t"/>
              <a:pathLst>
                <a:path extrusionOk="0" h="5000498" w="8334248">
                  <a:moveTo>
                    <a:pt x="0" y="0"/>
                  </a:moveTo>
                  <a:lnTo>
                    <a:pt x="8334248" y="0"/>
                  </a:lnTo>
                  <a:lnTo>
                    <a:pt x="8334248" y="5000498"/>
                  </a:lnTo>
                  <a:lnTo>
                    <a:pt x="0" y="5000498"/>
                  </a:lnTo>
                  <a:close/>
                </a:path>
              </a:pathLst>
            </a:custGeom>
            <a:solidFill>
              <a:srgbClr val="DBA504"/>
            </a:solidFill>
            <a:ln>
              <a:noFill/>
            </a:ln>
          </p:spPr>
        </p:sp>
        <p:sp>
          <p:nvSpPr>
            <p:cNvPr id="508" name="Google Shape;508;p20"/>
            <p:cNvSpPr/>
            <p:nvPr/>
          </p:nvSpPr>
          <p:spPr>
            <a:xfrm>
              <a:off x="0" y="0"/>
              <a:ext cx="8359648" cy="5025898"/>
            </a:xfrm>
            <a:custGeom>
              <a:rect b="b" l="l" r="r" t="t"/>
              <a:pathLst>
                <a:path extrusionOk="0" h="5025898" w="8359648">
                  <a:moveTo>
                    <a:pt x="12700" y="0"/>
                  </a:moveTo>
                  <a:lnTo>
                    <a:pt x="8346948" y="0"/>
                  </a:lnTo>
                  <a:cubicBezTo>
                    <a:pt x="8353933" y="0"/>
                    <a:pt x="8359648" y="5715"/>
                    <a:pt x="8359648" y="12700"/>
                  </a:cubicBezTo>
                  <a:lnTo>
                    <a:pt x="8359648" y="5013198"/>
                  </a:lnTo>
                  <a:cubicBezTo>
                    <a:pt x="8359648" y="5020183"/>
                    <a:pt x="8353933" y="5025898"/>
                    <a:pt x="8346948" y="5025898"/>
                  </a:cubicBezTo>
                  <a:lnTo>
                    <a:pt x="12700" y="5025898"/>
                  </a:lnTo>
                  <a:cubicBezTo>
                    <a:pt x="5715" y="5025898"/>
                    <a:pt x="0" y="5020183"/>
                    <a:pt x="0" y="501319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5013198"/>
                  </a:lnTo>
                  <a:lnTo>
                    <a:pt x="12700" y="5013198"/>
                  </a:lnTo>
                  <a:lnTo>
                    <a:pt x="12700" y="5000498"/>
                  </a:lnTo>
                  <a:lnTo>
                    <a:pt x="8346948" y="5000498"/>
                  </a:lnTo>
                  <a:lnTo>
                    <a:pt x="8346948" y="5013198"/>
                  </a:lnTo>
                  <a:lnTo>
                    <a:pt x="8334248" y="5013198"/>
                  </a:lnTo>
                  <a:lnTo>
                    <a:pt x="8334248" y="12700"/>
                  </a:lnTo>
                  <a:lnTo>
                    <a:pt x="8346948" y="12700"/>
                  </a:lnTo>
                  <a:lnTo>
                    <a:pt x="834694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9" name="Google Shape;509;p20"/>
          <p:cNvSpPr txBox="1"/>
          <p:nvPr/>
        </p:nvSpPr>
        <p:spPr>
          <a:xfrm>
            <a:off x="2940814" y="1994873"/>
            <a:ext cx="6064004" cy="1959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Practical approaches in humanitarian contexts depend on local conditions and available resources.</a:t>
            </a:r>
            <a:endParaRPr/>
          </a:p>
        </p:txBody>
      </p:sp>
      <p:grpSp>
        <p:nvGrpSpPr>
          <p:cNvPr id="510" name="Google Shape;510;p20"/>
          <p:cNvGrpSpPr/>
          <p:nvPr/>
        </p:nvGrpSpPr>
        <p:grpSpPr>
          <a:xfrm>
            <a:off x="9713708" y="1071022"/>
            <a:ext cx="6269736" cy="3769424"/>
            <a:chOff x="0" y="0"/>
            <a:chExt cx="8359648" cy="5025898"/>
          </a:xfrm>
        </p:grpSpPr>
        <p:sp>
          <p:nvSpPr>
            <p:cNvPr id="511" name="Google Shape;511;p20"/>
            <p:cNvSpPr/>
            <p:nvPr/>
          </p:nvSpPr>
          <p:spPr>
            <a:xfrm>
              <a:off x="12700" y="12700"/>
              <a:ext cx="8334248" cy="5000498"/>
            </a:xfrm>
            <a:custGeom>
              <a:rect b="b" l="l" r="r" t="t"/>
              <a:pathLst>
                <a:path extrusionOk="0" h="5000498" w="8334248">
                  <a:moveTo>
                    <a:pt x="0" y="0"/>
                  </a:moveTo>
                  <a:lnTo>
                    <a:pt x="8334248" y="0"/>
                  </a:lnTo>
                  <a:lnTo>
                    <a:pt x="8334248" y="5000498"/>
                  </a:lnTo>
                  <a:lnTo>
                    <a:pt x="0" y="5000498"/>
                  </a:lnTo>
                  <a:close/>
                </a:path>
              </a:pathLst>
            </a:custGeom>
            <a:solidFill>
              <a:srgbClr val="DBA504"/>
            </a:solidFill>
            <a:ln>
              <a:noFill/>
            </a:ln>
          </p:spPr>
        </p:sp>
        <p:sp>
          <p:nvSpPr>
            <p:cNvPr id="512" name="Google Shape;512;p20"/>
            <p:cNvSpPr/>
            <p:nvPr/>
          </p:nvSpPr>
          <p:spPr>
            <a:xfrm>
              <a:off x="0" y="0"/>
              <a:ext cx="8359648" cy="5025898"/>
            </a:xfrm>
            <a:custGeom>
              <a:rect b="b" l="l" r="r" t="t"/>
              <a:pathLst>
                <a:path extrusionOk="0" h="5025898" w="8359648">
                  <a:moveTo>
                    <a:pt x="12700" y="0"/>
                  </a:moveTo>
                  <a:lnTo>
                    <a:pt x="8346948" y="0"/>
                  </a:lnTo>
                  <a:cubicBezTo>
                    <a:pt x="8353933" y="0"/>
                    <a:pt x="8359648" y="5715"/>
                    <a:pt x="8359648" y="12700"/>
                  </a:cubicBezTo>
                  <a:lnTo>
                    <a:pt x="8359648" y="5013198"/>
                  </a:lnTo>
                  <a:cubicBezTo>
                    <a:pt x="8359648" y="5020183"/>
                    <a:pt x="8353933" y="5025898"/>
                    <a:pt x="8346948" y="5025898"/>
                  </a:cubicBezTo>
                  <a:lnTo>
                    <a:pt x="12700" y="5025898"/>
                  </a:lnTo>
                  <a:cubicBezTo>
                    <a:pt x="5715" y="5025898"/>
                    <a:pt x="0" y="5020183"/>
                    <a:pt x="0" y="501319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5013198"/>
                  </a:lnTo>
                  <a:lnTo>
                    <a:pt x="12700" y="5013198"/>
                  </a:lnTo>
                  <a:lnTo>
                    <a:pt x="12700" y="5000498"/>
                  </a:lnTo>
                  <a:lnTo>
                    <a:pt x="8346948" y="5000498"/>
                  </a:lnTo>
                  <a:lnTo>
                    <a:pt x="8346948" y="5013198"/>
                  </a:lnTo>
                  <a:lnTo>
                    <a:pt x="8334248" y="5013198"/>
                  </a:lnTo>
                  <a:lnTo>
                    <a:pt x="8334248" y="12700"/>
                  </a:lnTo>
                  <a:lnTo>
                    <a:pt x="8346948" y="12700"/>
                  </a:lnTo>
                  <a:lnTo>
                    <a:pt x="834694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3" name="Google Shape;513;p20"/>
          <p:cNvSpPr txBox="1"/>
          <p:nvPr/>
        </p:nvSpPr>
        <p:spPr>
          <a:xfrm>
            <a:off x="9816578" y="1751986"/>
            <a:ext cx="6064004" cy="2445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Innovative technologies like solar-powered compactors and biogas systems enhance waste management sustainability.</a:t>
            </a:r>
            <a:endParaRPr/>
          </a:p>
        </p:txBody>
      </p:sp>
      <p:grpSp>
        <p:nvGrpSpPr>
          <p:cNvPr id="514" name="Google Shape;514;p20"/>
          <p:cNvGrpSpPr/>
          <p:nvPr/>
        </p:nvGrpSpPr>
        <p:grpSpPr>
          <a:xfrm>
            <a:off x="6275826" y="5446508"/>
            <a:ext cx="6269736" cy="3769424"/>
            <a:chOff x="0" y="0"/>
            <a:chExt cx="8359648" cy="5025898"/>
          </a:xfrm>
        </p:grpSpPr>
        <p:sp>
          <p:nvSpPr>
            <p:cNvPr id="515" name="Google Shape;515;p20"/>
            <p:cNvSpPr/>
            <p:nvPr/>
          </p:nvSpPr>
          <p:spPr>
            <a:xfrm>
              <a:off x="12700" y="12700"/>
              <a:ext cx="8334248" cy="5000498"/>
            </a:xfrm>
            <a:custGeom>
              <a:rect b="b" l="l" r="r" t="t"/>
              <a:pathLst>
                <a:path extrusionOk="0" h="5000498" w="8334248">
                  <a:moveTo>
                    <a:pt x="0" y="0"/>
                  </a:moveTo>
                  <a:lnTo>
                    <a:pt x="8334248" y="0"/>
                  </a:lnTo>
                  <a:lnTo>
                    <a:pt x="8334248" y="5000498"/>
                  </a:lnTo>
                  <a:lnTo>
                    <a:pt x="0" y="5000498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</p:sp>
        <p:sp>
          <p:nvSpPr>
            <p:cNvPr id="516" name="Google Shape;516;p20"/>
            <p:cNvSpPr/>
            <p:nvPr/>
          </p:nvSpPr>
          <p:spPr>
            <a:xfrm>
              <a:off x="0" y="0"/>
              <a:ext cx="8359648" cy="5025898"/>
            </a:xfrm>
            <a:custGeom>
              <a:rect b="b" l="l" r="r" t="t"/>
              <a:pathLst>
                <a:path extrusionOk="0" h="5025898" w="8359648">
                  <a:moveTo>
                    <a:pt x="12700" y="0"/>
                  </a:moveTo>
                  <a:lnTo>
                    <a:pt x="8346948" y="0"/>
                  </a:lnTo>
                  <a:cubicBezTo>
                    <a:pt x="8353933" y="0"/>
                    <a:pt x="8359648" y="5715"/>
                    <a:pt x="8359648" y="12700"/>
                  </a:cubicBezTo>
                  <a:lnTo>
                    <a:pt x="8359648" y="5013198"/>
                  </a:lnTo>
                  <a:cubicBezTo>
                    <a:pt x="8359648" y="5020183"/>
                    <a:pt x="8353933" y="5025898"/>
                    <a:pt x="8346948" y="5025898"/>
                  </a:cubicBezTo>
                  <a:lnTo>
                    <a:pt x="12700" y="5025898"/>
                  </a:lnTo>
                  <a:cubicBezTo>
                    <a:pt x="5715" y="5025898"/>
                    <a:pt x="0" y="5020183"/>
                    <a:pt x="0" y="501319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5013198"/>
                  </a:lnTo>
                  <a:lnTo>
                    <a:pt x="12700" y="5013198"/>
                  </a:lnTo>
                  <a:lnTo>
                    <a:pt x="12700" y="5000498"/>
                  </a:lnTo>
                  <a:lnTo>
                    <a:pt x="8346948" y="5000498"/>
                  </a:lnTo>
                  <a:lnTo>
                    <a:pt x="8346948" y="5013198"/>
                  </a:lnTo>
                  <a:lnTo>
                    <a:pt x="8334248" y="5013198"/>
                  </a:lnTo>
                  <a:lnTo>
                    <a:pt x="8334248" y="12700"/>
                  </a:lnTo>
                  <a:lnTo>
                    <a:pt x="8346948" y="12700"/>
                  </a:lnTo>
                  <a:lnTo>
                    <a:pt x="834694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7" name="Google Shape;517;p20"/>
          <p:cNvSpPr txBox="1"/>
          <p:nvPr/>
        </p:nvSpPr>
        <p:spPr>
          <a:xfrm>
            <a:off x="6378696" y="6127471"/>
            <a:ext cx="6064004" cy="2445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Tailored waste management strategies improve public health, reduce environmental impact, and ensure long-term resilience.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A504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1"/>
          <p:cNvSpPr/>
          <p:nvPr/>
        </p:nvSpPr>
        <p:spPr>
          <a:xfrm flipH="1" rot="3099417">
            <a:off x="-290992" y="-2089723"/>
            <a:ext cx="4043107" cy="8086214"/>
          </a:xfrm>
          <a:custGeom>
            <a:rect b="b" l="l" r="r" t="t"/>
            <a:pathLst>
              <a:path extrusionOk="0" h="8086214" w="4043107">
                <a:moveTo>
                  <a:pt x="4043107" y="0"/>
                </a:moveTo>
                <a:lnTo>
                  <a:pt x="0" y="0"/>
                </a:lnTo>
                <a:lnTo>
                  <a:pt x="0" y="8086214"/>
                </a:lnTo>
                <a:lnTo>
                  <a:pt x="4043107" y="8086214"/>
                </a:lnTo>
                <a:lnTo>
                  <a:pt x="4043107" y="0"/>
                </a:lnTo>
                <a:close/>
              </a:path>
            </a:pathLst>
          </a:custGeom>
          <a:blipFill rotWithShape="1">
            <a:blip r:embed="rId3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3" name="Google Shape;523;p21"/>
          <p:cNvSpPr/>
          <p:nvPr/>
        </p:nvSpPr>
        <p:spPr>
          <a:xfrm rot="-7700582">
            <a:off x="-134981" y="-1708185"/>
            <a:ext cx="3376946" cy="6753892"/>
          </a:xfrm>
          <a:custGeom>
            <a:rect b="b" l="l" r="r" t="t"/>
            <a:pathLst>
              <a:path extrusionOk="0" h="6753892" w="3376946">
                <a:moveTo>
                  <a:pt x="0" y="0"/>
                </a:moveTo>
                <a:lnTo>
                  <a:pt x="3376946" y="0"/>
                </a:lnTo>
                <a:lnTo>
                  <a:pt x="3376946" y="6753892"/>
                </a:lnTo>
                <a:lnTo>
                  <a:pt x="0" y="6753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4" name="Google Shape;524;p21"/>
          <p:cNvSpPr/>
          <p:nvPr/>
        </p:nvSpPr>
        <p:spPr>
          <a:xfrm rot="3173547">
            <a:off x="13752735" y="3402289"/>
            <a:ext cx="4486277" cy="8972555"/>
          </a:xfrm>
          <a:custGeom>
            <a:rect b="b" l="l" r="r" t="t"/>
            <a:pathLst>
              <a:path extrusionOk="0" h="8972555" w="4486277">
                <a:moveTo>
                  <a:pt x="4486277" y="8972554"/>
                </a:moveTo>
                <a:lnTo>
                  <a:pt x="0" y="8972554"/>
                </a:lnTo>
                <a:lnTo>
                  <a:pt x="0" y="0"/>
                </a:lnTo>
                <a:lnTo>
                  <a:pt x="4486277" y="0"/>
                </a:lnTo>
                <a:lnTo>
                  <a:pt x="4486277" y="8972554"/>
                </a:lnTo>
                <a:close/>
              </a:path>
            </a:pathLst>
          </a:custGeom>
          <a:blipFill rotWithShape="1">
            <a:blip r:embed="rId3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5" name="Google Shape;525;p21"/>
          <p:cNvSpPr/>
          <p:nvPr/>
        </p:nvSpPr>
        <p:spPr>
          <a:xfrm flipH="1" rot="-7626454">
            <a:off x="14311947" y="4461452"/>
            <a:ext cx="3747097" cy="7494195"/>
          </a:xfrm>
          <a:custGeom>
            <a:rect b="b" l="l" r="r" t="t"/>
            <a:pathLst>
              <a:path extrusionOk="0" h="7494195" w="3747097">
                <a:moveTo>
                  <a:pt x="0" y="7494195"/>
                </a:moveTo>
                <a:lnTo>
                  <a:pt x="3747098" y="7494195"/>
                </a:lnTo>
                <a:lnTo>
                  <a:pt x="3747098" y="0"/>
                </a:lnTo>
                <a:lnTo>
                  <a:pt x="0" y="0"/>
                </a:lnTo>
                <a:lnTo>
                  <a:pt x="0" y="7494195"/>
                </a:lnTo>
                <a:close/>
              </a:path>
            </a:pathLst>
          </a:custGeom>
          <a:blipFill rotWithShape="1">
            <a:blip r:embed="rId4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26" name="Google Shape;526;p21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527" name="Google Shape;527;p21"/>
            <p:cNvSpPr/>
            <p:nvPr/>
          </p:nvSpPr>
          <p:spPr>
            <a:xfrm>
              <a:off x="76200" y="76200"/>
              <a:ext cx="3438144" cy="3438144"/>
            </a:xfrm>
            <a:custGeom>
              <a:rect b="b" l="l" r="r" t="t"/>
              <a:pathLst>
                <a:path extrusionOk="0"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DBA5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1"/>
            <p:cNvSpPr/>
            <p:nvPr/>
          </p:nvSpPr>
          <p:spPr>
            <a:xfrm>
              <a:off x="0" y="0"/>
              <a:ext cx="3590544" cy="3590544"/>
            </a:xfrm>
            <a:custGeom>
              <a:rect b="b" l="l" r="r" t="t"/>
              <a:pathLst>
                <a:path extrusionOk="0"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29" name="Google Shape;529;p21"/>
          <p:cNvCxnSpPr/>
          <p:nvPr/>
        </p:nvCxnSpPr>
        <p:spPr>
          <a:xfrm>
            <a:off x="4572000" y="6489954"/>
            <a:ext cx="0" cy="3797046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0" name="Google Shape;530;p21"/>
          <p:cNvSpPr/>
          <p:nvPr/>
        </p:nvSpPr>
        <p:spPr>
          <a:xfrm>
            <a:off x="13717059" y="9067162"/>
            <a:ext cx="4131647" cy="777600"/>
          </a:xfrm>
          <a:custGeom>
            <a:rect b="b" l="l" r="r" t="t"/>
            <a:pathLst>
              <a:path extrusionOk="0"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531" name="Google Shape;531;p21"/>
          <p:cNvSpPr/>
          <p:nvPr/>
        </p:nvSpPr>
        <p:spPr>
          <a:xfrm>
            <a:off x="497872" y="6428702"/>
            <a:ext cx="3430252" cy="3559695"/>
          </a:xfrm>
          <a:custGeom>
            <a:rect b="b" l="l" r="r" t="t"/>
            <a:pathLst>
              <a:path extrusionOk="0" h="3559695" w="3430252">
                <a:moveTo>
                  <a:pt x="0" y="0"/>
                </a:moveTo>
                <a:lnTo>
                  <a:pt x="3430251" y="0"/>
                </a:lnTo>
                <a:lnTo>
                  <a:pt x="3430251" y="3559695"/>
                </a:lnTo>
                <a:lnTo>
                  <a:pt x="0" y="35596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2" name="Google Shape;532;p21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FFF5D5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533" name="Google Shape;533;p21"/>
          <p:cNvSpPr txBox="1"/>
          <p:nvPr/>
        </p:nvSpPr>
        <p:spPr>
          <a:xfrm>
            <a:off x="4531695" y="4324350"/>
            <a:ext cx="676275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/>
          </a:p>
        </p:txBody>
      </p:sp>
      <p:sp>
        <p:nvSpPr>
          <p:cNvPr id="534" name="Google Shape;534;p21"/>
          <p:cNvSpPr txBox="1"/>
          <p:nvPr/>
        </p:nvSpPr>
        <p:spPr>
          <a:xfrm>
            <a:off x="6629400" y="4220765"/>
            <a:ext cx="9788236" cy="1893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Session 3: Challenges and strategic solutions in waste management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2"/>
          <p:cNvSpPr/>
          <p:nvPr/>
        </p:nvSpPr>
        <p:spPr>
          <a:xfrm flipH="1" rot="3099417">
            <a:off x="-290992" y="-2089723"/>
            <a:ext cx="4043107" cy="8086214"/>
          </a:xfrm>
          <a:custGeom>
            <a:rect b="b" l="l" r="r" t="t"/>
            <a:pathLst>
              <a:path extrusionOk="0" h="8086214" w="4043107">
                <a:moveTo>
                  <a:pt x="4043107" y="0"/>
                </a:moveTo>
                <a:lnTo>
                  <a:pt x="0" y="0"/>
                </a:lnTo>
                <a:lnTo>
                  <a:pt x="0" y="8086214"/>
                </a:lnTo>
                <a:lnTo>
                  <a:pt x="4043107" y="8086214"/>
                </a:lnTo>
                <a:lnTo>
                  <a:pt x="4043107" y="0"/>
                </a:lnTo>
                <a:close/>
              </a:path>
            </a:pathLst>
          </a:custGeom>
          <a:blipFill rotWithShape="1">
            <a:blip r:embed="rId3">
              <a:alphaModFix amt="3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0" name="Google Shape;540;p22"/>
          <p:cNvSpPr/>
          <p:nvPr/>
        </p:nvSpPr>
        <p:spPr>
          <a:xfrm rot="-7700582">
            <a:off x="-134981" y="-1708185"/>
            <a:ext cx="3376946" cy="6753892"/>
          </a:xfrm>
          <a:custGeom>
            <a:rect b="b" l="l" r="r" t="t"/>
            <a:pathLst>
              <a:path extrusionOk="0" h="6753892" w="3376946">
                <a:moveTo>
                  <a:pt x="0" y="0"/>
                </a:moveTo>
                <a:lnTo>
                  <a:pt x="3376946" y="0"/>
                </a:lnTo>
                <a:lnTo>
                  <a:pt x="3376946" y="6753892"/>
                </a:lnTo>
                <a:lnTo>
                  <a:pt x="0" y="6753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1" name="Google Shape;541;p22"/>
          <p:cNvSpPr/>
          <p:nvPr/>
        </p:nvSpPr>
        <p:spPr>
          <a:xfrm flipH="1" rot="-7626453">
            <a:off x="13752735" y="3402289"/>
            <a:ext cx="4486277" cy="8972555"/>
          </a:xfrm>
          <a:custGeom>
            <a:rect b="b" l="l" r="r" t="t"/>
            <a:pathLst>
              <a:path extrusionOk="0" h="8972555" w="4486277">
                <a:moveTo>
                  <a:pt x="4486277" y="0"/>
                </a:moveTo>
                <a:lnTo>
                  <a:pt x="0" y="0"/>
                </a:lnTo>
                <a:lnTo>
                  <a:pt x="0" y="8972554"/>
                </a:lnTo>
                <a:lnTo>
                  <a:pt x="4486277" y="8972554"/>
                </a:lnTo>
                <a:lnTo>
                  <a:pt x="4486277" y="0"/>
                </a:lnTo>
                <a:close/>
              </a:path>
            </a:pathLst>
          </a:custGeom>
          <a:blipFill rotWithShape="1">
            <a:blip r:embed="rId3">
              <a:alphaModFix amt="3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2" name="Google Shape;542;p22"/>
          <p:cNvSpPr/>
          <p:nvPr/>
        </p:nvSpPr>
        <p:spPr>
          <a:xfrm rot="3173546">
            <a:off x="14311947" y="4461452"/>
            <a:ext cx="3747097" cy="7494195"/>
          </a:xfrm>
          <a:custGeom>
            <a:rect b="b" l="l" r="r" t="t"/>
            <a:pathLst>
              <a:path extrusionOk="0" h="7494195" w="3747097">
                <a:moveTo>
                  <a:pt x="0" y="0"/>
                </a:moveTo>
                <a:lnTo>
                  <a:pt x="3747098" y="0"/>
                </a:lnTo>
                <a:lnTo>
                  <a:pt x="3747098" y="7494195"/>
                </a:lnTo>
                <a:lnTo>
                  <a:pt x="0" y="7494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3" name="Google Shape;543;p22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descr="A group of multi coloured wooden stick figures" id="544" name="Google Shape;544;p22"/>
          <p:cNvSpPr/>
          <p:nvPr/>
        </p:nvSpPr>
        <p:spPr>
          <a:xfrm>
            <a:off x="9144000" y="15"/>
            <a:ext cx="9144000" cy="10286985"/>
          </a:xfrm>
          <a:custGeom>
            <a:rect b="b" l="l" r="r" t="t"/>
            <a:pathLst>
              <a:path extrusionOk="0" h="10286985" w="9144000">
                <a:moveTo>
                  <a:pt x="0" y="0"/>
                </a:moveTo>
                <a:lnTo>
                  <a:pt x="9144000" y="0"/>
                </a:lnTo>
                <a:lnTo>
                  <a:pt x="9144000" y="10286985"/>
                </a:lnTo>
                <a:lnTo>
                  <a:pt x="0" y="1028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22" l="-19745" r="-42700" t="0"/>
            </a:stretch>
          </a:blipFill>
          <a:ln>
            <a:noFill/>
          </a:ln>
        </p:spPr>
      </p:sp>
      <p:sp>
        <p:nvSpPr>
          <p:cNvPr id="545" name="Google Shape;545;p22"/>
          <p:cNvSpPr txBox="1"/>
          <p:nvPr/>
        </p:nvSpPr>
        <p:spPr>
          <a:xfrm>
            <a:off x="621457" y="2770188"/>
            <a:ext cx="7924802" cy="5917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8608" lvl="1" marL="597217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Arial"/>
              <a:buChar char="•"/>
            </a:pPr>
            <a:r>
              <a:rPr b="0" i="0" lang="en-US" sz="33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Waste management faces logistical, resource, and cultural challenges.</a:t>
            </a:r>
            <a:endParaRPr/>
          </a:p>
          <a:p>
            <a:pPr indent="-298608" lvl="1" marL="597217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608" lvl="1" marL="597217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Arial"/>
              <a:buChar char="•"/>
            </a:pPr>
            <a:r>
              <a:rPr b="0" i="0" lang="en-US" sz="33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Ineffective waste management can exacerbate environmental degradation and health risks.</a:t>
            </a:r>
            <a:endParaRPr/>
          </a:p>
          <a:p>
            <a:pPr indent="-298608" lvl="1" marL="597217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608" lvl="1" marL="597217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Arial"/>
              <a:buChar char="•"/>
            </a:pPr>
            <a:r>
              <a:rPr b="0" i="0" lang="en-US" sz="33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Addressing waste management challenges requires innovation, coordination among stakeholders, and integration of sustainable practices into humanitarian operations.</a:t>
            </a:r>
            <a:endParaRPr/>
          </a:p>
          <a:p>
            <a:pPr indent="-298608" lvl="1" marL="597217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608" lvl="1" marL="597217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6" name="Google Shape;546;p22"/>
          <p:cNvSpPr txBox="1"/>
          <p:nvPr/>
        </p:nvSpPr>
        <p:spPr>
          <a:xfrm>
            <a:off x="621457" y="1066800"/>
            <a:ext cx="9525000" cy="1168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Challenges in Humanitarian Waste Management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A504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3"/>
          <p:cNvSpPr/>
          <p:nvPr/>
        </p:nvSpPr>
        <p:spPr>
          <a:xfrm flipH="1" rot="3099417">
            <a:off x="-290992" y="-2089723"/>
            <a:ext cx="4043107" cy="8086214"/>
          </a:xfrm>
          <a:custGeom>
            <a:rect b="b" l="l" r="r" t="t"/>
            <a:pathLst>
              <a:path extrusionOk="0" h="8086214" w="4043107">
                <a:moveTo>
                  <a:pt x="4043107" y="0"/>
                </a:moveTo>
                <a:lnTo>
                  <a:pt x="0" y="0"/>
                </a:lnTo>
                <a:lnTo>
                  <a:pt x="0" y="8086214"/>
                </a:lnTo>
                <a:lnTo>
                  <a:pt x="4043107" y="8086214"/>
                </a:lnTo>
                <a:lnTo>
                  <a:pt x="4043107" y="0"/>
                </a:lnTo>
                <a:close/>
              </a:path>
            </a:pathLst>
          </a:custGeom>
          <a:blipFill rotWithShape="1">
            <a:blip r:embed="rId3">
              <a:alphaModFix amt="3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2" name="Google Shape;552;p23"/>
          <p:cNvSpPr/>
          <p:nvPr/>
        </p:nvSpPr>
        <p:spPr>
          <a:xfrm rot="-7700582">
            <a:off x="-134981" y="-1708185"/>
            <a:ext cx="3376946" cy="6753892"/>
          </a:xfrm>
          <a:custGeom>
            <a:rect b="b" l="l" r="r" t="t"/>
            <a:pathLst>
              <a:path extrusionOk="0" h="6753892" w="3376946">
                <a:moveTo>
                  <a:pt x="0" y="0"/>
                </a:moveTo>
                <a:lnTo>
                  <a:pt x="3376946" y="0"/>
                </a:lnTo>
                <a:lnTo>
                  <a:pt x="3376946" y="6753892"/>
                </a:lnTo>
                <a:lnTo>
                  <a:pt x="0" y="6753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3" name="Google Shape;553;p23"/>
          <p:cNvSpPr/>
          <p:nvPr/>
        </p:nvSpPr>
        <p:spPr>
          <a:xfrm flipH="1" rot="-7626453">
            <a:off x="13752735" y="3402289"/>
            <a:ext cx="4486277" cy="8972555"/>
          </a:xfrm>
          <a:custGeom>
            <a:rect b="b" l="l" r="r" t="t"/>
            <a:pathLst>
              <a:path extrusionOk="0" h="8972555" w="4486277">
                <a:moveTo>
                  <a:pt x="4486277" y="0"/>
                </a:moveTo>
                <a:lnTo>
                  <a:pt x="0" y="0"/>
                </a:lnTo>
                <a:lnTo>
                  <a:pt x="0" y="8972554"/>
                </a:lnTo>
                <a:lnTo>
                  <a:pt x="4486277" y="8972554"/>
                </a:lnTo>
                <a:lnTo>
                  <a:pt x="4486277" y="0"/>
                </a:lnTo>
                <a:close/>
              </a:path>
            </a:pathLst>
          </a:custGeom>
          <a:blipFill rotWithShape="1">
            <a:blip r:embed="rId3">
              <a:alphaModFix amt="3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4" name="Google Shape;554;p23"/>
          <p:cNvSpPr/>
          <p:nvPr/>
        </p:nvSpPr>
        <p:spPr>
          <a:xfrm rot="3173546">
            <a:off x="14311947" y="4461452"/>
            <a:ext cx="3747097" cy="7494195"/>
          </a:xfrm>
          <a:custGeom>
            <a:rect b="b" l="l" r="r" t="t"/>
            <a:pathLst>
              <a:path extrusionOk="0" h="7494195" w="3747097">
                <a:moveTo>
                  <a:pt x="0" y="0"/>
                </a:moveTo>
                <a:lnTo>
                  <a:pt x="3747098" y="0"/>
                </a:lnTo>
                <a:lnTo>
                  <a:pt x="3747098" y="7494195"/>
                </a:lnTo>
                <a:lnTo>
                  <a:pt x="0" y="7494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5" name="Google Shape;555;p23"/>
          <p:cNvSpPr/>
          <p:nvPr/>
        </p:nvSpPr>
        <p:spPr>
          <a:xfrm>
            <a:off x="319272" y="9193500"/>
            <a:ext cx="4125144" cy="776374"/>
          </a:xfrm>
          <a:custGeom>
            <a:rect b="b" l="l" r="r" t="t"/>
            <a:pathLst>
              <a:path extrusionOk="0" h="776374" w="4125144">
                <a:moveTo>
                  <a:pt x="0" y="0"/>
                </a:moveTo>
                <a:lnTo>
                  <a:pt x="4125144" y="0"/>
                </a:lnTo>
                <a:lnTo>
                  <a:pt x="4125144" y="776374"/>
                </a:lnTo>
                <a:lnTo>
                  <a:pt x="0" y="7763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613" l="0" r="0" t="0"/>
            </a:stretch>
          </a:blipFill>
          <a:ln>
            <a:noFill/>
          </a:ln>
        </p:spPr>
      </p:sp>
      <p:sp>
        <p:nvSpPr>
          <p:cNvPr id="556" name="Google Shape;556;p23"/>
          <p:cNvSpPr txBox="1"/>
          <p:nvPr/>
        </p:nvSpPr>
        <p:spPr>
          <a:xfrm>
            <a:off x="1437818" y="845537"/>
            <a:ext cx="15412365" cy="682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CHALLENGES </a:t>
            </a:r>
            <a:endParaRPr/>
          </a:p>
        </p:txBody>
      </p:sp>
      <p:grpSp>
        <p:nvGrpSpPr>
          <p:cNvPr id="557" name="Google Shape;557;p23"/>
          <p:cNvGrpSpPr/>
          <p:nvPr/>
        </p:nvGrpSpPr>
        <p:grpSpPr>
          <a:xfrm>
            <a:off x="1263075" y="1835451"/>
            <a:ext cx="7882033" cy="7296527"/>
            <a:chOff x="-1524" y="-9525"/>
            <a:chExt cx="10509377" cy="9728702"/>
          </a:xfrm>
        </p:grpSpPr>
        <p:sp>
          <p:nvSpPr>
            <p:cNvPr id="558" name="Google Shape;558;p23"/>
            <p:cNvSpPr/>
            <p:nvPr/>
          </p:nvSpPr>
          <p:spPr>
            <a:xfrm>
              <a:off x="0" y="0"/>
              <a:ext cx="10506329" cy="9717649"/>
            </a:xfrm>
            <a:custGeom>
              <a:rect b="b" l="l" r="r" t="t"/>
              <a:pathLst>
                <a:path extrusionOk="0" h="9717649" w="10506329">
                  <a:moveTo>
                    <a:pt x="0" y="0"/>
                  </a:moveTo>
                  <a:lnTo>
                    <a:pt x="10506329" y="0"/>
                  </a:lnTo>
                  <a:lnTo>
                    <a:pt x="10506329" y="9717649"/>
                  </a:lnTo>
                  <a:lnTo>
                    <a:pt x="0" y="9717649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</p:sp>
        <p:sp>
          <p:nvSpPr>
            <p:cNvPr id="559" name="Google Shape;559;p23"/>
            <p:cNvSpPr/>
            <p:nvPr/>
          </p:nvSpPr>
          <p:spPr>
            <a:xfrm>
              <a:off x="-1524" y="-1524"/>
              <a:ext cx="10509377" cy="9720701"/>
            </a:xfrm>
            <a:custGeom>
              <a:rect b="b" l="l" r="r" t="t"/>
              <a:pathLst>
                <a:path extrusionOk="0" h="9720701" w="10509377">
                  <a:moveTo>
                    <a:pt x="1524" y="0"/>
                  </a:moveTo>
                  <a:lnTo>
                    <a:pt x="10507853" y="0"/>
                  </a:lnTo>
                  <a:cubicBezTo>
                    <a:pt x="10508742" y="0"/>
                    <a:pt x="10509377" y="762"/>
                    <a:pt x="10509377" y="1524"/>
                  </a:cubicBezTo>
                  <a:lnTo>
                    <a:pt x="10509377" y="9719173"/>
                  </a:lnTo>
                  <a:cubicBezTo>
                    <a:pt x="10509377" y="9720066"/>
                    <a:pt x="10508615" y="9720701"/>
                    <a:pt x="10507853" y="9720701"/>
                  </a:cubicBezTo>
                  <a:lnTo>
                    <a:pt x="1524" y="9720701"/>
                  </a:lnTo>
                  <a:cubicBezTo>
                    <a:pt x="635" y="9720701"/>
                    <a:pt x="0" y="9719939"/>
                    <a:pt x="0" y="9719173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206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9719173"/>
                  </a:lnTo>
                  <a:lnTo>
                    <a:pt x="1524" y="9719173"/>
                  </a:lnTo>
                  <a:lnTo>
                    <a:pt x="1524" y="9717491"/>
                  </a:lnTo>
                  <a:lnTo>
                    <a:pt x="10507853" y="9717491"/>
                  </a:lnTo>
                  <a:lnTo>
                    <a:pt x="10507853" y="9719173"/>
                  </a:lnTo>
                  <a:lnTo>
                    <a:pt x="10506329" y="9719173"/>
                  </a:lnTo>
                  <a:lnTo>
                    <a:pt x="10506329" y="1524"/>
                  </a:lnTo>
                  <a:lnTo>
                    <a:pt x="10507853" y="1524"/>
                  </a:lnTo>
                  <a:lnTo>
                    <a:pt x="10507853" y="3206"/>
                  </a:lnTo>
                  <a:lnTo>
                    <a:pt x="1524" y="3206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3"/>
            <p:cNvSpPr txBox="1"/>
            <p:nvPr/>
          </p:nvSpPr>
          <p:spPr>
            <a:xfrm>
              <a:off x="0" y="-9525"/>
              <a:ext cx="10506376" cy="9727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200" u="none" cap="none" strike="noStrike">
                  <a:solidFill>
                    <a:srgbClr val="C28C03"/>
                  </a:solidFill>
                  <a:latin typeface="Roboto"/>
                  <a:ea typeface="Roboto"/>
                  <a:cs typeface="Roboto"/>
                  <a:sym typeface="Roboto"/>
                </a:rPr>
                <a:t>Logistical Constraints </a:t>
              </a:r>
              <a:endParaRPr/>
            </a:p>
            <a:p>
              <a:pPr indent="0" lvl="0" marL="0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5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Difficulty in transporting waste due to damaged infrastructure or remote locations.</a:t>
              </a:r>
              <a:endParaRPr/>
            </a:p>
            <a:p>
              <a:pPr indent="0" lvl="0" marL="0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50" u="none" cap="none" strike="noStrike">
                  <a:solidFill>
                    <a:srgbClr val="C28C03"/>
                  </a:solidFill>
                  <a:latin typeface="Roboto"/>
                  <a:ea typeface="Roboto"/>
                  <a:cs typeface="Roboto"/>
                  <a:sym typeface="Roboto"/>
                </a:rPr>
                <a:t>Solutions</a:t>
              </a:r>
              <a:r>
                <a:rPr b="0" i="0" lang="en-US" sz="3150" u="none" cap="none" strike="noStrike">
                  <a:solidFill>
                    <a:srgbClr val="C28C03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  <a:endParaRPr/>
            </a:p>
            <a:p>
              <a:pPr indent="-340042" lvl="1" marL="680085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504"/>
                </a:buClr>
                <a:buSzPts val="3150"/>
                <a:buFont typeface="Arial"/>
                <a:buChar char="•"/>
              </a:pPr>
              <a:r>
                <a:rPr b="0" i="0" lang="en-US" sz="315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Use of mobile waste treatment units.</a:t>
              </a:r>
              <a:endParaRPr/>
            </a:p>
            <a:p>
              <a:pPr indent="-340042" lvl="1" marL="680085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504"/>
                </a:buClr>
                <a:buSzPts val="3150"/>
                <a:buFont typeface="Arial"/>
                <a:buChar char="•"/>
              </a:pPr>
              <a:r>
                <a:rPr b="0" i="0" lang="en-US" sz="315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Establish temporary waste collection points.</a:t>
              </a:r>
              <a:endParaRPr/>
            </a:p>
            <a:p>
              <a:pPr indent="-340042" lvl="1" marL="680085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504"/>
                </a:buClr>
                <a:buSzPts val="3150"/>
                <a:buFont typeface="Arial"/>
                <a:buChar char="•"/>
              </a:pPr>
              <a:r>
                <a:rPr b="0" i="0" lang="en-US" sz="315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Coordinate with local authorities for waste management.</a:t>
              </a:r>
              <a:endParaRPr/>
            </a:p>
            <a:p>
              <a:pPr indent="-226694" lvl="2" marL="680085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5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315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: Deploying mobile incinerators in disaster-affected areas to manage hazardous medical waste.</a:t>
              </a:r>
              <a:endParaRPr/>
            </a:p>
          </p:txBody>
        </p:sp>
      </p:grpSp>
      <p:grpSp>
        <p:nvGrpSpPr>
          <p:cNvPr id="561" name="Google Shape;561;p23"/>
          <p:cNvGrpSpPr/>
          <p:nvPr/>
        </p:nvGrpSpPr>
        <p:grpSpPr>
          <a:xfrm>
            <a:off x="9736932" y="1814642"/>
            <a:ext cx="7819259" cy="7317378"/>
            <a:chOff x="-1524" y="-9525"/>
            <a:chExt cx="10425679" cy="9756504"/>
          </a:xfrm>
        </p:grpSpPr>
        <p:sp>
          <p:nvSpPr>
            <p:cNvPr id="562" name="Google Shape;562;p23"/>
            <p:cNvSpPr/>
            <p:nvPr/>
          </p:nvSpPr>
          <p:spPr>
            <a:xfrm>
              <a:off x="0" y="0"/>
              <a:ext cx="10422632" cy="9745455"/>
            </a:xfrm>
            <a:custGeom>
              <a:rect b="b" l="l" r="r" t="t"/>
              <a:pathLst>
                <a:path extrusionOk="0" h="9745455" w="10422632">
                  <a:moveTo>
                    <a:pt x="0" y="0"/>
                  </a:moveTo>
                  <a:lnTo>
                    <a:pt x="10422632" y="0"/>
                  </a:lnTo>
                  <a:lnTo>
                    <a:pt x="10422632" y="9745455"/>
                  </a:lnTo>
                  <a:lnTo>
                    <a:pt x="0" y="9745455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</p:sp>
        <p:sp>
          <p:nvSpPr>
            <p:cNvPr id="563" name="Google Shape;563;p23"/>
            <p:cNvSpPr/>
            <p:nvPr/>
          </p:nvSpPr>
          <p:spPr>
            <a:xfrm>
              <a:off x="-1524" y="-1524"/>
              <a:ext cx="10425679" cy="9748503"/>
            </a:xfrm>
            <a:custGeom>
              <a:rect b="b" l="l" r="r" t="t"/>
              <a:pathLst>
                <a:path extrusionOk="0" h="9748503" w="10425679">
                  <a:moveTo>
                    <a:pt x="1524" y="0"/>
                  </a:moveTo>
                  <a:lnTo>
                    <a:pt x="10424156" y="0"/>
                  </a:lnTo>
                  <a:cubicBezTo>
                    <a:pt x="10425044" y="0"/>
                    <a:pt x="10425679" y="762"/>
                    <a:pt x="10425679" y="1524"/>
                  </a:cubicBezTo>
                  <a:lnTo>
                    <a:pt x="10425679" y="9746979"/>
                  </a:lnTo>
                  <a:cubicBezTo>
                    <a:pt x="10425679" y="9747868"/>
                    <a:pt x="10424917" y="9748503"/>
                    <a:pt x="10424156" y="9748503"/>
                  </a:cubicBezTo>
                  <a:lnTo>
                    <a:pt x="1524" y="9748503"/>
                  </a:lnTo>
                  <a:cubicBezTo>
                    <a:pt x="635" y="9748503"/>
                    <a:pt x="0" y="9747741"/>
                    <a:pt x="0" y="9746979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272"/>
                  </a:moveTo>
                  <a:lnTo>
                    <a:pt x="1524" y="1524"/>
                  </a:lnTo>
                  <a:lnTo>
                    <a:pt x="3036" y="1524"/>
                  </a:lnTo>
                  <a:lnTo>
                    <a:pt x="3036" y="9746979"/>
                  </a:lnTo>
                  <a:lnTo>
                    <a:pt x="1524" y="9746979"/>
                  </a:lnTo>
                  <a:lnTo>
                    <a:pt x="1524" y="9745233"/>
                  </a:lnTo>
                  <a:lnTo>
                    <a:pt x="10424156" y="9745233"/>
                  </a:lnTo>
                  <a:lnTo>
                    <a:pt x="10424156" y="9746979"/>
                  </a:lnTo>
                  <a:lnTo>
                    <a:pt x="10422644" y="9746979"/>
                  </a:lnTo>
                  <a:lnTo>
                    <a:pt x="10422644" y="1524"/>
                  </a:lnTo>
                  <a:lnTo>
                    <a:pt x="10424156" y="1524"/>
                  </a:lnTo>
                  <a:lnTo>
                    <a:pt x="10424156" y="3272"/>
                  </a:lnTo>
                  <a:lnTo>
                    <a:pt x="1524" y="3272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3"/>
            <p:cNvSpPr txBox="1"/>
            <p:nvPr/>
          </p:nvSpPr>
          <p:spPr>
            <a:xfrm>
              <a:off x="0" y="-9525"/>
              <a:ext cx="10422676" cy="975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200" u="none" cap="none" strike="noStrike">
                  <a:solidFill>
                    <a:srgbClr val="C28C03"/>
                  </a:solidFill>
                  <a:latin typeface="Roboto"/>
                  <a:ea typeface="Roboto"/>
                  <a:cs typeface="Roboto"/>
                  <a:sym typeface="Roboto"/>
                </a:rPr>
                <a:t>Limited Resources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Lack of financial resources, materials, and trained personnel for waste management.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300" u="none" cap="none" strike="noStrike">
                  <a:solidFill>
                    <a:srgbClr val="C28C03"/>
                  </a:solidFill>
                  <a:latin typeface="Roboto"/>
                  <a:ea typeface="Roboto"/>
                  <a:cs typeface="Roboto"/>
                  <a:sym typeface="Roboto"/>
                </a:rPr>
                <a:t>Solutions</a:t>
              </a:r>
              <a:r>
                <a:rPr b="0" i="0" lang="en-US" sz="3300" u="none" cap="none" strike="noStrike">
                  <a:solidFill>
                    <a:srgbClr val="C28C03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  <a:endParaRPr/>
            </a:p>
            <a:p>
              <a:pPr indent="-237489" lvl="2" marL="71247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504"/>
                </a:buClr>
                <a:buSzPts val="3300"/>
                <a:buFont typeface="Arial"/>
                <a:buChar char="⚬"/>
              </a:pPr>
              <a:r>
                <a:rPr b="0" i="0" lang="en-US" sz="33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Seek partnerships with local NGOs and international organizations.</a:t>
              </a:r>
              <a:endParaRPr/>
            </a:p>
            <a:p>
              <a:pPr indent="-237489" lvl="2" marL="71247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504"/>
                </a:buClr>
                <a:buSzPts val="3300"/>
                <a:buFont typeface="Arial"/>
                <a:buChar char="⚬"/>
              </a:pPr>
              <a:r>
                <a:rPr b="0" i="0" lang="en-US" sz="33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Train local communities in basic waste management techniques.</a:t>
              </a:r>
              <a:endParaRPr/>
            </a:p>
            <a:p>
              <a:pPr indent="-237489" lvl="2" marL="71247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504"/>
                </a:buClr>
                <a:buSzPts val="3300"/>
                <a:buFont typeface="Arial"/>
                <a:buChar char="⚬"/>
              </a:pPr>
              <a:r>
                <a:rPr b="0" i="0" lang="en-US" sz="33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Utilize low-cost, low-tech solutions.</a:t>
              </a:r>
              <a:endParaRPr/>
            </a:p>
            <a:p>
              <a:pPr indent="-237489" lvl="2" marL="71247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3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33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: Partnering with NGOs to manage waste in urban disaster areas.</a:t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A504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4"/>
          <p:cNvSpPr/>
          <p:nvPr/>
        </p:nvSpPr>
        <p:spPr>
          <a:xfrm flipH="1" rot="3099417">
            <a:off x="-290992" y="-2089723"/>
            <a:ext cx="4043107" cy="8086214"/>
          </a:xfrm>
          <a:custGeom>
            <a:rect b="b" l="l" r="r" t="t"/>
            <a:pathLst>
              <a:path extrusionOk="0" h="8086214" w="4043107">
                <a:moveTo>
                  <a:pt x="4043107" y="0"/>
                </a:moveTo>
                <a:lnTo>
                  <a:pt x="0" y="0"/>
                </a:lnTo>
                <a:lnTo>
                  <a:pt x="0" y="8086214"/>
                </a:lnTo>
                <a:lnTo>
                  <a:pt x="4043107" y="8086214"/>
                </a:lnTo>
                <a:lnTo>
                  <a:pt x="4043107" y="0"/>
                </a:lnTo>
                <a:close/>
              </a:path>
            </a:pathLst>
          </a:custGeom>
          <a:blipFill rotWithShape="1">
            <a:blip r:embed="rId3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0" name="Google Shape;570;p24"/>
          <p:cNvSpPr/>
          <p:nvPr/>
        </p:nvSpPr>
        <p:spPr>
          <a:xfrm rot="-7700582">
            <a:off x="-134981" y="-1708185"/>
            <a:ext cx="3376946" cy="6753892"/>
          </a:xfrm>
          <a:custGeom>
            <a:rect b="b" l="l" r="r" t="t"/>
            <a:pathLst>
              <a:path extrusionOk="0" h="6753892" w="3376946">
                <a:moveTo>
                  <a:pt x="0" y="0"/>
                </a:moveTo>
                <a:lnTo>
                  <a:pt x="3376946" y="0"/>
                </a:lnTo>
                <a:lnTo>
                  <a:pt x="3376946" y="6753892"/>
                </a:lnTo>
                <a:lnTo>
                  <a:pt x="0" y="6753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1" name="Google Shape;571;p24"/>
          <p:cNvSpPr/>
          <p:nvPr/>
        </p:nvSpPr>
        <p:spPr>
          <a:xfrm flipH="1" rot="-7626453">
            <a:off x="13752735" y="3402289"/>
            <a:ext cx="4486277" cy="8972555"/>
          </a:xfrm>
          <a:custGeom>
            <a:rect b="b" l="l" r="r" t="t"/>
            <a:pathLst>
              <a:path extrusionOk="0" h="8972555" w="4486277">
                <a:moveTo>
                  <a:pt x="4486277" y="0"/>
                </a:moveTo>
                <a:lnTo>
                  <a:pt x="0" y="0"/>
                </a:lnTo>
                <a:lnTo>
                  <a:pt x="0" y="8972554"/>
                </a:lnTo>
                <a:lnTo>
                  <a:pt x="4486277" y="8972554"/>
                </a:lnTo>
                <a:lnTo>
                  <a:pt x="4486277" y="0"/>
                </a:lnTo>
                <a:close/>
              </a:path>
            </a:pathLst>
          </a:custGeom>
          <a:blipFill rotWithShape="1">
            <a:blip r:embed="rId3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2" name="Google Shape;572;p24"/>
          <p:cNvSpPr/>
          <p:nvPr/>
        </p:nvSpPr>
        <p:spPr>
          <a:xfrm rot="3173546">
            <a:off x="14311947" y="4461452"/>
            <a:ext cx="3747097" cy="7494195"/>
          </a:xfrm>
          <a:custGeom>
            <a:rect b="b" l="l" r="r" t="t"/>
            <a:pathLst>
              <a:path extrusionOk="0" h="7494195" w="3747097">
                <a:moveTo>
                  <a:pt x="0" y="0"/>
                </a:moveTo>
                <a:lnTo>
                  <a:pt x="3747098" y="0"/>
                </a:lnTo>
                <a:lnTo>
                  <a:pt x="3747098" y="7494195"/>
                </a:lnTo>
                <a:lnTo>
                  <a:pt x="0" y="7494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3" name="Google Shape;573;p24"/>
          <p:cNvSpPr/>
          <p:nvPr/>
        </p:nvSpPr>
        <p:spPr>
          <a:xfrm>
            <a:off x="319272" y="9193500"/>
            <a:ext cx="4125144" cy="776374"/>
          </a:xfrm>
          <a:custGeom>
            <a:rect b="b" l="l" r="r" t="t"/>
            <a:pathLst>
              <a:path extrusionOk="0" h="776374" w="4125144">
                <a:moveTo>
                  <a:pt x="0" y="0"/>
                </a:moveTo>
                <a:lnTo>
                  <a:pt x="4125144" y="0"/>
                </a:lnTo>
                <a:lnTo>
                  <a:pt x="4125144" y="776374"/>
                </a:lnTo>
                <a:lnTo>
                  <a:pt x="0" y="7763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613" l="0" r="0" t="0"/>
            </a:stretch>
          </a:blipFill>
          <a:ln>
            <a:noFill/>
          </a:ln>
        </p:spPr>
      </p:sp>
      <p:sp>
        <p:nvSpPr>
          <p:cNvPr id="574" name="Google Shape;574;p24"/>
          <p:cNvSpPr txBox="1"/>
          <p:nvPr/>
        </p:nvSpPr>
        <p:spPr>
          <a:xfrm>
            <a:off x="906517" y="929235"/>
            <a:ext cx="15412365" cy="682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Challenges </a:t>
            </a:r>
            <a:endParaRPr/>
          </a:p>
        </p:txBody>
      </p:sp>
      <p:grpSp>
        <p:nvGrpSpPr>
          <p:cNvPr id="575" name="Google Shape;575;p24"/>
          <p:cNvGrpSpPr/>
          <p:nvPr/>
        </p:nvGrpSpPr>
        <p:grpSpPr>
          <a:xfrm>
            <a:off x="905376" y="1835451"/>
            <a:ext cx="7708458" cy="7002495"/>
            <a:chOff x="-1524" y="-9525"/>
            <a:chExt cx="10277944" cy="9336659"/>
          </a:xfrm>
        </p:grpSpPr>
        <p:sp>
          <p:nvSpPr>
            <p:cNvPr id="576" name="Google Shape;576;p24"/>
            <p:cNvSpPr/>
            <p:nvPr/>
          </p:nvSpPr>
          <p:spPr>
            <a:xfrm>
              <a:off x="0" y="0"/>
              <a:ext cx="10274897" cy="9325610"/>
            </a:xfrm>
            <a:custGeom>
              <a:rect b="b" l="l" r="r" t="t"/>
              <a:pathLst>
                <a:path extrusionOk="0" h="9325610" w="10274897">
                  <a:moveTo>
                    <a:pt x="0" y="0"/>
                  </a:moveTo>
                  <a:lnTo>
                    <a:pt x="10274897" y="0"/>
                  </a:lnTo>
                  <a:lnTo>
                    <a:pt x="10274897" y="9325610"/>
                  </a:lnTo>
                  <a:lnTo>
                    <a:pt x="0" y="9325610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</p:sp>
        <p:sp>
          <p:nvSpPr>
            <p:cNvPr id="577" name="Google Shape;577;p24"/>
            <p:cNvSpPr/>
            <p:nvPr/>
          </p:nvSpPr>
          <p:spPr>
            <a:xfrm>
              <a:off x="-1524" y="-1524"/>
              <a:ext cx="10277944" cy="9328658"/>
            </a:xfrm>
            <a:custGeom>
              <a:rect b="b" l="l" r="r" t="t"/>
              <a:pathLst>
                <a:path extrusionOk="0" h="9328658" w="10277944">
                  <a:moveTo>
                    <a:pt x="1524" y="0"/>
                  </a:moveTo>
                  <a:lnTo>
                    <a:pt x="10276421" y="0"/>
                  </a:lnTo>
                  <a:cubicBezTo>
                    <a:pt x="10277309" y="0"/>
                    <a:pt x="10277944" y="762"/>
                    <a:pt x="10277944" y="1524"/>
                  </a:cubicBezTo>
                  <a:lnTo>
                    <a:pt x="10277944" y="9327134"/>
                  </a:lnTo>
                  <a:cubicBezTo>
                    <a:pt x="10277944" y="9328023"/>
                    <a:pt x="10277182" y="9328658"/>
                    <a:pt x="10276421" y="9328658"/>
                  </a:cubicBezTo>
                  <a:lnTo>
                    <a:pt x="1524" y="9328658"/>
                  </a:lnTo>
                  <a:cubicBezTo>
                    <a:pt x="635" y="9328658"/>
                    <a:pt x="0" y="9327896"/>
                    <a:pt x="0" y="9327134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08" y="1524"/>
                  </a:lnTo>
                  <a:lnTo>
                    <a:pt x="3008" y="9327134"/>
                  </a:lnTo>
                  <a:lnTo>
                    <a:pt x="1524" y="9327134"/>
                  </a:lnTo>
                  <a:lnTo>
                    <a:pt x="1524" y="9325610"/>
                  </a:lnTo>
                  <a:lnTo>
                    <a:pt x="10276421" y="9325610"/>
                  </a:lnTo>
                  <a:lnTo>
                    <a:pt x="10276421" y="9327134"/>
                  </a:lnTo>
                  <a:lnTo>
                    <a:pt x="10274936" y="9327134"/>
                  </a:lnTo>
                  <a:lnTo>
                    <a:pt x="10274936" y="1524"/>
                  </a:lnTo>
                  <a:lnTo>
                    <a:pt x="10276421" y="1524"/>
                  </a:lnTo>
                  <a:lnTo>
                    <a:pt x="10276421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4"/>
            <p:cNvSpPr txBox="1"/>
            <p:nvPr/>
          </p:nvSpPr>
          <p:spPr>
            <a:xfrm>
              <a:off x="0" y="-9525"/>
              <a:ext cx="10274908" cy="9335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Cultural and social barriers</a:t>
              </a:r>
              <a:endParaRPr/>
            </a:p>
            <a:p>
              <a:pPr indent="0" lvl="0" marL="0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5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Resistance to new waste management practices due to cultural beliefs or lack of awareness.</a:t>
              </a:r>
              <a:endParaRPr/>
            </a:p>
            <a:p>
              <a:pPr indent="0" lvl="0" marL="0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5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Solutions</a:t>
              </a:r>
              <a:r>
                <a:rPr b="0" i="0" lang="en-US" sz="315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  <a:endParaRPr/>
            </a:p>
            <a:p>
              <a:pPr indent="-226694" lvl="2" marL="680085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504"/>
                </a:buClr>
                <a:buSzPts val="3150"/>
                <a:buFont typeface="Arial"/>
                <a:buChar char="⚬"/>
              </a:pPr>
              <a:r>
                <a:rPr b="0" i="0" lang="en-US" sz="315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Engage in community education and awareness campaigns.</a:t>
              </a:r>
              <a:endParaRPr/>
            </a:p>
            <a:p>
              <a:pPr indent="-226694" lvl="2" marL="680085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504"/>
                </a:buClr>
                <a:buSzPts val="3150"/>
                <a:buFont typeface="Arial"/>
                <a:buChar char="⚬"/>
              </a:pPr>
              <a:r>
                <a:rPr b="0" i="0" lang="en-US" sz="315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Incorporate local customs into waste management plans.</a:t>
              </a:r>
              <a:endParaRPr/>
            </a:p>
            <a:p>
              <a:pPr indent="-226694" lvl="2" marL="680085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504"/>
                </a:buClr>
                <a:buSzPts val="3150"/>
                <a:buFont typeface="Arial"/>
                <a:buChar char="⚬"/>
              </a:pPr>
              <a:r>
                <a:rPr b="0" i="0" lang="en-US" sz="315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Involve community leaders in decision-making.</a:t>
              </a:r>
              <a:endParaRPr/>
            </a:p>
            <a:p>
              <a:pPr indent="-226694" lvl="2" marL="680085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5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315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: Conducting waste management workshops that respect local customs in conflict zones.</a:t>
              </a:r>
              <a:endParaRPr/>
            </a:p>
          </p:txBody>
        </p:sp>
      </p:grpSp>
      <p:grpSp>
        <p:nvGrpSpPr>
          <p:cNvPr id="579" name="Google Shape;579;p24"/>
          <p:cNvGrpSpPr/>
          <p:nvPr/>
        </p:nvGrpSpPr>
        <p:grpSpPr>
          <a:xfrm>
            <a:off x="8975461" y="1835451"/>
            <a:ext cx="7712883" cy="7002536"/>
            <a:chOff x="-1524" y="-9525"/>
            <a:chExt cx="10283845" cy="9336714"/>
          </a:xfrm>
        </p:grpSpPr>
        <p:sp>
          <p:nvSpPr>
            <p:cNvPr id="580" name="Google Shape;580;p24"/>
            <p:cNvSpPr/>
            <p:nvPr/>
          </p:nvSpPr>
          <p:spPr>
            <a:xfrm>
              <a:off x="0" y="0"/>
              <a:ext cx="10280797" cy="9325665"/>
            </a:xfrm>
            <a:custGeom>
              <a:rect b="b" l="l" r="r" t="t"/>
              <a:pathLst>
                <a:path extrusionOk="0" h="9325665" w="10280797">
                  <a:moveTo>
                    <a:pt x="0" y="0"/>
                  </a:moveTo>
                  <a:lnTo>
                    <a:pt x="10280797" y="0"/>
                  </a:lnTo>
                  <a:lnTo>
                    <a:pt x="10280797" y="9325665"/>
                  </a:lnTo>
                  <a:lnTo>
                    <a:pt x="0" y="9325665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</p:sp>
        <p:sp>
          <p:nvSpPr>
            <p:cNvPr id="581" name="Google Shape;581;p24"/>
            <p:cNvSpPr/>
            <p:nvPr/>
          </p:nvSpPr>
          <p:spPr>
            <a:xfrm>
              <a:off x="-1524" y="-1524"/>
              <a:ext cx="10283845" cy="9328713"/>
            </a:xfrm>
            <a:custGeom>
              <a:rect b="b" l="l" r="r" t="t"/>
              <a:pathLst>
                <a:path extrusionOk="0" h="9328713" w="10283845">
                  <a:moveTo>
                    <a:pt x="1524" y="0"/>
                  </a:moveTo>
                  <a:lnTo>
                    <a:pt x="10282321" y="0"/>
                  </a:lnTo>
                  <a:cubicBezTo>
                    <a:pt x="10283210" y="0"/>
                    <a:pt x="10283845" y="762"/>
                    <a:pt x="10283845" y="1524"/>
                  </a:cubicBezTo>
                  <a:lnTo>
                    <a:pt x="10283845" y="9327189"/>
                  </a:lnTo>
                  <a:cubicBezTo>
                    <a:pt x="10283845" y="9328078"/>
                    <a:pt x="10283083" y="9328713"/>
                    <a:pt x="10282321" y="9328713"/>
                  </a:cubicBezTo>
                  <a:lnTo>
                    <a:pt x="1524" y="9328713"/>
                  </a:lnTo>
                  <a:cubicBezTo>
                    <a:pt x="635" y="9328713"/>
                    <a:pt x="0" y="9327951"/>
                    <a:pt x="0" y="9327189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100"/>
                  </a:moveTo>
                  <a:lnTo>
                    <a:pt x="1524" y="1524"/>
                  </a:lnTo>
                  <a:lnTo>
                    <a:pt x="3099" y="1524"/>
                  </a:lnTo>
                  <a:lnTo>
                    <a:pt x="3099" y="9327189"/>
                  </a:lnTo>
                  <a:lnTo>
                    <a:pt x="1524" y="9327189"/>
                  </a:lnTo>
                  <a:lnTo>
                    <a:pt x="1524" y="9325615"/>
                  </a:lnTo>
                  <a:lnTo>
                    <a:pt x="10282321" y="9325615"/>
                  </a:lnTo>
                  <a:lnTo>
                    <a:pt x="10282321" y="9327189"/>
                  </a:lnTo>
                  <a:lnTo>
                    <a:pt x="10280748" y="9327189"/>
                  </a:lnTo>
                  <a:lnTo>
                    <a:pt x="10280748" y="1524"/>
                  </a:lnTo>
                  <a:lnTo>
                    <a:pt x="10282321" y="1524"/>
                  </a:lnTo>
                  <a:lnTo>
                    <a:pt x="10282321" y="3100"/>
                  </a:lnTo>
                  <a:lnTo>
                    <a:pt x="1524" y="3100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4"/>
            <p:cNvSpPr txBox="1"/>
            <p:nvPr/>
          </p:nvSpPr>
          <p:spPr>
            <a:xfrm>
              <a:off x="0" y="-9525"/>
              <a:ext cx="10280750" cy="9335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Security risks in conflict zones</a:t>
              </a:r>
              <a:endParaRPr/>
            </a:p>
            <a:p>
              <a:pPr indent="0" lvl="0" marL="0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5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Managing waste in conflict zones can be dangerous for workers.</a:t>
              </a:r>
              <a:endParaRPr/>
            </a:p>
            <a:p>
              <a:pPr indent="0" lvl="0" marL="0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15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5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Solutions</a:t>
              </a:r>
              <a:r>
                <a:rPr b="0" i="0" lang="en-US" sz="315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  <a:endParaRPr/>
            </a:p>
            <a:p>
              <a:pPr indent="-226694" lvl="2" marL="680085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504"/>
                </a:buClr>
                <a:buSzPts val="3150"/>
                <a:buFont typeface="Arial"/>
                <a:buChar char="⚬"/>
              </a:pPr>
              <a:r>
                <a:rPr b="0" i="0" lang="en-US" sz="315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Implement remote waste monitoring and management.</a:t>
              </a:r>
              <a:endParaRPr/>
            </a:p>
            <a:p>
              <a:pPr indent="-226694" lvl="2" marL="680085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504"/>
                </a:buClr>
                <a:buSzPts val="3150"/>
                <a:buFont typeface="Arial"/>
                <a:buChar char="⚬"/>
              </a:pPr>
              <a:r>
                <a:rPr b="0" i="0" lang="en-US" sz="315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Coordinate with security forces for safe access to waste sites.</a:t>
              </a:r>
              <a:endParaRPr/>
            </a:p>
            <a:p>
              <a:pPr indent="-226694" lvl="2" marL="680085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504"/>
                </a:buClr>
                <a:buSzPts val="3150"/>
                <a:buFont typeface="Arial"/>
                <a:buChar char="⚬"/>
              </a:pPr>
              <a:r>
                <a:rPr b="0" i="0" lang="en-US" sz="315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Use mobile units.</a:t>
              </a:r>
              <a:endParaRPr/>
            </a:p>
            <a:p>
              <a:pPr indent="-226694" lvl="2" marL="680085" marR="0" rtl="0" algn="l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5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315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: Using remote monitoring technology to oversee waste management in conflict areas.</a:t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A504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5"/>
          <p:cNvSpPr/>
          <p:nvPr/>
        </p:nvSpPr>
        <p:spPr>
          <a:xfrm>
            <a:off x="319272" y="9193500"/>
            <a:ext cx="4125144" cy="776374"/>
          </a:xfrm>
          <a:custGeom>
            <a:rect b="b" l="l" r="r" t="t"/>
            <a:pathLst>
              <a:path extrusionOk="0" h="776374" w="4125144">
                <a:moveTo>
                  <a:pt x="0" y="0"/>
                </a:moveTo>
                <a:lnTo>
                  <a:pt x="4125144" y="0"/>
                </a:lnTo>
                <a:lnTo>
                  <a:pt x="4125144" y="776374"/>
                </a:lnTo>
                <a:lnTo>
                  <a:pt x="0" y="7763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13" l="0" r="0" t="0"/>
            </a:stretch>
          </a:blipFill>
          <a:ln>
            <a:noFill/>
          </a:ln>
        </p:spPr>
      </p:sp>
      <p:sp>
        <p:nvSpPr>
          <p:cNvPr id="588" name="Google Shape;588;p25"/>
          <p:cNvSpPr/>
          <p:nvPr/>
        </p:nvSpPr>
        <p:spPr>
          <a:xfrm flipH="1" rot="3099417">
            <a:off x="-290992" y="-2089723"/>
            <a:ext cx="4043107" cy="8086214"/>
          </a:xfrm>
          <a:custGeom>
            <a:rect b="b" l="l" r="r" t="t"/>
            <a:pathLst>
              <a:path extrusionOk="0" h="8086214" w="4043107">
                <a:moveTo>
                  <a:pt x="4043107" y="0"/>
                </a:moveTo>
                <a:lnTo>
                  <a:pt x="0" y="0"/>
                </a:lnTo>
                <a:lnTo>
                  <a:pt x="0" y="8086214"/>
                </a:lnTo>
                <a:lnTo>
                  <a:pt x="4043107" y="8086214"/>
                </a:lnTo>
                <a:lnTo>
                  <a:pt x="4043107" y="0"/>
                </a:lnTo>
                <a:close/>
              </a:path>
            </a:pathLst>
          </a:custGeom>
          <a:blipFill rotWithShape="1">
            <a:blip r:embed="rId4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9" name="Google Shape;589;p25"/>
          <p:cNvSpPr/>
          <p:nvPr/>
        </p:nvSpPr>
        <p:spPr>
          <a:xfrm rot="-7700582">
            <a:off x="-134981" y="-1708185"/>
            <a:ext cx="3376946" cy="6753892"/>
          </a:xfrm>
          <a:custGeom>
            <a:rect b="b" l="l" r="r" t="t"/>
            <a:pathLst>
              <a:path extrusionOk="0" h="6753892" w="3376946">
                <a:moveTo>
                  <a:pt x="0" y="0"/>
                </a:moveTo>
                <a:lnTo>
                  <a:pt x="3376946" y="0"/>
                </a:lnTo>
                <a:lnTo>
                  <a:pt x="3376946" y="6753892"/>
                </a:lnTo>
                <a:lnTo>
                  <a:pt x="0" y="6753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0" name="Google Shape;590;p25"/>
          <p:cNvSpPr txBox="1"/>
          <p:nvPr/>
        </p:nvSpPr>
        <p:spPr>
          <a:xfrm>
            <a:off x="1691816" y="711137"/>
            <a:ext cx="15412365" cy="682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Challenges </a:t>
            </a:r>
            <a:endParaRPr/>
          </a:p>
        </p:txBody>
      </p:sp>
      <p:grpSp>
        <p:nvGrpSpPr>
          <p:cNvPr id="591" name="Google Shape;591;p25"/>
          <p:cNvGrpSpPr/>
          <p:nvPr/>
        </p:nvGrpSpPr>
        <p:grpSpPr>
          <a:xfrm>
            <a:off x="1263073" y="1814376"/>
            <a:ext cx="8136065" cy="6815830"/>
            <a:chOff x="-1524" y="-9525"/>
            <a:chExt cx="10848086" cy="9087772"/>
          </a:xfrm>
        </p:grpSpPr>
        <p:sp>
          <p:nvSpPr>
            <p:cNvPr id="592" name="Google Shape;592;p25"/>
            <p:cNvSpPr/>
            <p:nvPr/>
          </p:nvSpPr>
          <p:spPr>
            <a:xfrm>
              <a:off x="0" y="0"/>
              <a:ext cx="10845038" cy="9076723"/>
            </a:xfrm>
            <a:custGeom>
              <a:rect b="b" l="l" r="r" t="t"/>
              <a:pathLst>
                <a:path extrusionOk="0" h="9076723" w="10845038">
                  <a:moveTo>
                    <a:pt x="0" y="0"/>
                  </a:moveTo>
                  <a:lnTo>
                    <a:pt x="10845038" y="0"/>
                  </a:lnTo>
                  <a:lnTo>
                    <a:pt x="10845038" y="9076723"/>
                  </a:lnTo>
                  <a:lnTo>
                    <a:pt x="0" y="9076723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</p:sp>
        <p:sp>
          <p:nvSpPr>
            <p:cNvPr id="593" name="Google Shape;593;p25"/>
            <p:cNvSpPr/>
            <p:nvPr/>
          </p:nvSpPr>
          <p:spPr>
            <a:xfrm>
              <a:off x="-1524" y="-1524"/>
              <a:ext cx="10848086" cy="9079771"/>
            </a:xfrm>
            <a:custGeom>
              <a:rect b="b" l="l" r="r" t="t"/>
              <a:pathLst>
                <a:path extrusionOk="0" h="9079771" w="10848086">
                  <a:moveTo>
                    <a:pt x="1524" y="0"/>
                  </a:moveTo>
                  <a:lnTo>
                    <a:pt x="10846562" y="0"/>
                  </a:lnTo>
                  <a:cubicBezTo>
                    <a:pt x="10847451" y="0"/>
                    <a:pt x="10848086" y="762"/>
                    <a:pt x="10848086" y="1524"/>
                  </a:cubicBezTo>
                  <a:lnTo>
                    <a:pt x="10848086" y="9078247"/>
                  </a:lnTo>
                  <a:cubicBezTo>
                    <a:pt x="10848086" y="9079137"/>
                    <a:pt x="10847324" y="9079771"/>
                    <a:pt x="10846562" y="9079771"/>
                  </a:cubicBezTo>
                  <a:lnTo>
                    <a:pt x="1524" y="9079771"/>
                  </a:lnTo>
                  <a:cubicBezTo>
                    <a:pt x="635" y="9079771"/>
                    <a:pt x="0" y="9079009"/>
                    <a:pt x="0" y="9078247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53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9078247"/>
                  </a:lnTo>
                  <a:lnTo>
                    <a:pt x="1524" y="9078247"/>
                  </a:lnTo>
                  <a:lnTo>
                    <a:pt x="1524" y="9076719"/>
                  </a:lnTo>
                  <a:lnTo>
                    <a:pt x="10846562" y="9076719"/>
                  </a:lnTo>
                  <a:lnTo>
                    <a:pt x="10846562" y="9078247"/>
                  </a:lnTo>
                  <a:lnTo>
                    <a:pt x="10845038" y="9078247"/>
                  </a:lnTo>
                  <a:lnTo>
                    <a:pt x="10845038" y="1524"/>
                  </a:lnTo>
                  <a:lnTo>
                    <a:pt x="10846562" y="1524"/>
                  </a:lnTo>
                  <a:lnTo>
                    <a:pt x="10846562" y="3053"/>
                  </a:lnTo>
                  <a:lnTo>
                    <a:pt x="1524" y="3053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5"/>
            <p:cNvSpPr txBox="1"/>
            <p:nvPr/>
          </p:nvSpPr>
          <p:spPr>
            <a:xfrm>
              <a:off x="0" y="-9525"/>
              <a:ext cx="10845042" cy="908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2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Environmental hazards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Risk of contamination due to improper disposal, especially hazardous or medical waste.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Solutions</a:t>
              </a:r>
              <a:r>
                <a:rPr b="0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  <a:endParaRPr/>
            </a:p>
            <a:p>
              <a:pPr indent="-215900" lvl="2" marL="647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504"/>
                </a:buClr>
                <a:buSzPts val="3000"/>
                <a:buFont typeface="Arial"/>
                <a:buChar char="⚬"/>
              </a:pPr>
              <a:r>
                <a:rPr b="0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Establish specialized disposal facilities for hazardous waste.</a:t>
              </a:r>
              <a:endParaRPr/>
            </a:p>
            <a:p>
              <a:pPr indent="-323850" lvl="1" marL="647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504"/>
                </a:buClr>
                <a:buSzPts val="3000"/>
                <a:buFont typeface="Arial"/>
                <a:buChar char="•"/>
              </a:pPr>
              <a:r>
                <a:rPr b="0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Implement strict waste segregation and disposal protocols.</a:t>
              </a:r>
              <a:endParaRPr/>
            </a:p>
            <a:p>
              <a:pPr indent="-215900" lvl="2" marL="647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504"/>
                </a:buClr>
                <a:buSzPts val="3000"/>
                <a:buFont typeface="Arial"/>
                <a:buChar char="⚬"/>
              </a:pPr>
              <a:r>
                <a:rPr b="0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Conduct regular environmental monitoring.</a:t>
              </a:r>
              <a:endParaRPr/>
            </a:p>
            <a:p>
              <a:pPr indent="-215900" lvl="2" marL="647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: Creating specialized hazardous waste disposal sites near healthcare facilities.</a:t>
              </a:r>
              <a:endParaRPr/>
            </a:p>
          </p:txBody>
        </p:sp>
      </p:grpSp>
      <p:sp>
        <p:nvSpPr>
          <p:cNvPr id="595" name="Google Shape;595;p25"/>
          <p:cNvSpPr/>
          <p:nvPr/>
        </p:nvSpPr>
        <p:spPr>
          <a:xfrm flipH="1" rot="-7626453">
            <a:off x="13752735" y="3402289"/>
            <a:ext cx="4486277" cy="8972555"/>
          </a:xfrm>
          <a:custGeom>
            <a:rect b="b" l="l" r="r" t="t"/>
            <a:pathLst>
              <a:path extrusionOk="0" h="8972555" w="4486277">
                <a:moveTo>
                  <a:pt x="4486277" y="0"/>
                </a:moveTo>
                <a:lnTo>
                  <a:pt x="0" y="0"/>
                </a:lnTo>
                <a:lnTo>
                  <a:pt x="0" y="8972554"/>
                </a:lnTo>
                <a:lnTo>
                  <a:pt x="4486277" y="8972554"/>
                </a:lnTo>
                <a:lnTo>
                  <a:pt x="4486277" y="0"/>
                </a:lnTo>
                <a:close/>
              </a:path>
            </a:pathLst>
          </a:custGeom>
          <a:blipFill rotWithShape="1">
            <a:blip r:embed="rId4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6" name="Google Shape;596;p25"/>
          <p:cNvSpPr/>
          <p:nvPr/>
        </p:nvSpPr>
        <p:spPr>
          <a:xfrm rot="3173546">
            <a:off x="14311947" y="4461452"/>
            <a:ext cx="3747097" cy="7494195"/>
          </a:xfrm>
          <a:custGeom>
            <a:rect b="b" l="l" r="r" t="t"/>
            <a:pathLst>
              <a:path extrusionOk="0" h="7494195" w="3747097">
                <a:moveTo>
                  <a:pt x="0" y="0"/>
                </a:moveTo>
                <a:lnTo>
                  <a:pt x="3747098" y="0"/>
                </a:lnTo>
                <a:lnTo>
                  <a:pt x="3747098" y="7494195"/>
                </a:lnTo>
                <a:lnTo>
                  <a:pt x="0" y="7494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97" name="Google Shape;597;p25"/>
          <p:cNvGrpSpPr/>
          <p:nvPr/>
        </p:nvGrpSpPr>
        <p:grpSpPr>
          <a:xfrm>
            <a:off x="9573155" y="1814376"/>
            <a:ext cx="7687257" cy="6815830"/>
            <a:chOff x="-1524" y="-9525"/>
            <a:chExt cx="10249677" cy="9087772"/>
          </a:xfrm>
        </p:grpSpPr>
        <p:sp>
          <p:nvSpPr>
            <p:cNvPr id="598" name="Google Shape;598;p25"/>
            <p:cNvSpPr/>
            <p:nvPr/>
          </p:nvSpPr>
          <p:spPr>
            <a:xfrm>
              <a:off x="0" y="0"/>
              <a:ext cx="10246627" cy="9076723"/>
            </a:xfrm>
            <a:custGeom>
              <a:rect b="b" l="l" r="r" t="t"/>
              <a:pathLst>
                <a:path extrusionOk="0" h="9076723" w="10246627">
                  <a:moveTo>
                    <a:pt x="0" y="0"/>
                  </a:moveTo>
                  <a:lnTo>
                    <a:pt x="10246627" y="0"/>
                  </a:lnTo>
                  <a:lnTo>
                    <a:pt x="10246627" y="9076723"/>
                  </a:lnTo>
                  <a:lnTo>
                    <a:pt x="0" y="9076723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</p:sp>
        <p:sp>
          <p:nvSpPr>
            <p:cNvPr id="599" name="Google Shape;599;p25"/>
            <p:cNvSpPr/>
            <p:nvPr/>
          </p:nvSpPr>
          <p:spPr>
            <a:xfrm>
              <a:off x="-1524" y="-1524"/>
              <a:ext cx="10249677" cy="9079771"/>
            </a:xfrm>
            <a:custGeom>
              <a:rect b="b" l="l" r="r" t="t"/>
              <a:pathLst>
                <a:path extrusionOk="0" h="9079771" w="10249677">
                  <a:moveTo>
                    <a:pt x="1524" y="0"/>
                  </a:moveTo>
                  <a:lnTo>
                    <a:pt x="10248151" y="0"/>
                  </a:lnTo>
                  <a:cubicBezTo>
                    <a:pt x="10249042" y="0"/>
                    <a:pt x="10249677" y="762"/>
                    <a:pt x="10249677" y="1524"/>
                  </a:cubicBezTo>
                  <a:lnTo>
                    <a:pt x="10249677" y="9078247"/>
                  </a:lnTo>
                  <a:cubicBezTo>
                    <a:pt x="10249677" y="9079137"/>
                    <a:pt x="10248915" y="9079771"/>
                    <a:pt x="10248151" y="9079771"/>
                  </a:cubicBezTo>
                  <a:lnTo>
                    <a:pt x="1524" y="9079771"/>
                  </a:lnTo>
                  <a:cubicBezTo>
                    <a:pt x="635" y="9079771"/>
                    <a:pt x="0" y="9079009"/>
                    <a:pt x="0" y="9078247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53"/>
                  </a:moveTo>
                  <a:lnTo>
                    <a:pt x="1524" y="1524"/>
                  </a:lnTo>
                  <a:lnTo>
                    <a:pt x="3086" y="1524"/>
                  </a:lnTo>
                  <a:lnTo>
                    <a:pt x="3086" y="9078247"/>
                  </a:lnTo>
                  <a:lnTo>
                    <a:pt x="1524" y="9078247"/>
                  </a:lnTo>
                  <a:lnTo>
                    <a:pt x="1524" y="9076719"/>
                  </a:lnTo>
                  <a:lnTo>
                    <a:pt x="10248151" y="9076719"/>
                  </a:lnTo>
                  <a:lnTo>
                    <a:pt x="10248151" y="9078247"/>
                  </a:lnTo>
                  <a:lnTo>
                    <a:pt x="10246589" y="9078247"/>
                  </a:lnTo>
                  <a:lnTo>
                    <a:pt x="10246589" y="1524"/>
                  </a:lnTo>
                  <a:lnTo>
                    <a:pt x="10248151" y="1524"/>
                  </a:lnTo>
                  <a:lnTo>
                    <a:pt x="10248151" y="3053"/>
                  </a:lnTo>
                  <a:lnTo>
                    <a:pt x="1524" y="3053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5"/>
            <p:cNvSpPr txBox="1"/>
            <p:nvPr/>
          </p:nvSpPr>
          <p:spPr>
            <a:xfrm>
              <a:off x="0" y="-9525"/>
              <a:ext cx="10246670" cy="908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2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Regulatory compliance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Difficulty adhering to local, national, and international regulations in emergency settings.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Solutions</a:t>
              </a:r>
              <a:r>
                <a:rPr b="0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  <a:endParaRPr/>
            </a:p>
            <a:p>
              <a:pPr indent="-215900" lvl="2" marL="647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504"/>
                </a:buClr>
                <a:buSzPts val="3000"/>
                <a:buFont typeface="Arial"/>
                <a:buChar char="⚬"/>
              </a:pPr>
              <a:r>
                <a:rPr b="0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Conduct regular legal reviews for compliance.</a:t>
              </a:r>
              <a:endParaRPr/>
            </a:p>
            <a:p>
              <a:pPr indent="-215900" lvl="2" marL="647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504"/>
                </a:buClr>
                <a:buSzPts val="3000"/>
                <a:buFont typeface="Arial"/>
                <a:buChar char="⚬"/>
              </a:pPr>
              <a:r>
                <a:rPr b="0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Coordinate with local authorities to align practices with legal requirements.</a:t>
              </a:r>
              <a:endParaRPr/>
            </a:p>
            <a:p>
              <a:pPr indent="-215900" lvl="2" marL="647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504"/>
                </a:buClr>
                <a:buSzPts val="3000"/>
                <a:buFont typeface="Arial"/>
                <a:buChar char="⚬"/>
              </a:pPr>
              <a:r>
                <a:rPr b="0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Adapt protocols to local laws.</a:t>
              </a:r>
              <a:endParaRPr/>
            </a:p>
            <a:p>
              <a:pPr indent="-215900" lvl="2" marL="6477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: Working with local governments to ensure compliance with national regulations during disaster recovery.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A504"/>
        </a:solid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6"/>
          <p:cNvSpPr/>
          <p:nvPr/>
        </p:nvSpPr>
        <p:spPr>
          <a:xfrm>
            <a:off x="319272" y="9193500"/>
            <a:ext cx="4125144" cy="776374"/>
          </a:xfrm>
          <a:custGeom>
            <a:rect b="b" l="l" r="r" t="t"/>
            <a:pathLst>
              <a:path extrusionOk="0" h="776374" w="4125144">
                <a:moveTo>
                  <a:pt x="0" y="0"/>
                </a:moveTo>
                <a:lnTo>
                  <a:pt x="4125144" y="0"/>
                </a:lnTo>
                <a:lnTo>
                  <a:pt x="4125144" y="776374"/>
                </a:lnTo>
                <a:lnTo>
                  <a:pt x="0" y="7763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13" l="0" r="0" t="0"/>
            </a:stretch>
          </a:blipFill>
          <a:ln>
            <a:noFill/>
          </a:ln>
        </p:spPr>
      </p:sp>
      <p:sp>
        <p:nvSpPr>
          <p:cNvPr id="606" name="Google Shape;606;p26"/>
          <p:cNvSpPr txBox="1"/>
          <p:nvPr/>
        </p:nvSpPr>
        <p:spPr>
          <a:xfrm>
            <a:off x="906518" y="962025"/>
            <a:ext cx="154125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Challenges </a:t>
            </a:r>
            <a:endParaRPr/>
          </a:p>
        </p:txBody>
      </p:sp>
      <p:grpSp>
        <p:nvGrpSpPr>
          <p:cNvPr id="607" name="Google Shape;607;p26"/>
          <p:cNvGrpSpPr/>
          <p:nvPr/>
        </p:nvGrpSpPr>
        <p:grpSpPr>
          <a:xfrm>
            <a:off x="1263075" y="1841453"/>
            <a:ext cx="8058192" cy="7395818"/>
            <a:chOff x="-1524" y="-1524"/>
            <a:chExt cx="10744256" cy="9861092"/>
          </a:xfrm>
        </p:grpSpPr>
        <p:sp>
          <p:nvSpPr>
            <p:cNvPr id="608" name="Google Shape;608;p26"/>
            <p:cNvSpPr/>
            <p:nvPr/>
          </p:nvSpPr>
          <p:spPr>
            <a:xfrm>
              <a:off x="9" y="5"/>
              <a:ext cx="10742723" cy="9859562"/>
            </a:xfrm>
            <a:custGeom>
              <a:rect b="b" l="l" r="r" t="t"/>
              <a:pathLst>
                <a:path extrusionOk="0" h="9171686" w="10158603">
                  <a:moveTo>
                    <a:pt x="0" y="0"/>
                  </a:moveTo>
                  <a:lnTo>
                    <a:pt x="10158603" y="0"/>
                  </a:lnTo>
                  <a:lnTo>
                    <a:pt x="10158603" y="9171686"/>
                  </a:lnTo>
                  <a:lnTo>
                    <a:pt x="0" y="9171686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</p:sp>
        <p:sp>
          <p:nvSpPr>
            <p:cNvPr id="609" name="Google Shape;609;p26"/>
            <p:cNvSpPr/>
            <p:nvPr/>
          </p:nvSpPr>
          <p:spPr>
            <a:xfrm>
              <a:off x="-1524" y="-1524"/>
              <a:ext cx="10161651" cy="9174734"/>
            </a:xfrm>
            <a:custGeom>
              <a:rect b="b" l="l" r="r" t="t"/>
              <a:pathLst>
                <a:path extrusionOk="0" h="9174734" w="10161651">
                  <a:moveTo>
                    <a:pt x="1524" y="0"/>
                  </a:moveTo>
                  <a:lnTo>
                    <a:pt x="10160127" y="0"/>
                  </a:lnTo>
                  <a:cubicBezTo>
                    <a:pt x="10161016" y="0"/>
                    <a:pt x="10161651" y="762"/>
                    <a:pt x="10161651" y="1524"/>
                  </a:cubicBezTo>
                  <a:lnTo>
                    <a:pt x="10161651" y="9173210"/>
                  </a:lnTo>
                  <a:cubicBezTo>
                    <a:pt x="10161651" y="9174099"/>
                    <a:pt x="10160889" y="9174734"/>
                    <a:pt x="10160127" y="9174734"/>
                  </a:cubicBezTo>
                  <a:lnTo>
                    <a:pt x="1524" y="9174734"/>
                  </a:lnTo>
                  <a:cubicBezTo>
                    <a:pt x="635" y="9174734"/>
                    <a:pt x="0" y="9173972"/>
                    <a:pt x="0" y="9173210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9173210"/>
                  </a:lnTo>
                  <a:lnTo>
                    <a:pt x="1524" y="9173210"/>
                  </a:lnTo>
                  <a:lnTo>
                    <a:pt x="1524" y="9171686"/>
                  </a:lnTo>
                  <a:lnTo>
                    <a:pt x="10160127" y="9171686"/>
                  </a:lnTo>
                  <a:lnTo>
                    <a:pt x="10160127" y="9173210"/>
                  </a:lnTo>
                  <a:lnTo>
                    <a:pt x="10158603" y="9173210"/>
                  </a:lnTo>
                  <a:lnTo>
                    <a:pt x="10158603" y="1524"/>
                  </a:lnTo>
                  <a:lnTo>
                    <a:pt x="10160127" y="1524"/>
                  </a:lnTo>
                  <a:lnTo>
                    <a:pt x="10160127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6"/>
            <p:cNvSpPr txBox="1"/>
            <p:nvPr/>
          </p:nvSpPr>
          <p:spPr>
            <a:xfrm>
              <a:off x="187676" y="342489"/>
              <a:ext cx="10367400" cy="91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Multiple tools and frameworks</a:t>
              </a:r>
              <a:endParaRPr sz="3000"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Confusion due to numerous waste management tools and inconsistent application.</a:t>
              </a:r>
              <a:endParaRPr sz="3000"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Solutions</a:t>
              </a:r>
              <a:r>
                <a:rPr b="0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  <a:endParaRPr sz="3000"/>
            </a:p>
            <a:p>
              <a:pPr indent="-408621" lvl="2" marL="825817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504"/>
                </a:buClr>
                <a:buSzPts val="3000"/>
                <a:buFont typeface="Arial"/>
                <a:buChar char="⚬"/>
              </a:pPr>
              <a:r>
                <a:rPr b="0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Develop clear guidelines for tool selection based on context.</a:t>
              </a:r>
              <a:endParaRPr sz="3000"/>
            </a:p>
            <a:p>
              <a:pPr indent="-408621" lvl="2" marL="825817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504"/>
                </a:buClr>
                <a:buSzPts val="3000"/>
                <a:buFont typeface="Arial"/>
                <a:buChar char="⚬"/>
              </a:pPr>
              <a:r>
                <a:rPr b="0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Provide training on various tools.</a:t>
              </a:r>
              <a:endParaRPr sz="3000"/>
            </a:p>
            <a:p>
              <a:pPr indent="-408621" lvl="2" marL="825817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504"/>
                </a:buClr>
                <a:buSzPts val="3000"/>
                <a:buFont typeface="Arial"/>
                <a:buChar char="⚬"/>
              </a:pPr>
              <a:r>
                <a:rPr b="0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Simplify toolkits for broader application.</a:t>
              </a:r>
              <a:endParaRPr sz="3000"/>
            </a:p>
            <a:p>
              <a:pPr indent="-427671" lvl="2" marL="825817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: Training on the NEAT+ tool for environmental assessments in humanitarian settings.</a:t>
              </a:r>
              <a:endParaRPr sz="3000"/>
            </a:p>
          </p:txBody>
        </p:sp>
      </p:grpSp>
      <p:grpSp>
        <p:nvGrpSpPr>
          <p:cNvPr id="611" name="Google Shape;611;p26"/>
          <p:cNvGrpSpPr/>
          <p:nvPr/>
        </p:nvGrpSpPr>
        <p:grpSpPr>
          <a:xfrm>
            <a:off x="9934983" y="1820643"/>
            <a:ext cx="7621238" cy="7388924"/>
            <a:chOff x="-1524" y="-1524"/>
            <a:chExt cx="10161651" cy="9851898"/>
          </a:xfrm>
        </p:grpSpPr>
        <p:sp>
          <p:nvSpPr>
            <p:cNvPr id="612" name="Google Shape;612;p26"/>
            <p:cNvSpPr/>
            <p:nvPr/>
          </p:nvSpPr>
          <p:spPr>
            <a:xfrm>
              <a:off x="0" y="0"/>
              <a:ext cx="10158603" cy="9848850"/>
            </a:xfrm>
            <a:custGeom>
              <a:rect b="b" l="l" r="r" t="t"/>
              <a:pathLst>
                <a:path extrusionOk="0" h="9848850" w="10158603">
                  <a:moveTo>
                    <a:pt x="0" y="0"/>
                  </a:moveTo>
                  <a:lnTo>
                    <a:pt x="10158603" y="0"/>
                  </a:lnTo>
                  <a:lnTo>
                    <a:pt x="10158603" y="9848850"/>
                  </a:lnTo>
                  <a:lnTo>
                    <a:pt x="0" y="9848850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</p:sp>
        <p:sp>
          <p:nvSpPr>
            <p:cNvPr id="613" name="Google Shape;613;p26"/>
            <p:cNvSpPr/>
            <p:nvPr/>
          </p:nvSpPr>
          <p:spPr>
            <a:xfrm>
              <a:off x="-1524" y="-1524"/>
              <a:ext cx="10161651" cy="9851898"/>
            </a:xfrm>
            <a:custGeom>
              <a:rect b="b" l="l" r="r" t="t"/>
              <a:pathLst>
                <a:path extrusionOk="0" h="9851898" w="10161651">
                  <a:moveTo>
                    <a:pt x="1524" y="0"/>
                  </a:moveTo>
                  <a:lnTo>
                    <a:pt x="10160127" y="0"/>
                  </a:lnTo>
                  <a:cubicBezTo>
                    <a:pt x="10161016" y="0"/>
                    <a:pt x="10161651" y="762"/>
                    <a:pt x="10161651" y="1524"/>
                  </a:cubicBezTo>
                  <a:lnTo>
                    <a:pt x="10161651" y="9850374"/>
                  </a:lnTo>
                  <a:cubicBezTo>
                    <a:pt x="10161651" y="9851263"/>
                    <a:pt x="10160889" y="9851898"/>
                    <a:pt x="10160127" y="9851898"/>
                  </a:cubicBezTo>
                  <a:lnTo>
                    <a:pt x="1524" y="9851898"/>
                  </a:lnTo>
                  <a:cubicBezTo>
                    <a:pt x="635" y="9851898"/>
                    <a:pt x="0" y="9851136"/>
                    <a:pt x="0" y="9850374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9850374"/>
                  </a:lnTo>
                  <a:lnTo>
                    <a:pt x="1524" y="9850374"/>
                  </a:lnTo>
                  <a:lnTo>
                    <a:pt x="1524" y="9848850"/>
                  </a:lnTo>
                  <a:lnTo>
                    <a:pt x="10160127" y="9848850"/>
                  </a:lnTo>
                  <a:lnTo>
                    <a:pt x="10160127" y="9850374"/>
                  </a:lnTo>
                  <a:lnTo>
                    <a:pt x="10158603" y="9850374"/>
                  </a:lnTo>
                  <a:lnTo>
                    <a:pt x="10158603" y="1524"/>
                  </a:lnTo>
                  <a:lnTo>
                    <a:pt x="10160127" y="1524"/>
                  </a:lnTo>
                  <a:lnTo>
                    <a:pt x="10160127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6"/>
            <p:cNvSpPr txBox="1"/>
            <p:nvPr/>
          </p:nvSpPr>
          <p:spPr>
            <a:xfrm>
              <a:off x="-1" y="27618"/>
              <a:ext cx="10158600" cy="9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Climate change impacts</a:t>
              </a:r>
              <a:endParaRPr sz="3000"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Disasters increase waste generation, complicating management.</a:t>
              </a:r>
              <a:endParaRPr sz="3000"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Solutions</a:t>
              </a:r>
              <a:r>
                <a:rPr b="0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  <a:endParaRPr sz="3000"/>
            </a:p>
            <a:p>
              <a:pPr indent="-408621" lvl="2" marL="825817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504"/>
                </a:buClr>
                <a:buSzPts val="3000"/>
                <a:buFont typeface="Arial"/>
                <a:buChar char="⚬"/>
              </a:pPr>
              <a:r>
                <a:rPr b="0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Integrate climate-resilient waste management practices.</a:t>
              </a:r>
              <a:endParaRPr sz="3000"/>
            </a:p>
            <a:p>
              <a:pPr indent="-408621" lvl="2" marL="825817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504"/>
                </a:buClr>
                <a:buSzPts val="3000"/>
                <a:buFont typeface="Arial"/>
                <a:buChar char="⚬"/>
              </a:pPr>
              <a:r>
                <a:rPr b="0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Plan for increased waste volumes during climate-related events.</a:t>
              </a:r>
              <a:endParaRPr sz="3000"/>
            </a:p>
            <a:p>
              <a:pPr indent="-408621" lvl="2" marL="825817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504"/>
                </a:buClr>
                <a:buSzPts val="3000"/>
                <a:buFont typeface="Arial"/>
                <a:buChar char="⚬"/>
              </a:pPr>
              <a:r>
                <a:rPr b="0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Enhance infrastructure to withstand extreme weather.</a:t>
              </a:r>
              <a:endParaRPr sz="3000"/>
            </a:p>
            <a:p>
              <a:pPr indent="-427671" lvl="2" marL="825817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30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: Developing waste management plans for flood-prone areas, accounting for increased waste during disasters.</a:t>
              </a:r>
              <a:endParaRPr sz="300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A504"/>
        </a:solid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7"/>
          <p:cNvSpPr/>
          <p:nvPr/>
        </p:nvSpPr>
        <p:spPr>
          <a:xfrm flipH="1" rot="3099417">
            <a:off x="-290992" y="-2089723"/>
            <a:ext cx="4043107" cy="8086214"/>
          </a:xfrm>
          <a:custGeom>
            <a:rect b="b" l="l" r="r" t="t"/>
            <a:pathLst>
              <a:path extrusionOk="0" h="8086214" w="4043107">
                <a:moveTo>
                  <a:pt x="4043107" y="0"/>
                </a:moveTo>
                <a:lnTo>
                  <a:pt x="0" y="0"/>
                </a:lnTo>
                <a:lnTo>
                  <a:pt x="0" y="8086214"/>
                </a:lnTo>
                <a:lnTo>
                  <a:pt x="4043107" y="8086214"/>
                </a:lnTo>
                <a:lnTo>
                  <a:pt x="4043107" y="0"/>
                </a:lnTo>
                <a:close/>
              </a:path>
            </a:pathLst>
          </a:custGeom>
          <a:blipFill rotWithShape="1">
            <a:blip r:embed="rId3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0" name="Google Shape;620;p27"/>
          <p:cNvSpPr/>
          <p:nvPr/>
        </p:nvSpPr>
        <p:spPr>
          <a:xfrm rot="-7700582">
            <a:off x="-134981" y="-1708185"/>
            <a:ext cx="3376946" cy="6753892"/>
          </a:xfrm>
          <a:custGeom>
            <a:rect b="b" l="l" r="r" t="t"/>
            <a:pathLst>
              <a:path extrusionOk="0" h="6753892" w="3376946">
                <a:moveTo>
                  <a:pt x="0" y="0"/>
                </a:moveTo>
                <a:lnTo>
                  <a:pt x="3376946" y="0"/>
                </a:lnTo>
                <a:lnTo>
                  <a:pt x="3376946" y="6753892"/>
                </a:lnTo>
                <a:lnTo>
                  <a:pt x="0" y="6753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1" name="Google Shape;621;p27"/>
          <p:cNvSpPr/>
          <p:nvPr/>
        </p:nvSpPr>
        <p:spPr>
          <a:xfrm flipH="1" rot="-7626453">
            <a:off x="13752735" y="3402289"/>
            <a:ext cx="4486277" cy="8972555"/>
          </a:xfrm>
          <a:custGeom>
            <a:rect b="b" l="l" r="r" t="t"/>
            <a:pathLst>
              <a:path extrusionOk="0" h="8972555" w="4486277">
                <a:moveTo>
                  <a:pt x="4486277" y="0"/>
                </a:moveTo>
                <a:lnTo>
                  <a:pt x="0" y="0"/>
                </a:lnTo>
                <a:lnTo>
                  <a:pt x="0" y="8972554"/>
                </a:lnTo>
                <a:lnTo>
                  <a:pt x="4486277" y="8972554"/>
                </a:lnTo>
                <a:lnTo>
                  <a:pt x="4486277" y="0"/>
                </a:lnTo>
                <a:close/>
              </a:path>
            </a:pathLst>
          </a:custGeom>
          <a:blipFill rotWithShape="1">
            <a:blip r:embed="rId3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2" name="Google Shape;622;p27"/>
          <p:cNvSpPr/>
          <p:nvPr/>
        </p:nvSpPr>
        <p:spPr>
          <a:xfrm rot="3173546">
            <a:off x="14311947" y="4461452"/>
            <a:ext cx="3747097" cy="7494195"/>
          </a:xfrm>
          <a:custGeom>
            <a:rect b="b" l="l" r="r" t="t"/>
            <a:pathLst>
              <a:path extrusionOk="0" h="7494195" w="3747097">
                <a:moveTo>
                  <a:pt x="0" y="0"/>
                </a:moveTo>
                <a:lnTo>
                  <a:pt x="3747098" y="0"/>
                </a:lnTo>
                <a:lnTo>
                  <a:pt x="3747098" y="7494195"/>
                </a:lnTo>
                <a:lnTo>
                  <a:pt x="0" y="7494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3" name="Google Shape;623;p27"/>
          <p:cNvSpPr/>
          <p:nvPr/>
        </p:nvSpPr>
        <p:spPr>
          <a:xfrm>
            <a:off x="319272" y="9193500"/>
            <a:ext cx="4125144" cy="776374"/>
          </a:xfrm>
          <a:custGeom>
            <a:rect b="b" l="l" r="r" t="t"/>
            <a:pathLst>
              <a:path extrusionOk="0" h="776374" w="4125144">
                <a:moveTo>
                  <a:pt x="0" y="0"/>
                </a:moveTo>
                <a:lnTo>
                  <a:pt x="4125144" y="0"/>
                </a:lnTo>
                <a:lnTo>
                  <a:pt x="4125144" y="776374"/>
                </a:lnTo>
                <a:lnTo>
                  <a:pt x="0" y="7763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613" l="0" r="0" t="0"/>
            </a:stretch>
          </a:blipFill>
          <a:ln>
            <a:noFill/>
          </a:ln>
        </p:spPr>
      </p:sp>
      <p:sp>
        <p:nvSpPr>
          <p:cNvPr id="624" name="Google Shape;624;p27"/>
          <p:cNvSpPr txBox="1"/>
          <p:nvPr/>
        </p:nvSpPr>
        <p:spPr>
          <a:xfrm>
            <a:off x="906518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Challenges</a:t>
            </a:r>
            <a:endParaRPr/>
          </a:p>
        </p:txBody>
      </p:sp>
      <p:grpSp>
        <p:nvGrpSpPr>
          <p:cNvPr id="625" name="Google Shape;625;p27"/>
          <p:cNvGrpSpPr/>
          <p:nvPr/>
        </p:nvGrpSpPr>
        <p:grpSpPr>
          <a:xfrm>
            <a:off x="2380701" y="2064052"/>
            <a:ext cx="12509592" cy="6333077"/>
            <a:chOff x="-1524" y="-9525"/>
            <a:chExt cx="16679456" cy="8444103"/>
          </a:xfrm>
        </p:grpSpPr>
        <p:sp>
          <p:nvSpPr>
            <p:cNvPr id="626" name="Google Shape;626;p27"/>
            <p:cNvSpPr/>
            <p:nvPr/>
          </p:nvSpPr>
          <p:spPr>
            <a:xfrm>
              <a:off x="0" y="0"/>
              <a:ext cx="16676404" cy="8433054"/>
            </a:xfrm>
            <a:custGeom>
              <a:rect b="b" l="l" r="r" t="t"/>
              <a:pathLst>
                <a:path extrusionOk="0" h="8433054" w="16676404">
                  <a:moveTo>
                    <a:pt x="0" y="0"/>
                  </a:moveTo>
                  <a:lnTo>
                    <a:pt x="16676404" y="0"/>
                  </a:lnTo>
                  <a:lnTo>
                    <a:pt x="16676404" y="8433054"/>
                  </a:lnTo>
                  <a:lnTo>
                    <a:pt x="0" y="8433054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</p:sp>
        <p:sp>
          <p:nvSpPr>
            <p:cNvPr id="627" name="Google Shape;627;p27"/>
            <p:cNvSpPr/>
            <p:nvPr/>
          </p:nvSpPr>
          <p:spPr>
            <a:xfrm>
              <a:off x="-1524" y="-1524"/>
              <a:ext cx="16679456" cy="8436102"/>
            </a:xfrm>
            <a:custGeom>
              <a:rect b="b" l="l" r="r" t="t"/>
              <a:pathLst>
                <a:path extrusionOk="0" h="8436102" w="16679456">
                  <a:moveTo>
                    <a:pt x="1524" y="0"/>
                  </a:moveTo>
                  <a:lnTo>
                    <a:pt x="16677928" y="0"/>
                  </a:lnTo>
                  <a:cubicBezTo>
                    <a:pt x="16678821" y="0"/>
                    <a:pt x="16679456" y="762"/>
                    <a:pt x="16679456" y="1524"/>
                  </a:cubicBezTo>
                  <a:lnTo>
                    <a:pt x="16679456" y="8434578"/>
                  </a:lnTo>
                  <a:cubicBezTo>
                    <a:pt x="16679456" y="8435467"/>
                    <a:pt x="16678695" y="8436102"/>
                    <a:pt x="16677928" y="8436102"/>
                  </a:cubicBezTo>
                  <a:lnTo>
                    <a:pt x="1524" y="8436102"/>
                  </a:lnTo>
                  <a:cubicBezTo>
                    <a:pt x="635" y="8436102"/>
                    <a:pt x="0" y="8435340"/>
                    <a:pt x="0" y="8434578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177" y="1524"/>
                  </a:lnTo>
                  <a:lnTo>
                    <a:pt x="3177" y="8434578"/>
                  </a:lnTo>
                  <a:lnTo>
                    <a:pt x="1524" y="8434578"/>
                  </a:lnTo>
                  <a:lnTo>
                    <a:pt x="1524" y="8433054"/>
                  </a:lnTo>
                  <a:lnTo>
                    <a:pt x="16677928" y="8433054"/>
                  </a:lnTo>
                  <a:lnTo>
                    <a:pt x="16677928" y="8434578"/>
                  </a:lnTo>
                  <a:lnTo>
                    <a:pt x="16676274" y="8434578"/>
                  </a:lnTo>
                  <a:lnTo>
                    <a:pt x="16676274" y="1524"/>
                  </a:lnTo>
                  <a:lnTo>
                    <a:pt x="16677928" y="1524"/>
                  </a:lnTo>
                  <a:lnTo>
                    <a:pt x="16677928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7"/>
            <p:cNvSpPr txBox="1"/>
            <p:nvPr/>
          </p:nvSpPr>
          <p:spPr>
            <a:xfrm>
              <a:off x="0" y="-9525"/>
              <a:ext cx="16676467" cy="8442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2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  Coordination among stakeholders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0" i="0" lang="en-US" sz="36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Difficulty coordinating waste management among                         governments, NGOs, and local communities.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Solutions</a:t>
              </a:r>
              <a:r>
                <a:rPr b="0" i="0" lang="en-US" sz="36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  <a:endParaRPr/>
            </a:p>
            <a:p>
              <a:pPr indent="-259080" lvl="2" marL="77724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504"/>
                </a:buClr>
                <a:buSzPts val="3600"/>
                <a:buFont typeface="Arial"/>
                <a:buChar char="⚬"/>
              </a:pPr>
              <a:r>
                <a:rPr b="0" i="0" lang="en-US" sz="36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Establish clear roles and responsibilities.</a:t>
              </a:r>
              <a:endParaRPr/>
            </a:p>
            <a:p>
              <a:pPr indent="-259080" lvl="2" marL="77724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504"/>
                </a:buClr>
                <a:buSzPts val="3600"/>
                <a:buFont typeface="Arial"/>
                <a:buChar char="⚬"/>
              </a:pPr>
              <a:r>
                <a:rPr b="0" i="0" lang="en-US" sz="36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Facilitate regular communication among stakeholders.</a:t>
              </a:r>
              <a:endParaRPr/>
            </a:p>
            <a:p>
              <a:pPr indent="-259080" lvl="2" marL="77724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504"/>
                </a:buClr>
                <a:buSzPts val="3600"/>
                <a:buFont typeface="Arial"/>
                <a:buChar char="⚬"/>
              </a:pPr>
              <a:r>
                <a:rPr b="0" i="0" lang="en-US" sz="36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Use centralized management systems.</a:t>
              </a:r>
              <a:endParaRPr/>
            </a:p>
            <a:p>
              <a:pPr indent="-259080" lvl="2" marL="77724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3600" u="none" cap="none" strike="noStrike">
                  <a:solidFill>
                    <a:srgbClr val="DBA504"/>
                  </a:solidFill>
                  <a:latin typeface="Roboto"/>
                  <a:ea typeface="Roboto"/>
                  <a:cs typeface="Roboto"/>
                  <a:sym typeface="Roboto"/>
                </a:rPr>
                <a:t>: Setting up coordination committees in large refugee camps to streamline waste management efforts.</a:t>
              </a: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8"/>
          <p:cNvSpPr/>
          <p:nvPr/>
        </p:nvSpPr>
        <p:spPr>
          <a:xfrm flipH="1" rot="3099417">
            <a:off x="-290992" y="-2089723"/>
            <a:ext cx="4043107" cy="8086214"/>
          </a:xfrm>
          <a:custGeom>
            <a:rect b="b" l="l" r="r" t="t"/>
            <a:pathLst>
              <a:path extrusionOk="0" h="8086214" w="4043107">
                <a:moveTo>
                  <a:pt x="4043107" y="0"/>
                </a:moveTo>
                <a:lnTo>
                  <a:pt x="0" y="0"/>
                </a:lnTo>
                <a:lnTo>
                  <a:pt x="0" y="8086214"/>
                </a:lnTo>
                <a:lnTo>
                  <a:pt x="4043107" y="8086214"/>
                </a:lnTo>
                <a:lnTo>
                  <a:pt x="4043107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4" name="Google Shape;634;p28"/>
          <p:cNvSpPr/>
          <p:nvPr/>
        </p:nvSpPr>
        <p:spPr>
          <a:xfrm rot="-7700582">
            <a:off x="-134981" y="-1708185"/>
            <a:ext cx="3376946" cy="6753892"/>
          </a:xfrm>
          <a:custGeom>
            <a:rect b="b" l="l" r="r" t="t"/>
            <a:pathLst>
              <a:path extrusionOk="0" h="6753892" w="3376946">
                <a:moveTo>
                  <a:pt x="0" y="0"/>
                </a:moveTo>
                <a:lnTo>
                  <a:pt x="3376946" y="0"/>
                </a:lnTo>
                <a:lnTo>
                  <a:pt x="3376946" y="6753892"/>
                </a:lnTo>
                <a:lnTo>
                  <a:pt x="0" y="6753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5" name="Google Shape;635;p28"/>
          <p:cNvSpPr/>
          <p:nvPr/>
        </p:nvSpPr>
        <p:spPr>
          <a:xfrm flipH="1" rot="-7626453">
            <a:off x="13752735" y="3402289"/>
            <a:ext cx="4486277" cy="8972555"/>
          </a:xfrm>
          <a:custGeom>
            <a:rect b="b" l="l" r="r" t="t"/>
            <a:pathLst>
              <a:path extrusionOk="0" h="8972555" w="4486277">
                <a:moveTo>
                  <a:pt x="4486277" y="0"/>
                </a:moveTo>
                <a:lnTo>
                  <a:pt x="0" y="0"/>
                </a:lnTo>
                <a:lnTo>
                  <a:pt x="0" y="8972554"/>
                </a:lnTo>
                <a:lnTo>
                  <a:pt x="4486277" y="8972554"/>
                </a:lnTo>
                <a:lnTo>
                  <a:pt x="4486277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6" name="Google Shape;636;p28"/>
          <p:cNvSpPr/>
          <p:nvPr/>
        </p:nvSpPr>
        <p:spPr>
          <a:xfrm rot="3173546">
            <a:off x="14311947" y="4461452"/>
            <a:ext cx="3747097" cy="7494195"/>
          </a:xfrm>
          <a:custGeom>
            <a:rect b="b" l="l" r="r" t="t"/>
            <a:pathLst>
              <a:path extrusionOk="0" h="7494195" w="3747097">
                <a:moveTo>
                  <a:pt x="0" y="0"/>
                </a:moveTo>
                <a:lnTo>
                  <a:pt x="3747098" y="0"/>
                </a:lnTo>
                <a:lnTo>
                  <a:pt x="3747098" y="7494195"/>
                </a:lnTo>
                <a:lnTo>
                  <a:pt x="0" y="7494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7" name="Google Shape;637;p28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638" name="Google Shape;638;p28"/>
          <p:cNvSpPr txBox="1"/>
          <p:nvPr/>
        </p:nvSpPr>
        <p:spPr>
          <a:xfrm>
            <a:off x="894693" y="601626"/>
            <a:ext cx="15412365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Social Impacts of Waste Management</a:t>
            </a:r>
            <a:endParaRPr/>
          </a:p>
        </p:txBody>
      </p:sp>
      <p:grpSp>
        <p:nvGrpSpPr>
          <p:cNvPr id="639" name="Google Shape;639;p28"/>
          <p:cNvGrpSpPr/>
          <p:nvPr/>
        </p:nvGrpSpPr>
        <p:grpSpPr>
          <a:xfrm>
            <a:off x="640794" y="1713357"/>
            <a:ext cx="5598796" cy="7139369"/>
            <a:chOff x="-1524" y="-1524"/>
            <a:chExt cx="7465060" cy="9519158"/>
          </a:xfrm>
        </p:grpSpPr>
        <p:sp>
          <p:nvSpPr>
            <p:cNvPr id="640" name="Google Shape;640;p28"/>
            <p:cNvSpPr/>
            <p:nvPr/>
          </p:nvSpPr>
          <p:spPr>
            <a:xfrm>
              <a:off x="-1524" y="-1524"/>
              <a:ext cx="7465060" cy="9519158"/>
            </a:xfrm>
            <a:custGeom>
              <a:rect b="b" l="l" r="r" t="t"/>
              <a:pathLst>
                <a:path extrusionOk="0" h="9519158" w="7465060">
                  <a:moveTo>
                    <a:pt x="1524" y="0"/>
                  </a:moveTo>
                  <a:lnTo>
                    <a:pt x="7463536" y="0"/>
                  </a:lnTo>
                  <a:cubicBezTo>
                    <a:pt x="7464425" y="0"/>
                    <a:pt x="7465060" y="762"/>
                    <a:pt x="7465060" y="1524"/>
                  </a:cubicBezTo>
                  <a:lnTo>
                    <a:pt x="7465060" y="9517634"/>
                  </a:lnTo>
                  <a:cubicBezTo>
                    <a:pt x="7465060" y="9518523"/>
                    <a:pt x="7464298" y="9519158"/>
                    <a:pt x="7463536" y="9519158"/>
                  </a:cubicBezTo>
                  <a:lnTo>
                    <a:pt x="1524" y="9519158"/>
                  </a:lnTo>
                  <a:cubicBezTo>
                    <a:pt x="635" y="9519158"/>
                    <a:pt x="0" y="9518396"/>
                    <a:pt x="0" y="9517634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9517634"/>
                  </a:lnTo>
                  <a:lnTo>
                    <a:pt x="1524" y="9517634"/>
                  </a:lnTo>
                  <a:lnTo>
                    <a:pt x="1524" y="9516110"/>
                  </a:lnTo>
                  <a:lnTo>
                    <a:pt x="7463536" y="9516110"/>
                  </a:lnTo>
                  <a:lnTo>
                    <a:pt x="7463536" y="9517634"/>
                  </a:lnTo>
                  <a:lnTo>
                    <a:pt x="7462012" y="9517634"/>
                  </a:lnTo>
                  <a:lnTo>
                    <a:pt x="7462012" y="1524"/>
                  </a:lnTo>
                  <a:lnTo>
                    <a:pt x="7463536" y="1524"/>
                  </a:lnTo>
                  <a:lnTo>
                    <a:pt x="7463536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8"/>
            <p:cNvSpPr txBox="1"/>
            <p:nvPr/>
          </p:nvSpPr>
          <p:spPr>
            <a:xfrm>
              <a:off x="0" y="19050"/>
              <a:ext cx="7461978" cy="9497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0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Positive social impacts</a:t>
              </a:r>
              <a:endParaRPr sz="2600"/>
            </a:p>
            <a:p>
              <a:pPr indent="0" lvl="0" marL="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0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Effective waste management improves public health, creates jobs, and enhances community cohesion.</a:t>
              </a:r>
              <a:endParaRPr sz="2600"/>
            </a:p>
            <a:p>
              <a:pPr indent="0" lvl="0" marL="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0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Solutions:</a:t>
              </a:r>
              <a:endParaRPr sz="2600"/>
            </a:p>
            <a:p>
              <a:pPr indent="-165100" lvl="3" marL="61722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600"/>
                <a:buFont typeface="Arial"/>
                <a:buChar char="￭"/>
              </a:pPr>
              <a:r>
                <a:rPr b="0" i="0" lang="en-US" sz="260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Engage communities in waste management processes.</a:t>
              </a:r>
              <a:endParaRPr sz="2600"/>
            </a:p>
            <a:p>
              <a:pPr indent="-165100" lvl="3" marL="61722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600"/>
                <a:buFont typeface="Arial"/>
                <a:buChar char="￭"/>
              </a:pPr>
              <a:r>
                <a:rPr b="0" i="0" lang="en-US" sz="260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Promote waste-to-resource initiatives (recycling, composting).</a:t>
              </a:r>
              <a:endParaRPr sz="2600"/>
            </a:p>
            <a:p>
              <a:pPr indent="-154304" lvl="3" marL="61722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0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Example: Creating employment opportunities through community-based recycling programs in refugee camps.</a:t>
              </a:r>
              <a:endParaRPr sz="2600"/>
            </a:p>
          </p:txBody>
        </p:sp>
      </p:grpSp>
      <p:sp>
        <p:nvSpPr>
          <p:cNvPr id="642" name="Google Shape;642;p28"/>
          <p:cNvSpPr txBox="1"/>
          <p:nvPr/>
        </p:nvSpPr>
        <p:spPr>
          <a:xfrm>
            <a:off x="6535699" y="1812607"/>
            <a:ext cx="5216700" cy="72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Negative social impacts</a:t>
            </a:r>
            <a:endParaRPr sz="2600"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Poorly managed waste can lead to social tensions, health hazards, and marginalization of vulnerable groups.</a:t>
            </a:r>
            <a:endParaRPr sz="2600"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Solutions:</a:t>
            </a:r>
            <a:endParaRPr sz="2600"/>
          </a:p>
          <a:p>
            <a:pPr indent="-165100" lvl="3" marL="48863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Arial"/>
              <a:buChar char="￭"/>
            </a:pPr>
            <a:r>
              <a:rPr b="0" i="0" lang="en-US" sz="26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Implement culturally appropriate waste management practices.</a:t>
            </a:r>
            <a:endParaRPr sz="2600"/>
          </a:p>
          <a:p>
            <a:pPr indent="-165100" lvl="3" marL="48863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Arial"/>
              <a:buChar char="￭"/>
            </a:pPr>
            <a:r>
              <a:rPr b="0" i="0" lang="en-US" sz="26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Involve community leaders in decision-making.</a:t>
            </a:r>
            <a:endParaRPr sz="2600"/>
          </a:p>
          <a:p>
            <a:pPr indent="-122158" lvl="3" marL="48863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Example: Addressing community concerns about waste disposal locations that negatively impact marginalized groups.</a:t>
            </a:r>
            <a:endParaRPr sz="2600"/>
          </a:p>
        </p:txBody>
      </p:sp>
      <p:grpSp>
        <p:nvGrpSpPr>
          <p:cNvPr id="643" name="Google Shape;643;p28"/>
          <p:cNvGrpSpPr/>
          <p:nvPr/>
        </p:nvGrpSpPr>
        <p:grpSpPr>
          <a:xfrm>
            <a:off x="12234034" y="1713358"/>
            <a:ext cx="5598796" cy="7139369"/>
            <a:chOff x="-1524" y="-1524"/>
            <a:chExt cx="7465060" cy="9519158"/>
          </a:xfrm>
        </p:grpSpPr>
        <p:sp>
          <p:nvSpPr>
            <p:cNvPr id="644" name="Google Shape;644;p28"/>
            <p:cNvSpPr/>
            <p:nvPr/>
          </p:nvSpPr>
          <p:spPr>
            <a:xfrm>
              <a:off x="-1524" y="-1524"/>
              <a:ext cx="7465060" cy="9519158"/>
            </a:xfrm>
            <a:custGeom>
              <a:rect b="b" l="l" r="r" t="t"/>
              <a:pathLst>
                <a:path extrusionOk="0" h="9519158" w="7465060">
                  <a:moveTo>
                    <a:pt x="1524" y="0"/>
                  </a:moveTo>
                  <a:lnTo>
                    <a:pt x="7463536" y="0"/>
                  </a:lnTo>
                  <a:cubicBezTo>
                    <a:pt x="7464425" y="0"/>
                    <a:pt x="7465060" y="762"/>
                    <a:pt x="7465060" y="1524"/>
                  </a:cubicBezTo>
                  <a:lnTo>
                    <a:pt x="7465060" y="9517634"/>
                  </a:lnTo>
                  <a:cubicBezTo>
                    <a:pt x="7465060" y="9518523"/>
                    <a:pt x="7464298" y="9519158"/>
                    <a:pt x="7463536" y="9519158"/>
                  </a:cubicBezTo>
                  <a:lnTo>
                    <a:pt x="1524" y="9519158"/>
                  </a:lnTo>
                  <a:cubicBezTo>
                    <a:pt x="635" y="9519158"/>
                    <a:pt x="0" y="9518396"/>
                    <a:pt x="0" y="9517634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9517634"/>
                  </a:lnTo>
                  <a:lnTo>
                    <a:pt x="1524" y="9517634"/>
                  </a:lnTo>
                  <a:lnTo>
                    <a:pt x="1524" y="9516110"/>
                  </a:lnTo>
                  <a:lnTo>
                    <a:pt x="7463536" y="9516110"/>
                  </a:lnTo>
                  <a:lnTo>
                    <a:pt x="7463536" y="9517634"/>
                  </a:lnTo>
                  <a:lnTo>
                    <a:pt x="7462012" y="9517634"/>
                  </a:lnTo>
                  <a:lnTo>
                    <a:pt x="7462012" y="1524"/>
                  </a:lnTo>
                  <a:lnTo>
                    <a:pt x="7463536" y="1524"/>
                  </a:lnTo>
                  <a:lnTo>
                    <a:pt x="7463536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8"/>
            <p:cNvSpPr txBox="1"/>
            <p:nvPr/>
          </p:nvSpPr>
          <p:spPr>
            <a:xfrm>
              <a:off x="0" y="19050"/>
              <a:ext cx="7461978" cy="9497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0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Community Engagement and Participation</a:t>
              </a:r>
              <a:endParaRPr sz="2600"/>
            </a:p>
            <a:p>
              <a:pPr indent="0" lvl="0" marL="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0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Lack of community involvement often leads to failure of waste management initiatives.</a:t>
              </a:r>
              <a:endParaRPr sz="2600"/>
            </a:p>
            <a:p>
              <a:pPr indent="0" lvl="0" marL="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0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Solutions:</a:t>
              </a:r>
              <a:endParaRPr sz="2600"/>
            </a:p>
            <a:p>
              <a:pPr indent="-199389" lvl="2" marL="61722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600"/>
                <a:buFont typeface="Arial"/>
                <a:buChar char="⚬"/>
              </a:pPr>
              <a:r>
                <a:rPr b="0" i="0" lang="en-US" sz="260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Conduct regular community consultations and participatory planning.</a:t>
              </a:r>
              <a:endParaRPr sz="2600"/>
            </a:p>
            <a:p>
              <a:pPr indent="-199389" lvl="2" marL="61722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600"/>
                <a:buFont typeface="Arial"/>
                <a:buChar char="⚬"/>
              </a:pPr>
              <a:r>
                <a:rPr b="0" i="0" lang="en-US" sz="260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Develop culturally relevant educational campaigns on waste management.</a:t>
              </a:r>
              <a:endParaRPr sz="2600"/>
            </a:p>
            <a:p>
              <a:pPr indent="-205739" lvl="2" marL="61722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00" u="none" cap="none" strike="noStrik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Example: Involving local communities in the design and implementation of waste management strategies in disaster areas.</a:t>
              </a:r>
              <a:endParaRPr sz="2600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29"/>
          <p:cNvSpPr/>
          <p:nvPr/>
        </p:nvSpPr>
        <p:spPr>
          <a:xfrm flipH="1" rot="3099417">
            <a:off x="556993" y="-4376471"/>
            <a:ext cx="4730365" cy="9460729"/>
          </a:xfrm>
          <a:custGeom>
            <a:rect b="b" l="l" r="r" t="t"/>
            <a:pathLst>
              <a:path extrusionOk="0" h="9460729" w="4730365">
                <a:moveTo>
                  <a:pt x="4730365" y="0"/>
                </a:moveTo>
                <a:lnTo>
                  <a:pt x="0" y="0"/>
                </a:lnTo>
                <a:lnTo>
                  <a:pt x="0" y="9460729"/>
                </a:lnTo>
                <a:lnTo>
                  <a:pt x="4730365" y="9460729"/>
                </a:lnTo>
                <a:lnTo>
                  <a:pt x="4730365" y="0"/>
                </a:lnTo>
                <a:close/>
              </a:path>
            </a:pathLst>
          </a:custGeom>
          <a:blipFill rotWithShape="1">
            <a:blip r:embed="rId3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1" name="Google Shape;651;p29"/>
          <p:cNvSpPr/>
          <p:nvPr/>
        </p:nvSpPr>
        <p:spPr>
          <a:xfrm rot="-7700582">
            <a:off x="739524" y="-3930077"/>
            <a:ext cx="3950968" cy="7901935"/>
          </a:xfrm>
          <a:custGeom>
            <a:rect b="b" l="l" r="r" t="t"/>
            <a:pathLst>
              <a:path extrusionOk="0" h="7901935" w="3950968">
                <a:moveTo>
                  <a:pt x="0" y="0"/>
                </a:moveTo>
                <a:lnTo>
                  <a:pt x="3950967" y="0"/>
                </a:lnTo>
                <a:lnTo>
                  <a:pt x="3950967" y="7901935"/>
                </a:lnTo>
                <a:lnTo>
                  <a:pt x="0" y="7901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2" name="Google Shape;652;p29"/>
          <p:cNvSpPr/>
          <p:nvPr/>
        </p:nvSpPr>
        <p:spPr>
          <a:xfrm flipH="1" rot="-7626453">
            <a:off x="13814647" y="3144295"/>
            <a:ext cx="5051015" cy="10102030"/>
          </a:xfrm>
          <a:custGeom>
            <a:rect b="b" l="l" r="r" t="t"/>
            <a:pathLst>
              <a:path extrusionOk="0" h="10102030" w="5051015">
                <a:moveTo>
                  <a:pt x="5051015" y="0"/>
                </a:moveTo>
                <a:lnTo>
                  <a:pt x="0" y="0"/>
                </a:lnTo>
                <a:lnTo>
                  <a:pt x="0" y="10102030"/>
                </a:lnTo>
                <a:lnTo>
                  <a:pt x="5051015" y="10102030"/>
                </a:lnTo>
                <a:lnTo>
                  <a:pt x="5051015" y="0"/>
                </a:lnTo>
                <a:close/>
              </a:path>
            </a:pathLst>
          </a:custGeom>
          <a:blipFill rotWithShape="1">
            <a:blip r:embed="rId3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3" name="Google Shape;653;p29"/>
          <p:cNvSpPr/>
          <p:nvPr/>
        </p:nvSpPr>
        <p:spPr>
          <a:xfrm rot="3173546">
            <a:off x="14444254" y="4336787"/>
            <a:ext cx="4218786" cy="8437572"/>
          </a:xfrm>
          <a:custGeom>
            <a:rect b="b" l="l" r="r" t="t"/>
            <a:pathLst>
              <a:path extrusionOk="0" h="8437572" w="4218786">
                <a:moveTo>
                  <a:pt x="0" y="0"/>
                </a:moveTo>
                <a:lnTo>
                  <a:pt x="4218786" y="0"/>
                </a:lnTo>
                <a:lnTo>
                  <a:pt x="4218786" y="8437573"/>
                </a:lnTo>
                <a:lnTo>
                  <a:pt x="0" y="843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4" name="Google Shape;654;p29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655" name="Google Shape;655;p29"/>
          <p:cNvSpPr txBox="1"/>
          <p:nvPr/>
        </p:nvSpPr>
        <p:spPr>
          <a:xfrm>
            <a:off x="2331483" y="2148840"/>
            <a:ext cx="13625034" cy="60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3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55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Successful waste management strategies require innovative solutions, stakeholder coordination, and community involvement.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5500" u="none" cap="none" strike="noStrike">
              <a:solidFill>
                <a:srgbClr val="DBA50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55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Practical solutions like mobile treatment units, training, and climate-resilient practices help address these challenges.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A504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3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131" name="Google Shape;131;p3"/>
            <p:cNvSpPr/>
            <p:nvPr/>
          </p:nvSpPr>
          <p:spPr>
            <a:xfrm>
              <a:off x="76200" y="76200"/>
              <a:ext cx="3438144" cy="3438144"/>
            </a:xfrm>
            <a:custGeom>
              <a:rect b="b" l="l" r="r" t="t"/>
              <a:pathLst>
                <a:path extrusionOk="0"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DBA5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0" y="0"/>
              <a:ext cx="3590544" cy="3590544"/>
            </a:xfrm>
            <a:custGeom>
              <a:rect b="b" l="l" r="r" t="t"/>
              <a:pathLst>
                <a:path extrusionOk="0"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33" name="Google Shape;133;p3"/>
          <p:cNvCxnSpPr/>
          <p:nvPr/>
        </p:nvCxnSpPr>
        <p:spPr>
          <a:xfrm rot="10800000">
            <a:off x="4506325" y="6498450"/>
            <a:ext cx="0" cy="3914700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4" name="Google Shape;134;p3"/>
          <p:cNvSpPr/>
          <p:nvPr/>
        </p:nvSpPr>
        <p:spPr>
          <a:xfrm>
            <a:off x="13717059" y="9067162"/>
            <a:ext cx="4131647" cy="777600"/>
          </a:xfrm>
          <a:custGeom>
            <a:rect b="b" l="l" r="r" t="t"/>
            <a:pathLst>
              <a:path extrusionOk="0"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135" name="Google Shape;135;p3"/>
          <p:cNvSpPr/>
          <p:nvPr/>
        </p:nvSpPr>
        <p:spPr>
          <a:xfrm>
            <a:off x="426471" y="5962650"/>
            <a:ext cx="3359173" cy="4114800"/>
          </a:xfrm>
          <a:custGeom>
            <a:rect b="b" l="l" r="r" t="t"/>
            <a:pathLst>
              <a:path extrusionOk="0" h="4114800" w="3359173">
                <a:moveTo>
                  <a:pt x="0" y="0"/>
                </a:moveTo>
                <a:lnTo>
                  <a:pt x="3359174" y="0"/>
                </a:lnTo>
                <a:lnTo>
                  <a:pt x="33591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3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FFF5D5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137" name="Google Shape;137;p3"/>
          <p:cNvSpPr txBox="1"/>
          <p:nvPr/>
        </p:nvSpPr>
        <p:spPr>
          <a:xfrm>
            <a:off x="4531695" y="4324350"/>
            <a:ext cx="676275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138" name="Google Shape;138;p3"/>
          <p:cNvSpPr txBox="1"/>
          <p:nvPr/>
        </p:nvSpPr>
        <p:spPr>
          <a:xfrm>
            <a:off x="6629400" y="4825936"/>
            <a:ext cx="8299165" cy="682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Module Learning Outcomes </a:t>
            </a:r>
            <a:endParaRPr/>
          </a:p>
        </p:txBody>
      </p:sp>
      <p:sp>
        <p:nvSpPr>
          <p:cNvPr id="139" name="Google Shape;139;p3"/>
          <p:cNvSpPr/>
          <p:nvPr/>
        </p:nvSpPr>
        <p:spPr>
          <a:xfrm flipH="1" rot="4688066">
            <a:off x="-23061" y="-3229539"/>
            <a:ext cx="4258239" cy="8516477"/>
          </a:xfrm>
          <a:custGeom>
            <a:rect b="b" l="l" r="r" t="t"/>
            <a:pathLst>
              <a:path extrusionOk="0" h="8516477" w="4258239">
                <a:moveTo>
                  <a:pt x="4258238" y="0"/>
                </a:moveTo>
                <a:lnTo>
                  <a:pt x="0" y="0"/>
                </a:lnTo>
                <a:lnTo>
                  <a:pt x="0" y="8516478"/>
                </a:lnTo>
                <a:lnTo>
                  <a:pt x="4258238" y="8516478"/>
                </a:lnTo>
                <a:lnTo>
                  <a:pt x="4258238" y="0"/>
                </a:lnTo>
                <a:close/>
              </a:path>
            </a:pathLst>
          </a:custGeom>
          <a:blipFill rotWithShape="1">
            <a:blip r:embed="rId5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3"/>
          <p:cNvSpPr/>
          <p:nvPr/>
        </p:nvSpPr>
        <p:spPr>
          <a:xfrm rot="-6111933">
            <a:off x="294462" y="-2879402"/>
            <a:ext cx="3556631" cy="7113263"/>
          </a:xfrm>
          <a:custGeom>
            <a:rect b="b" l="l" r="r" t="t"/>
            <a:pathLst>
              <a:path extrusionOk="0" h="7113263" w="3556631">
                <a:moveTo>
                  <a:pt x="0" y="0"/>
                </a:moveTo>
                <a:lnTo>
                  <a:pt x="3556632" y="0"/>
                </a:lnTo>
                <a:lnTo>
                  <a:pt x="3556632" y="7113263"/>
                </a:lnTo>
                <a:lnTo>
                  <a:pt x="0" y="71132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3"/>
          <p:cNvSpPr/>
          <p:nvPr/>
        </p:nvSpPr>
        <p:spPr>
          <a:xfrm flipH="1" rot="7385518">
            <a:off x="14701507" y="-2513610"/>
            <a:ext cx="4724990" cy="9449980"/>
          </a:xfrm>
          <a:custGeom>
            <a:rect b="b" l="l" r="r" t="t"/>
            <a:pathLst>
              <a:path extrusionOk="0" h="9449980" w="4724990">
                <a:moveTo>
                  <a:pt x="4724990" y="0"/>
                </a:moveTo>
                <a:lnTo>
                  <a:pt x="0" y="0"/>
                </a:lnTo>
                <a:lnTo>
                  <a:pt x="0" y="9449979"/>
                </a:lnTo>
                <a:lnTo>
                  <a:pt x="4724990" y="9449979"/>
                </a:lnTo>
                <a:lnTo>
                  <a:pt x="4724990" y="0"/>
                </a:lnTo>
                <a:close/>
              </a:path>
            </a:pathLst>
          </a:custGeom>
          <a:blipFill rotWithShape="1">
            <a:blip r:embed="rId5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3"/>
          <p:cNvSpPr/>
          <p:nvPr/>
        </p:nvSpPr>
        <p:spPr>
          <a:xfrm rot="-3414481">
            <a:off x="15340196" y="-2037164"/>
            <a:ext cx="3946478" cy="7892957"/>
          </a:xfrm>
          <a:custGeom>
            <a:rect b="b" l="l" r="r" t="t"/>
            <a:pathLst>
              <a:path extrusionOk="0" h="7892957" w="3946478">
                <a:moveTo>
                  <a:pt x="0" y="0"/>
                </a:moveTo>
                <a:lnTo>
                  <a:pt x="3946478" y="0"/>
                </a:lnTo>
                <a:lnTo>
                  <a:pt x="3946478" y="7892956"/>
                </a:lnTo>
                <a:lnTo>
                  <a:pt x="0" y="7892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A504"/>
        </a:solidFill>
      </p:bgPr>
    </p:bg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30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661" name="Google Shape;661;p30"/>
            <p:cNvSpPr/>
            <p:nvPr/>
          </p:nvSpPr>
          <p:spPr>
            <a:xfrm>
              <a:off x="76200" y="76200"/>
              <a:ext cx="3438144" cy="3438144"/>
            </a:xfrm>
            <a:custGeom>
              <a:rect b="b" l="l" r="r" t="t"/>
              <a:pathLst>
                <a:path extrusionOk="0"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DBA5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0" y="0"/>
              <a:ext cx="3590544" cy="3590544"/>
            </a:xfrm>
            <a:custGeom>
              <a:rect b="b" l="l" r="r" t="t"/>
              <a:pathLst>
                <a:path extrusionOk="0"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663" name="Google Shape;663;p30"/>
          <p:cNvCxnSpPr/>
          <p:nvPr/>
        </p:nvCxnSpPr>
        <p:spPr>
          <a:xfrm rot="10800000">
            <a:off x="4549825" y="6420125"/>
            <a:ext cx="0" cy="4088700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4" name="Google Shape;664;p30"/>
          <p:cNvSpPr/>
          <p:nvPr/>
        </p:nvSpPr>
        <p:spPr>
          <a:xfrm flipH="1" rot="-10148380">
            <a:off x="15196783" y="-877876"/>
            <a:ext cx="5051015" cy="10102030"/>
          </a:xfrm>
          <a:custGeom>
            <a:rect b="b" l="l" r="r" t="t"/>
            <a:pathLst>
              <a:path extrusionOk="0" h="10102030" w="5051015">
                <a:moveTo>
                  <a:pt x="5051015" y="0"/>
                </a:moveTo>
                <a:lnTo>
                  <a:pt x="0" y="0"/>
                </a:lnTo>
                <a:lnTo>
                  <a:pt x="0" y="10102031"/>
                </a:lnTo>
                <a:lnTo>
                  <a:pt x="5051015" y="10102031"/>
                </a:lnTo>
                <a:lnTo>
                  <a:pt x="5051015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5" name="Google Shape;665;p30"/>
          <p:cNvSpPr/>
          <p:nvPr/>
        </p:nvSpPr>
        <p:spPr>
          <a:xfrm rot="651619">
            <a:off x="16012686" y="79003"/>
            <a:ext cx="4218786" cy="8437572"/>
          </a:xfrm>
          <a:custGeom>
            <a:rect b="b" l="l" r="r" t="t"/>
            <a:pathLst>
              <a:path extrusionOk="0" h="8437572" w="4218786">
                <a:moveTo>
                  <a:pt x="0" y="0"/>
                </a:moveTo>
                <a:lnTo>
                  <a:pt x="4218787" y="0"/>
                </a:lnTo>
                <a:lnTo>
                  <a:pt x="4218787" y="8437572"/>
                </a:lnTo>
                <a:lnTo>
                  <a:pt x="0" y="84375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6" name="Google Shape;666;p30"/>
          <p:cNvSpPr/>
          <p:nvPr/>
        </p:nvSpPr>
        <p:spPr>
          <a:xfrm>
            <a:off x="13717059" y="9067162"/>
            <a:ext cx="4131647" cy="777600"/>
          </a:xfrm>
          <a:custGeom>
            <a:rect b="b" l="l" r="r" t="t"/>
            <a:pathLst>
              <a:path extrusionOk="0"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667" name="Google Shape;667;p30"/>
          <p:cNvSpPr/>
          <p:nvPr/>
        </p:nvSpPr>
        <p:spPr>
          <a:xfrm flipH="1" rot="1800892">
            <a:off x="656022" y="-4011462"/>
            <a:ext cx="4730365" cy="9460729"/>
          </a:xfrm>
          <a:custGeom>
            <a:rect b="b" l="l" r="r" t="t"/>
            <a:pathLst>
              <a:path extrusionOk="0" h="9460729" w="4730365">
                <a:moveTo>
                  <a:pt x="4730364" y="0"/>
                </a:moveTo>
                <a:lnTo>
                  <a:pt x="0" y="0"/>
                </a:lnTo>
                <a:lnTo>
                  <a:pt x="0" y="9460730"/>
                </a:lnTo>
                <a:lnTo>
                  <a:pt x="4730364" y="9460730"/>
                </a:lnTo>
                <a:lnTo>
                  <a:pt x="4730364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8" name="Google Shape;668;p30"/>
          <p:cNvSpPr/>
          <p:nvPr/>
        </p:nvSpPr>
        <p:spPr>
          <a:xfrm rot="-8999107">
            <a:off x="730342" y="-3465188"/>
            <a:ext cx="3950968" cy="7901935"/>
          </a:xfrm>
          <a:custGeom>
            <a:rect b="b" l="l" r="r" t="t"/>
            <a:pathLst>
              <a:path extrusionOk="0" h="7901935" w="3950968">
                <a:moveTo>
                  <a:pt x="0" y="0"/>
                </a:moveTo>
                <a:lnTo>
                  <a:pt x="3950968" y="0"/>
                </a:lnTo>
                <a:lnTo>
                  <a:pt x="3950968" y="7901935"/>
                </a:lnTo>
                <a:lnTo>
                  <a:pt x="0" y="7901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9" name="Google Shape;669;p30"/>
          <p:cNvSpPr/>
          <p:nvPr/>
        </p:nvSpPr>
        <p:spPr>
          <a:xfrm>
            <a:off x="641562" y="6356268"/>
            <a:ext cx="3401703" cy="3253265"/>
          </a:xfrm>
          <a:custGeom>
            <a:rect b="b" l="l" r="r" t="t"/>
            <a:pathLst>
              <a:path extrusionOk="0" h="3253265" w="3401703">
                <a:moveTo>
                  <a:pt x="0" y="0"/>
                </a:moveTo>
                <a:lnTo>
                  <a:pt x="3401702" y="0"/>
                </a:lnTo>
                <a:lnTo>
                  <a:pt x="3401702" y="3253265"/>
                </a:lnTo>
                <a:lnTo>
                  <a:pt x="0" y="32532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0" name="Google Shape;670;p30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FFF5D5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671" name="Google Shape;671;p30"/>
          <p:cNvSpPr txBox="1"/>
          <p:nvPr/>
        </p:nvSpPr>
        <p:spPr>
          <a:xfrm>
            <a:off x="4531695" y="4324350"/>
            <a:ext cx="676275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/>
          </a:p>
        </p:txBody>
      </p:sp>
      <p:sp>
        <p:nvSpPr>
          <p:cNvPr id="672" name="Google Shape;672;p30"/>
          <p:cNvSpPr txBox="1"/>
          <p:nvPr/>
        </p:nvSpPr>
        <p:spPr>
          <a:xfrm>
            <a:off x="6629400" y="4220765"/>
            <a:ext cx="9850582" cy="2699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Session 4: Case studies and best practices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31"/>
          <p:cNvSpPr/>
          <p:nvPr/>
        </p:nvSpPr>
        <p:spPr>
          <a:xfrm flipH="1" rot="3099417">
            <a:off x="556993" y="-4376471"/>
            <a:ext cx="4730365" cy="9460729"/>
          </a:xfrm>
          <a:custGeom>
            <a:rect b="b" l="l" r="r" t="t"/>
            <a:pathLst>
              <a:path extrusionOk="0" h="9460729" w="4730365">
                <a:moveTo>
                  <a:pt x="4730365" y="0"/>
                </a:moveTo>
                <a:lnTo>
                  <a:pt x="0" y="0"/>
                </a:lnTo>
                <a:lnTo>
                  <a:pt x="0" y="9460729"/>
                </a:lnTo>
                <a:lnTo>
                  <a:pt x="4730365" y="9460729"/>
                </a:lnTo>
                <a:lnTo>
                  <a:pt x="4730365" y="0"/>
                </a:lnTo>
                <a:close/>
              </a:path>
            </a:pathLst>
          </a:custGeom>
          <a:blipFill rotWithShape="1">
            <a:blip r:embed="rId3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2" name="Google Shape;682;p31"/>
          <p:cNvSpPr/>
          <p:nvPr/>
        </p:nvSpPr>
        <p:spPr>
          <a:xfrm rot="-7700582">
            <a:off x="739524" y="-3930077"/>
            <a:ext cx="3950968" cy="7901935"/>
          </a:xfrm>
          <a:custGeom>
            <a:rect b="b" l="l" r="r" t="t"/>
            <a:pathLst>
              <a:path extrusionOk="0" h="7901935" w="3950968">
                <a:moveTo>
                  <a:pt x="0" y="0"/>
                </a:moveTo>
                <a:lnTo>
                  <a:pt x="3950967" y="0"/>
                </a:lnTo>
                <a:lnTo>
                  <a:pt x="3950967" y="7901935"/>
                </a:lnTo>
                <a:lnTo>
                  <a:pt x="0" y="7901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A group of women sitting in a warehouse  Description automatically generated" id="683" name="Google Shape;683;p31"/>
          <p:cNvSpPr/>
          <p:nvPr/>
        </p:nvSpPr>
        <p:spPr>
          <a:xfrm>
            <a:off x="9669780" y="0"/>
            <a:ext cx="8618220" cy="10287000"/>
          </a:xfrm>
          <a:custGeom>
            <a:rect b="b" l="l" r="r" t="t"/>
            <a:pathLst>
              <a:path extrusionOk="0" h="10287000" w="8618220">
                <a:moveTo>
                  <a:pt x="0" y="0"/>
                </a:moveTo>
                <a:lnTo>
                  <a:pt x="8618220" y="0"/>
                </a:lnTo>
                <a:lnTo>
                  <a:pt x="86182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39519" r="-39519" t="0"/>
            </a:stretch>
          </a:blipFill>
          <a:ln>
            <a:noFill/>
          </a:ln>
        </p:spPr>
      </p:sp>
      <p:sp>
        <p:nvSpPr>
          <p:cNvPr id="684" name="Google Shape;684;p31"/>
          <p:cNvSpPr/>
          <p:nvPr/>
        </p:nvSpPr>
        <p:spPr>
          <a:xfrm flipH="1" rot="-7626453">
            <a:off x="13814647" y="3144295"/>
            <a:ext cx="5051015" cy="10102030"/>
          </a:xfrm>
          <a:custGeom>
            <a:rect b="b" l="l" r="r" t="t"/>
            <a:pathLst>
              <a:path extrusionOk="0" h="10102030" w="5051015">
                <a:moveTo>
                  <a:pt x="5051015" y="0"/>
                </a:moveTo>
                <a:lnTo>
                  <a:pt x="0" y="0"/>
                </a:lnTo>
                <a:lnTo>
                  <a:pt x="0" y="10102030"/>
                </a:lnTo>
                <a:lnTo>
                  <a:pt x="5051015" y="10102030"/>
                </a:lnTo>
                <a:lnTo>
                  <a:pt x="5051015" y="0"/>
                </a:lnTo>
                <a:close/>
              </a:path>
            </a:pathLst>
          </a:custGeom>
          <a:blipFill rotWithShape="1">
            <a:blip r:embed="rId3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5" name="Google Shape;685;p31"/>
          <p:cNvSpPr/>
          <p:nvPr/>
        </p:nvSpPr>
        <p:spPr>
          <a:xfrm rot="3173546">
            <a:off x="14444254" y="4336787"/>
            <a:ext cx="4218786" cy="8437572"/>
          </a:xfrm>
          <a:custGeom>
            <a:rect b="b" l="l" r="r" t="t"/>
            <a:pathLst>
              <a:path extrusionOk="0" h="8437572" w="4218786">
                <a:moveTo>
                  <a:pt x="0" y="0"/>
                </a:moveTo>
                <a:lnTo>
                  <a:pt x="4218786" y="0"/>
                </a:lnTo>
                <a:lnTo>
                  <a:pt x="4218786" y="8437573"/>
                </a:lnTo>
                <a:lnTo>
                  <a:pt x="0" y="843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6" name="Google Shape;686;p31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687" name="Google Shape;687;p31"/>
          <p:cNvSpPr txBox="1"/>
          <p:nvPr/>
        </p:nvSpPr>
        <p:spPr>
          <a:xfrm>
            <a:off x="762174" y="2604450"/>
            <a:ext cx="7950300" cy="59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9558" lvl="1" marL="597217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Context</a:t>
            </a:r>
            <a:r>
              <a:rPr b="0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: Large influx of Rohingya refugees.</a:t>
            </a:r>
            <a:endParaRPr sz="3000"/>
          </a:p>
          <a:p>
            <a:pPr indent="-279558" lvl="1" marL="597217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Environmental Challenge</a:t>
            </a:r>
            <a:r>
              <a:rPr b="0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: Managing large volumes of waste generated in camps and providing sustainable employment.</a:t>
            </a:r>
            <a:endParaRPr sz="3000"/>
          </a:p>
          <a:p>
            <a:pPr indent="-279558" lvl="1" marL="597217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Humanitarian Response</a:t>
            </a:r>
            <a:r>
              <a:rPr b="0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: WFP set up an upcycling center to transform packaging waste into useful products and cleared 80km of canals to prevent flood risks.</a:t>
            </a:r>
            <a:endParaRPr sz="3000"/>
          </a:p>
          <a:p>
            <a:pPr indent="-279558" lvl="1" marL="597217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Lessons Learned</a:t>
            </a:r>
            <a:r>
              <a:rPr b="0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: Upcycling waste reduces pollution, promotes sustainability, and empowers women by providing work opportunities.</a:t>
            </a:r>
            <a:endParaRPr sz="3000"/>
          </a:p>
        </p:txBody>
      </p:sp>
      <p:sp>
        <p:nvSpPr>
          <p:cNvPr id="688" name="Google Shape;688;p31"/>
          <p:cNvSpPr txBox="1"/>
          <p:nvPr/>
        </p:nvSpPr>
        <p:spPr>
          <a:xfrm>
            <a:off x="914400" y="957072"/>
            <a:ext cx="7200900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Case Study: Upcycling in Cox’s Bazar</a:t>
            </a:r>
            <a:endParaRPr/>
          </a:p>
        </p:txBody>
      </p:sp>
      <p:sp>
        <p:nvSpPr>
          <p:cNvPr id="689" name="Google Shape;689;p31"/>
          <p:cNvSpPr txBox="1"/>
          <p:nvPr/>
        </p:nvSpPr>
        <p:spPr>
          <a:xfrm>
            <a:off x="10094070" y="9729072"/>
            <a:ext cx="4917758" cy="472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Source: WFP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2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699" name="Google Shape;699;p32"/>
          <p:cNvSpPr/>
          <p:nvPr/>
        </p:nvSpPr>
        <p:spPr>
          <a:xfrm flipH="1" rot="3099417">
            <a:off x="16662" y="-3393020"/>
            <a:ext cx="4730365" cy="9460729"/>
          </a:xfrm>
          <a:custGeom>
            <a:rect b="b" l="l" r="r" t="t"/>
            <a:pathLst>
              <a:path extrusionOk="0" h="9460729" w="4730365">
                <a:moveTo>
                  <a:pt x="4730364" y="0"/>
                </a:moveTo>
                <a:lnTo>
                  <a:pt x="0" y="0"/>
                </a:lnTo>
                <a:lnTo>
                  <a:pt x="0" y="9460729"/>
                </a:lnTo>
                <a:lnTo>
                  <a:pt x="4730364" y="9460729"/>
                </a:lnTo>
                <a:lnTo>
                  <a:pt x="4730364" y="0"/>
                </a:lnTo>
                <a:close/>
              </a:path>
            </a:pathLst>
          </a:custGeom>
          <a:blipFill rotWithShape="1">
            <a:blip r:embed="rId4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0" name="Google Shape;700;p32"/>
          <p:cNvSpPr/>
          <p:nvPr/>
        </p:nvSpPr>
        <p:spPr>
          <a:xfrm rot="-7700582">
            <a:off x="199192" y="-2946627"/>
            <a:ext cx="3950968" cy="7901935"/>
          </a:xfrm>
          <a:custGeom>
            <a:rect b="b" l="l" r="r" t="t"/>
            <a:pathLst>
              <a:path extrusionOk="0" h="7901935" w="3950968">
                <a:moveTo>
                  <a:pt x="0" y="0"/>
                </a:moveTo>
                <a:lnTo>
                  <a:pt x="3950968" y="0"/>
                </a:lnTo>
                <a:lnTo>
                  <a:pt x="3950968" y="7901936"/>
                </a:lnTo>
                <a:lnTo>
                  <a:pt x="0" y="7901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1" name="Google Shape;701;p32"/>
          <p:cNvSpPr txBox="1"/>
          <p:nvPr/>
        </p:nvSpPr>
        <p:spPr>
          <a:xfrm>
            <a:off x="621456" y="3289837"/>
            <a:ext cx="8229600" cy="49415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1463" lvl="1" marL="542926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Context</a:t>
            </a:r>
            <a:r>
              <a:rPr b="0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: HSOT, UK’s humanitarian and stabilization operations.</a:t>
            </a:r>
            <a:endParaRPr/>
          </a:p>
          <a:p>
            <a:pPr indent="-271463" lvl="1" marL="542926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Environmental Challenge</a:t>
            </a:r>
            <a:r>
              <a:rPr b="0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: Pollution from single-use plastic packaging in aid deliveries.</a:t>
            </a:r>
            <a:endParaRPr/>
          </a:p>
          <a:p>
            <a:pPr indent="-271463" lvl="1" marL="542926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Humanitarian Response</a:t>
            </a:r>
            <a:r>
              <a:rPr b="0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: HSOT eliminated single-use plastics, replaced them with sustainable options, and ensured recycled packaging.</a:t>
            </a:r>
            <a:endParaRPr/>
          </a:p>
          <a:p>
            <a:pPr indent="-271463" lvl="1" marL="542926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Lessons Learned</a:t>
            </a:r>
            <a:r>
              <a:rPr b="0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: Supplier collaboration and regulatory compliance (e.g., UK Plastic Packaging Tax) are essential for promoting sustainable practices.</a:t>
            </a:r>
            <a:endParaRPr/>
          </a:p>
        </p:txBody>
      </p:sp>
      <p:sp>
        <p:nvSpPr>
          <p:cNvPr id="702" name="Google Shape;702;p32"/>
          <p:cNvSpPr txBox="1"/>
          <p:nvPr/>
        </p:nvSpPr>
        <p:spPr>
          <a:xfrm>
            <a:off x="621456" y="1144924"/>
            <a:ext cx="82296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Case Study: Managing Packaging Waste in Humanitarian Operations</a:t>
            </a:r>
            <a:endParaRPr/>
          </a:p>
        </p:txBody>
      </p:sp>
      <p:sp>
        <p:nvSpPr>
          <p:cNvPr id="703" name="Google Shape;703;p32"/>
          <p:cNvSpPr/>
          <p:nvPr/>
        </p:nvSpPr>
        <p:spPr>
          <a:xfrm>
            <a:off x="9233151" y="0"/>
            <a:ext cx="9054848" cy="10607877"/>
          </a:xfrm>
          <a:custGeom>
            <a:rect b="b" l="l" r="r" t="t"/>
            <a:pathLst>
              <a:path extrusionOk="0" h="10607877" w="9054848">
                <a:moveTo>
                  <a:pt x="0" y="0"/>
                </a:moveTo>
                <a:lnTo>
                  <a:pt x="9054847" y="0"/>
                </a:lnTo>
                <a:lnTo>
                  <a:pt x="9054847" y="10607877"/>
                </a:lnTo>
                <a:lnTo>
                  <a:pt x="0" y="10607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162820" r="-57610" t="-1885"/>
            </a:stretch>
          </a:blipFill>
          <a:ln>
            <a:noFill/>
          </a:ln>
        </p:spPr>
      </p:sp>
      <p:sp>
        <p:nvSpPr>
          <p:cNvPr id="704" name="Google Shape;704;p32"/>
          <p:cNvSpPr txBox="1"/>
          <p:nvPr/>
        </p:nvSpPr>
        <p:spPr>
          <a:xfrm>
            <a:off x="10112692" y="9771876"/>
            <a:ext cx="5192077" cy="4694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Source: Palladium/FCDO</a:t>
            </a:r>
            <a:endParaRPr/>
          </a:p>
        </p:txBody>
      </p:sp>
      <p:sp>
        <p:nvSpPr>
          <p:cNvPr id="705" name="Google Shape;705;p32"/>
          <p:cNvSpPr/>
          <p:nvPr/>
        </p:nvSpPr>
        <p:spPr>
          <a:xfrm flipH="1" rot="-7626453">
            <a:off x="13814647" y="3144295"/>
            <a:ext cx="5051015" cy="10102030"/>
          </a:xfrm>
          <a:custGeom>
            <a:rect b="b" l="l" r="r" t="t"/>
            <a:pathLst>
              <a:path extrusionOk="0" h="10102030" w="5051015">
                <a:moveTo>
                  <a:pt x="5051015" y="0"/>
                </a:moveTo>
                <a:lnTo>
                  <a:pt x="0" y="0"/>
                </a:lnTo>
                <a:lnTo>
                  <a:pt x="0" y="10102030"/>
                </a:lnTo>
                <a:lnTo>
                  <a:pt x="5051015" y="10102030"/>
                </a:lnTo>
                <a:lnTo>
                  <a:pt x="5051015" y="0"/>
                </a:lnTo>
                <a:close/>
              </a:path>
            </a:pathLst>
          </a:custGeom>
          <a:blipFill rotWithShape="1">
            <a:blip r:embed="rId4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6" name="Google Shape;706;p32"/>
          <p:cNvSpPr/>
          <p:nvPr/>
        </p:nvSpPr>
        <p:spPr>
          <a:xfrm rot="3173546">
            <a:off x="14444254" y="4336787"/>
            <a:ext cx="4218786" cy="8437572"/>
          </a:xfrm>
          <a:custGeom>
            <a:rect b="b" l="l" r="r" t="t"/>
            <a:pathLst>
              <a:path extrusionOk="0" h="8437572" w="4218786">
                <a:moveTo>
                  <a:pt x="0" y="0"/>
                </a:moveTo>
                <a:lnTo>
                  <a:pt x="4218786" y="0"/>
                </a:lnTo>
                <a:lnTo>
                  <a:pt x="4218786" y="8437573"/>
                </a:lnTo>
                <a:lnTo>
                  <a:pt x="0" y="843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3"/>
          <p:cNvSpPr/>
          <p:nvPr/>
        </p:nvSpPr>
        <p:spPr>
          <a:xfrm flipH="1" rot="-20478">
            <a:off x="-2045910" y="413135"/>
            <a:ext cx="4730365" cy="9460729"/>
          </a:xfrm>
          <a:custGeom>
            <a:rect b="b" l="l" r="r" t="t"/>
            <a:pathLst>
              <a:path extrusionOk="0" h="9460729" w="4730365">
                <a:moveTo>
                  <a:pt x="4730364" y="0"/>
                </a:moveTo>
                <a:lnTo>
                  <a:pt x="0" y="0"/>
                </a:lnTo>
                <a:lnTo>
                  <a:pt x="0" y="9460730"/>
                </a:lnTo>
                <a:lnTo>
                  <a:pt x="4730364" y="9460730"/>
                </a:lnTo>
                <a:lnTo>
                  <a:pt x="4730364" y="0"/>
                </a:lnTo>
                <a:close/>
              </a:path>
            </a:pathLst>
          </a:custGeom>
          <a:blipFill rotWithShape="1">
            <a:blip r:embed="rId3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6" name="Google Shape;716;p33"/>
          <p:cNvSpPr/>
          <p:nvPr/>
        </p:nvSpPr>
        <p:spPr>
          <a:xfrm rot="10779521">
            <a:off x="-2046166" y="1150754"/>
            <a:ext cx="3950968" cy="7901935"/>
          </a:xfrm>
          <a:custGeom>
            <a:rect b="b" l="l" r="r" t="t"/>
            <a:pathLst>
              <a:path extrusionOk="0" h="7901935" w="3950968">
                <a:moveTo>
                  <a:pt x="0" y="0"/>
                </a:moveTo>
                <a:lnTo>
                  <a:pt x="3950968" y="0"/>
                </a:lnTo>
                <a:lnTo>
                  <a:pt x="3950968" y="7901935"/>
                </a:lnTo>
                <a:lnTo>
                  <a:pt x="0" y="7901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7" name="Google Shape;717;p33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718" name="Google Shape;718;p33"/>
          <p:cNvSpPr txBox="1"/>
          <p:nvPr/>
        </p:nvSpPr>
        <p:spPr>
          <a:xfrm>
            <a:off x="304800" y="2747100"/>
            <a:ext cx="8534400" cy="6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1463" lvl="1" marL="542926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Context</a:t>
            </a:r>
            <a:r>
              <a:rPr b="0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: Response to Lebanon’s waste crisis.</a:t>
            </a:r>
            <a:endParaRPr sz="3000"/>
          </a:p>
          <a:p>
            <a:pPr indent="-271463" lvl="1" marL="542926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Environmental Challenge</a:t>
            </a:r>
            <a:r>
              <a:rPr b="0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: Low waste management capacity and high carbon footprint.</a:t>
            </a:r>
            <a:endParaRPr sz="3000"/>
          </a:p>
          <a:p>
            <a:pPr indent="-271463" lvl="1" marL="542926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Humanitarian Response</a:t>
            </a:r>
            <a:r>
              <a:rPr b="0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: ACTED introduced sustainable procurement, banned single-use plastics, launched recycling, and influenced suppliers.</a:t>
            </a:r>
            <a:endParaRPr sz="3000"/>
          </a:p>
          <a:p>
            <a:pPr indent="-271463" lvl="1" marL="542926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Lessons Learned</a:t>
            </a:r>
            <a:r>
              <a:rPr b="0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: Organizational change requires leadership, staff buy-in, and strategic partnerships. Small changes can lead to significant environmental impact.</a:t>
            </a:r>
            <a:endParaRPr sz="3000"/>
          </a:p>
          <a:p>
            <a:pPr indent="-271463" lvl="1" marL="542926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9" name="Google Shape;719;p33"/>
          <p:cNvSpPr txBox="1"/>
          <p:nvPr/>
        </p:nvSpPr>
        <p:spPr>
          <a:xfrm>
            <a:off x="805650" y="1139054"/>
            <a:ext cx="82296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Case Study: ACTED Lebanon’s Holistic Approach</a:t>
            </a:r>
            <a:endParaRPr/>
          </a:p>
        </p:txBody>
      </p:sp>
      <p:sp>
        <p:nvSpPr>
          <p:cNvPr id="720" name="Google Shape;720;p33"/>
          <p:cNvSpPr/>
          <p:nvPr/>
        </p:nvSpPr>
        <p:spPr>
          <a:xfrm>
            <a:off x="9753600" y="0"/>
            <a:ext cx="8534400" cy="10287000"/>
          </a:xfrm>
          <a:custGeom>
            <a:rect b="b" l="l" r="r" t="t"/>
            <a:pathLst>
              <a:path extrusionOk="0" h="10287000" w="8534400">
                <a:moveTo>
                  <a:pt x="0" y="0"/>
                </a:moveTo>
                <a:lnTo>
                  <a:pt x="8534400" y="0"/>
                </a:lnTo>
                <a:lnTo>
                  <a:pt x="85344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22505" r="-22505" t="0"/>
            </a:stretch>
          </a:blipFill>
          <a:ln>
            <a:noFill/>
          </a:ln>
        </p:spPr>
      </p:sp>
      <p:sp>
        <p:nvSpPr>
          <p:cNvPr id="721" name="Google Shape;721;p33"/>
          <p:cNvSpPr txBox="1"/>
          <p:nvPr/>
        </p:nvSpPr>
        <p:spPr>
          <a:xfrm>
            <a:off x="10242605" y="9572163"/>
            <a:ext cx="5363527" cy="472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Source: Joint Initiative</a:t>
            </a:r>
            <a:endParaRPr/>
          </a:p>
        </p:txBody>
      </p:sp>
      <p:sp>
        <p:nvSpPr>
          <p:cNvPr id="722" name="Google Shape;722;p33"/>
          <p:cNvSpPr/>
          <p:nvPr/>
        </p:nvSpPr>
        <p:spPr>
          <a:xfrm flipH="1" rot="-7626453">
            <a:off x="13814647" y="3144295"/>
            <a:ext cx="5051015" cy="10102030"/>
          </a:xfrm>
          <a:custGeom>
            <a:rect b="b" l="l" r="r" t="t"/>
            <a:pathLst>
              <a:path extrusionOk="0" h="10102030" w="5051015">
                <a:moveTo>
                  <a:pt x="5051015" y="0"/>
                </a:moveTo>
                <a:lnTo>
                  <a:pt x="0" y="0"/>
                </a:lnTo>
                <a:lnTo>
                  <a:pt x="0" y="10102030"/>
                </a:lnTo>
                <a:lnTo>
                  <a:pt x="5051015" y="10102030"/>
                </a:lnTo>
                <a:lnTo>
                  <a:pt x="5051015" y="0"/>
                </a:lnTo>
                <a:close/>
              </a:path>
            </a:pathLst>
          </a:custGeom>
          <a:blipFill rotWithShape="1">
            <a:blip r:embed="rId3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3" name="Google Shape;723;p33"/>
          <p:cNvSpPr/>
          <p:nvPr/>
        </p:nvSpPr>
        <p:spPr>
          <a:xfrm rot="3173546">
            <a:off x="14444254" y="4336787"/>
            <a:ext cx="4218786" cy="8437572"/>
          </a:xfrm>
          <a:custGeom>
            <a:rect b="b" l="l" r="r" t="t"/>
            <a:pathLst>
              <a:path extrusionOk="0" h="8437572" w="4218786">
                <a:moveTo>
                  <a:pt x="0" y="0"/>
                </a:moveTo>
                <a:lnTo>
                  <a:pt x="4218786" y="0"/>
                </a:lnTo>
                <a:lnTo>
                  <a:pt x="4218786" y="8437573"/>
                </a:lnTo>
                <a:lnTo>
                  <a:pt x="0" y="843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4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733" name="Google Shape;733;p34"/>
          <p:cNvSpPr/>
          <p:nvPr/>
        </p:nvSpPr>
        <p:spPr>
          <a:xfrm flipH="1" rot="3099417">
            <a:off x="556993" y="-4376471"/>
            <a:ext cx="4730365" cy="9460729"/>
          </a:xfrm>
          <a:custGeom>
            <a:rect b="b" l="l" r="r" t="t"/>
            <a:pathLst>
              <a:path extrusionOk="0" h="9460729" w="4730365">
                <a:moveTo>
                  <a:pt x="4730365" y="0"/>
                </a:moveTo>
                <a:lnTo>
                  <a:pt x="0" y="0"/>
                </a:lnTo>
                <a:lnTo>
                  <a:pt x="0" y="9460729"/>
                </a:lnTo>
                <a:lnTo>
                  <a:pt x="4730365" y="9460729"/>
                </a:lnTo>
                <a:lnTo>
                  <a:pt x="4730365" y="0"/>
                </a:lnTo>
                <a:close/>
              </a:path>
            </a:pathLst>
          </a:custGeom>
          <a:blipFill rotWithShape="1">
            <a:blip r:embed="rId4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4" name="Google Shape;734;p34"/>
          <p:cNvSpPr/>
          <p:nvPr/>
        </p:nvSpPr>
        <p:spPr>
          <a:xfrm rot="-7700582">
            <a:off x="739524" y="-3930077"/>
            <a:ext cx="3950968" cy="7901935"/>
          </a:xfrm>
          <a:custGeom>
            <a:rect b="b" l="l" r="r" t="t"/>
            <a:pathLst>
              <a:path extrusionOk="0" h="7901935" w="3950968">
                <a:moveTo>
                  <a:pt x="0" y="0"/>
                </a:moveTo>
                <a:lnTo>
                  <a:pt x="3950967" y="0"/>
                </a:lnTo>
                <a:lnTo>
                  <a:pt x="3950967" y="7901935"/>
                </a:lnTo>
                <a:lnTo>
                  <a:pt x="0" y="7901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5" name="Google Shape;735;p34"/>
          <p:cNvSpPr txBox="1"/>
          <p:nvPr/>
        </p:nvSpPr>
        <p:spPr>
          <a:xfrm>
            <a:off x="1028700" y="3376246"/>
            <a:ext cx="7696202" cy="5351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1463" lvl="1" marL="542926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Context</a:t>
            </a:r>
            <a:r>
              <a:rPr b="0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: IFRC’s humanitarian logistics operations.</a:t>
            </a:r>
            <a:endParaRPr/>
          </a:p>
          <a:p>
            <a:pPr indent="-271463" lvl="1" marL="542926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Environmental Challenge</a:t>
            </a:r>
            <a:r>
              <a:rPr b="0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: Excessive waste generation, particularly from packaging.</a:t>
            </a:r>
            <a:endParaRPr/>
          </a:p>
          <a:p>
            <a:pPr indent="-271463" lvl="1" marL="542926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Humanitarian Response</a:t>
            </a:r>
            <a:r>
              <a:rPr b="0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: IFRC removed single-use plastics, adopted sustainable materials, and encouraged greener supplier practices.</a:t>
            </a:r>
            <a:endParaRPr/>
          </a:p>
          <a:p>
            <a:pPr indent="-271463" lvl="1" marL="542926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Lessons Learned</a:t>
            </a:r>
            <a:r>
              <a:rPr b="0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: Sustainable packaging reduces environmental impact, improves waste management, and can lead to cost savings.</a:t>
            </a:r>
            <a:endParaRPr/>
          </a:p>
        </p:txBody>
      </p:sp>
      <p:sp>
        <p:nvSpPr>
          <p:cNvPr id="736" name="Google Shape;736;p34"/>
          <p:cNvSpPr txBox="1"/>
          <p:nvPr/>
        </p:nvSpPr>
        <p:spPr>
          <a:xfrm>
            <a:off x="1028700" y="1722178"/>
            <a:ext cx="8229600" cy="1168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Case Study: Sustainable Waste Management in Logistics (IFRC)</a:t>
            </a:r>
            <a:endParaRPr/>
          </a:p>
        </p:txBody>
      </p:sp>
      <p:sp>
        <p:nvSpPr>
          <p:cNvPr id="737" name="Google Shape;737;p34"/>
          <p:cNvSpPr/>
          <p:nvPr/>
        </p:nvSpPr>
        <p:spPr>
          <a:xfrm>
            <a:off x="9570720" y="0"/>
            <a:ext cx="8717280" cy="10287000"/>
          </a:xfrm>
          <a:custGeom>
            <a:rect b="b" l="l" r="r" t="t"/>
            <a:pathLst>
              <a:path extrusionOk="0" h="10287000" w="8717280">
                <a:moveTo>
                  <a:pt x="0" y="0"/>
                </a:moveTo>
                <a:lnTo>
                  <a:pt x="8717280" y="0"/>
                </a:lnTo>
                <a:lnTo>
                  <a:pt x="87172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25356" r="-41482" t="0"/>
            </a:stretch>
          </a:blipFill>
          <a:ln>
            <a:noFill/>
          </a:ln>
        </p:spPr>
      </p:sp>
      <p:sp>
        <p:nvSpPr>
          <p:cNvPr id="738" name="Google Shape;738;p34"/>
          <p:cNvSpPr txBox="1"/>
          <p:nvPr/>
        </p:nvSpPr>
        <p:spPr>
          <a:xfrm>
            <a:off x="10044112" y="9769197"/>
            <a:ext cx="4818697" cy="472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Source: IFRC</a:t>
            </a:r>
            <a:endParaRPr/>
          </a:p>
        </p:txBody>
      </p:sp>
      <p:sp>
        <p:nvSpPr>
          <p:cNvPr id="739" name="Google Shape;739;p34"/>
          <p:cNvSpPr/>
          <p:nvPr/>
        </p:nvSpPr>
        <p:spPr>
          <a:xfrm flipH="1" rot="-7626453">
            <a:off x="13814647" y="3144295"/>
            <a:ext cx="5051015" cy="10102030"/>
          </a:xfrm>
          <a:custGeom>
            <a:rect b="b" l="l" r="r" t="t"/>
            <a:pathLst>
              <a:path extrusionOk="0" h="10102030" w="5051015">
                <a:moveTo>
                  <a:pt x="5051015" y="0"/>
                </a:moveTo>
                <a:lnTo>
                  <a:pt x="0" y="0"/>
                </a:lnTo>
                <a:lnTo>
                  <a:pt x="0" y="10102030"/>
                </a:lnTo>
                <a:lnTo>
                  <a:pt x="5051015" y="10102030"/>
                </a:lnTo>
                <a:lnTo>
                  <a:pt x="5051015" y="0"/>
                </a:lnTo>
                <a:close/>
              </a:path>
            </a:pathLst>
          </a:custGeom>
          <a:blipFill rotWithShape="1">
            <a:blip r:embed="rId4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0" name="Google Shape;740;p34"/>
          <p:cNvSpPr/>
          <p:nvPr/>
        </p:nvSpPr>
        <p:spPr>
          <a:xfrm rot="3173546">
            <a:off x="14444254" y="4336787"/>
            <a:ext cx="4218786" cy="8437572"/>
          </a:xfrm>
          <a:custGeom>
            <a:rect b="b" l="l" r="r" t="t"/>
            <a:pathLst>
              <a:path extrusionOk="0" h="8437572" w="4218786">
                <a:moveTo>
                  <a:pt x="0" y="0"/>
                </a:moveTo>
                <a:lnTo>
                  <a:pt x="4218786" y="0"/>
                </a:lnTo>
                <a:lnTo>
                  <a:pt x="4218786" y="8437573"/>
                </a:lnTo>
                <a:lnTo>
                  <a:pt x="0" y="843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5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750" name="Google Shape;750;p35"/>
          <p:cNvSpPr/>
          <p:nvPr/>
        </p:nvSpPr>
        <p:spPr>
          <a:xfrm flipH="1" rot="3099417">
            <a:off x="-582159" y="-4242738"/>
            <a:ext cx="4730365" cy="9460729"/>
          </a:xfrm>
          <a:custGeom>
            <a:rect b="b" l="l" r="r" t="t"/>
            <a:pathLst>
              <a:path extrusionOk="0" h="9460729" w="4730365">
                <a:moveTo>
                  <a:pt x="4730365" y="0"/>
                </a:moveTo>
                <a:lnTo>
                  <a:pt x="0" y="0"/>
                </a:lnTo>
                <a:lnTo>
                  <a:pt x="0" y="9460729"/>
                </a:lnTo>
                <a:lnTo>
                  <a:pt x="4730365" y="9460729"/>
                </a:lnTo>
                <a:lnTo>
                  <a:pt x="4730365" y="0"/>
                </a:lnTo>
                <a:close/>
              </a:path>
            </a:pathLst>
          </a:custGeom>
          <a:blipFill rotWithShape="1">
            <a:blip r:embed="rId4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1" name="Google Shape;751;p35"/>
          <p:cNvSpPr/>
          <p:nvPr/>
        </p:nvSpPr>
        <p:spPr>
          <a:xfrm rot="-7700582">
            <a:off x="-399628" y="-3796344"/>
            <a:ext cx="3950968" cy="7901935"/>
          </a:xfrm>
          <a:custGeom>
            <a:rect b="b" l="l" r="r" t="t"/>
            <a:pathLst>
              <a:path extrusionOk="0" h="7901935" w="3950968">
                <a:moveTo>
                  <a:pt x="0" y="0"/>
                </a:moveTo>
                <a:lnTo>
                  <a:pt x="3950968" y="0"/>
                </a:lnTo>
                <a:lnTo>
                  <a:pt x="3950968" y="7901935"/>
                </a:lnTo>
                <a:lnTo>
                  <a:pt x="0" y="7901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2" name="Google Shape;752;p35"/>
          <p:cNvSpPr txBox="1"/>
          <p:nvPr/>
        </p:nvSpPr>
        <p:spPr>
          <a:xfrm>
            <a:off x="799769" y="3027627"/>
            <a:ext cx="7924802" cy="5351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1463" lvl="1" marL="542926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Context</a:t>
            </a:r>
            <a:r>
              <a:rPr b="0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: Refugee camps in Kenya (Kakuma) and Uganda (Nakivale).</a:t>
            </a:r>
            <a:endParaRPr/>
          </a:p>
          <a:p>
            <a:pPr indent="-271463" lvl="1" marL="542926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Environmental Challenge</a:t>
            </a:r>
            <a:r>
              <a:rPr b="0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: Poor sanitation and lack of sustainable waste management solutions.</a:t>
            </a:r>
            <a:endParaRPr/>
          </a:p>
          <a:p>
            <a:pPr indent="-271463" lvl="1" marL="542926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Humanitarian Response</a:t>
            </a:r>
            <a:r>
              <a:rPr b="0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: Treebog compost toilets in Kakuma and EcoSan toilets in Nakivale provided sustainable sanitation and compost for agriculture.</a:t>
            </a:r>
            <a:endParaRPr/>
          </a:p>
          <a:p>
            <a:pPr indent="-271463" lvl="1" marL="542926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Lessons Learned</a:t>
            </a:r>
            <a:r>
              <a:rPr b="0" i="0" lang="en-US" sz="30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: Compost toilets enhance food security and environmental health. Community involvement is key for acceptance and long-term use.</a:t>
            </a:r>
            <a:endParaRPr/>
          </a:p>
        </p:txBody>
      </p:sp>
      <p:sp>
        <p:nvSpPr>
          <p:cNvPr id="753" name="Google Shape;753;p35"/>
          <p:cNvSpPr txBox="1"/>
          <p:nvPr/>
        </p:nvSpPr>
        <p:spPr>
          <a:xfrm>
            <a:off x="1028700" y="1398136"/>
            <a:ext cx="8229600" cy="13399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Case Study: Compost Toilets in Refugee Camps</a:t>
            </a:r>
            <a:endParaRPr/>
          </a:p>
        </p:txBody>
      </p:sp>
      <p:sp>
        <p:nvSpPr>
          <p:cNvPr descr="A person standing in a wooden shed  Description automatically generated" id="754" name="Google Shape;754;p35"/>
          <p:cNvSpPr/>
          <p:nvPr/>
        </p:nvSpPr>
        <p:spPr>
          <a:xfrm>
            <a:off x="9587346" y="0"/>
            <a:ext cx="8700654" cy="10287000"/>
          </a:xfrm>
          <a:custGeom>
            <a:rect b="b" l="l" r="r" t="t"/>
            <a:pathLst>
              <a:path extrusionOk="0" h="10287000" w="8700654">
                <a:moveTo>
                  <a:pt x="0" y="0"/>
                </a:moveTo>
                <a:lnTo>
                  <a:pt x="8700654" y="0"/>
                </a:lnTo>
                <a:lnTo>
                  <a:pt x="870065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97087" r="-13195" t="0"/>
            </a:stretch>
          </a:blipFill>
          <a:ln>
            <a:noFill/>
          </a:ln>
        </p:spPr>
      </p:sp>
      <p:sp>
        <p:nvSpPr>
          <p:cNvPr id="755" name="Google Shape;755;p35"/>
          <p:cNvSpPr txBox="1"/>
          <p:nvPr/>
        </p:nvSpPr>
        <p:spPr>
          <a:xfrm>
            <a:off x="9978394" y="9769197"/>
            <a:ext cx="7760966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Source: Re-Alliance</a:t>
            </a:r>
            <a:endParaRPr/>
          </a:p>
        </p:txBody>
      </p:sp>
      <p:sp>
        <p:nvSpPr>
          <p:cNvPr id="756" name="Google Shape;756;p35"/>
          <p:cNvSpPr/>
          <p:nvPr/>
        </p:nvSpPr>
        <p:spPr>
          <a:xfrm flipH="1" rot="-7626453">
            <a:off x="13974617" y="3449971"/>
            <a:ext cx="5051015" cy="10102030"/>
          </a:xfrm>
          <a:custGeom>
            <a:rect b="b" l="l" r="r" t="t"/>
            <a:pathLst>
              <a:path extrusionOk="0" h="10102030" w="5051015">
                <a:moveTo>
                  <a:pt x="5051015" y="0"/>
                </a:moveTo>
                <a:lnTo>
                  <a:pt x="0" y="0"/>
                </a:lnTo>
                <a:lnTo>
                  <a:pt x="0" y="10102030"/>
                </a:lnTo>
                <a:lnTo>
                  <a:pt x="5051015" y="10102030"/>
                </a:lnTo>
                <a:lnTo>
                  <a:pt x="5051015" y="0"/>
                </a:lnTo>
                <a:close/>
              </a:path>
            </a:pathLst>
          </a:custGeom>
          <a:blipFill rotWithShape="1">
            <a:blip r:embed="rId7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7" name="Google Shape;757;p35"/>
          <p:cNvSpPr/>
          <p:nvPr/>
        </p:nvSpPr>
        <p:spPr>
          <a:xfrm rot="3173546">
            <a:off x="14604224" y="4642463"/>
            <a:ext cx="4218786" cy="8437572"/>
          </a:xfrm>
          <a:custGeom>
            <a:rect b="b" l="l" r="r" t="t"/>
            <a:pathLst>
              <a:path extrusionOk="0" h="8437572" w="4218786">
                <a:moveTo>
                  <a:pt x="0" y="0"/>
                </a:moveTo>
                <a:lnTo>
                  <a:pt x="4218786" y="0"/>
                </a:lnTo>
                <a:lnTo>
                  <a:pt x="4218786" y="8437572"/>
                </a:lnTo>
                <a:lnTo>
                  <a:pt x="0" y="84375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36"/>
          <p:cNvSpPr/>
          <p:nvPr/>
        </p:nvSpPr>
        <p:spPr>
          <a:xfrm flipH="1" rot="3099417">
            <a:off x="556993" y="-4376471"/>
            <a:ext cx="4730365" cy="9460729"/>
          </a:xfrm>
          <a:custGeom>
            <a:rect b="b" l="l" r="r" t="t"/>
            <a:pathLst>
              <a:path extrusionOk="0" h="9460729" w="4730365">
                <a:moveTo>
                  <a:pt x="4730365" y="0"/>
                </a:moveTo>
                <a:lnTo>
                  <a:pt x="0" y="0"/>
                </a:lnTo>
                <a:lnTo>
                  <a:pt x="0" y="9460729"/>
                </a:lnTo>
                <a:lnTo>
                  <a:pt x="4730365" y="9460729"/>
                </a:lnTo>
                <a:lnTo>
                  <a:pt x="4730365" y="0"/>
                </a:lnTo>
                <a:close/>
              </a:path>
            </a:pathLst>
          </a:custGeom>
          <a:blipFill rotWithShape="1">
            <a:blip r:embed="rId3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3" name="Google Shape;763;p36"/>
          <p:cNvSpPr/>
          <p:nvPr/>
        </p:nvSpPr>
        <p:spPr>
          <a:xfrm rot="-7700582">
            <a:off x="739524" y="-3930077"/>
            <a:ext cx="3950968" cy="7901935"/>
          </a:xfrm>
          <a:custGeom>
            <a:rect b="b" l="l" r="r" t="t"/>
            <a:pathLst>
              <a:path extrusionOk="0" h="7901935" w="3950968">
                <a:moveTo>
                  <a:pt x="0" y="0"/>
                </a:moveTo>
                <a:lnTo>
                  <a:pt x="3950967" y="0"/>
                </a:lnTo>
                <a:lnTo>
                  <a:pt x="3950967" y="7901935"/>
                </a:lnTo>
                <a:lnTo>
                  <a:pt x="0" y="7901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4" name="Google Shape;764;p36"/>
          <p:cNvSpPr/>
          <p:nvPr/>
        </p:nvSpPr>
        <p:spPr>
          <a:xfrm flipH="1" rot="-7626453">
            <a:off x="13814647" y="3144295"/>
            <a:ext cx="5051015" cy="10102030"/>
          </a:xfrm>
          <a:custGeom>
            <a:rect b="b" l="l" r="r" t="t"/>
            <a:pathLst>
              <a:path extrusionOk="0" h="10102030" w="5051015">
                <a:moveTo>
                  <a:pt x="5051015" y="0"/>
                </a:moveTo>
                <a:lnTo>
                  <a:pt x="0" y="0"/>
                </a:lnTo>
                <a:lnTo>
                  <a:pt x="0" y="10102030"/>
                </a:lnTo>
                <a:lnTo>
                  <a:pt x="5051015" y="10102030"/>
                </a:lnTo>
                <a:lnTo>
                  <a:pt x="5051015" y="0"/>
                </a:lnTo>
                <a:close/>
              </a:path>
            </a:pathLst>
          </a:custGeom>
          <a:blipFill rotWithShape="1">
            <a:blip r:embed="rId3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5" name="Google Shape;765;p36"/>
          <p:cNvSpPr/>
          <p:nvPr/>
        </p:nvSpPr>
        <p:spPr>
          <a:xfrm rot="3173546">
            <a:off x="14444254" y="4336787"/>
            <a:ext cx="4218786" cy="8437572"/>
          </a:xfrm>
          <a:custGeom>
            <a:rect b="b" l="l" r="r" t="t"/>
            <a:pathLst>
              <a:path extrusionOk="0" h="8437572" w="4218786">
                <a:moveTo>
                  <a:pt x="0" y="0"/>
                </a:moveTo>
                <a:lnTo>
                  <a:pt x="4218786" y="0"/>
                </a:lnTo>
                <a:lnTo>
                  <a:pt x="4218786" y="8437573"/>
                </a:lnTo>
                <a:lnTo>
                  <a:pt x="0" y="843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6" name="Google Shape;766;p36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767" name="Google Shape;767;p36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Key Takeaways</a:t>
            </a:r>
            <a:endParaRPr/>
          </a:p>
        </p:txBody>
      </p:sp>
      <p:grpSp>
        <p:nvGrpSpPr>
          <p:cNvPr id="768" name="Google Shape;768;p36"/>
          <p:cNvGrpSpPr/>
          <p:nvPr/>
        </p:nvGrpSpPr>
        <p:grpSpPr>
          <a:xfrm>
            <a:off x="885168" y="1896896"/>
            <a:ext cx="16497966" cy="705040"/>
            <a:chOff x="0" y="0"/>
            <a:chExt cx="21997288" cy="940054"/>
          </a:xfrm>
        </p:grpSpPr>
        <p:sp>
          <p:nvSpPr>
            <p:cNvPr id="769" name="Google Shape;769;p36"/>
            <p:cNvSpPr/>
            <p:nvPr/>
          </p:nvSpPr>
          <p:spPr>
            <a:xfrm>
              <a:off x="12700" y="12700"/>
              <a:ext cx="21971888" cy="914654"/>
            </a:xfrm>
            <a:custGeom>
              <a:rect b="b" l="l" r="r" t="t"/>
              <a:pathLst>
                <a:path extrusionOk="0" h="914654" w="21971888">
                  <a:moveTo>
                    <a:pt x="0" y="152400"/>
                  </a:moveTo>
                  <a:cubicBezTo>
                    <a:pt x="0" y="68199"/>
                    <a:pt x="70104" y="0"/>
                    <a:pt x="156464" y="0"/>
                  </a:cubicBezTo>
                  <a:lnTo>
                    <a:pt x="21815425" y="0"/>
                  </a:lnTo>
                  <a:cubicBezTo>
                    <a:pt x="21901913" y="0"/>
                    <a:pt x="21971888" y="68199"/>
                    <a:pt x="21971888" y="152400"/>
                  </a:cubicBezTo>
                  <a:lnTo>
                    <a:pt x="21971888" y="762254"/>
                  </a:lnTo>
                  <a:cubicBezTo>
                    <a:pt x="21971888" y="846455"/>
                    <a:pt x="21901786" y="914654"/>
                    <a:pt x="21815425" y="914654"/>
                  </a:cubicBezTo>
                  <a:lnTo>
                    <a:pt x="156464" y="914654"/>
                  </a:lnTo>
                  <a:cubicBezTo>
                    <a:pt x="70104" y="914654"/>
                    <a:pt x="0" y="846455"/>
                    <a:pt x="0" y="762254"/>
                  </a:cubicBez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6"/>
            <p:cNvSpPr/>
            <p:nvPr/>
          </p:nvSpPr>
          <p:spPr>
            <a:xfrm>
              <a:off x="0" y="0"/>
              <a:ext cx="21997288" cy="940054"/>
            </a:xfrm>
            <a:custGeom>
              <a:rect b="b" l="l" r="r" t="t"/>
              <a:pathLst>
                <a:path extrusionOk="0" h="940054" w="21997288">
                  <a:moveTo>
                    <a:pt x="0" y="165100"/>
                  </a:moveTo>
                  <a:cubicBezTo>
                    <a:pt x="0" y="73660"/>
                    <a:pt x="76073" y="0"/>
                    <a:pt x="169164" y="0"/>
                  </a:cubicBezTo>
                  <a:lnTo>
                    <a:pt x="21828125" y="0"/>
                  </a:lnTo>
                  <a:lnTo>
                    <a:pt x="21828125" y="12700"/>
                  </a:lnTo>
                  <a:lnTo>
                    <a:pt x="21828125" y="0"/>
                  </a:lnTo>
                  <a:cubicBezTo>
                    <a:pt x="21921215" y="0"/>
                    <a:pt x="21997288" y="73660"/>
                    <a:pt x="21997288" y="165100"/>
                  </a:cubicBezTo>
                  <a:lnTo>
                    <a:pt x="21984588" y="165100"/>
                  </a:lnTo>
                  <a:lnTo>
                    <a:pt x="21997288" y="165100"/>
                  </a:lnTo>
                  <a:lnTo>
                    <a:pt x="21997288" y="774954"/>
                  </a:lnTo>
                  <a:lnTo>
                    <a:pt x="21984588" y="774954"/>
                  </a:lnTo>
                  <a:lnTo>
                    <a:pt x="21997288" y="774954"/>
                  </a:lnTo>
                  <a:cubicBezTo>
                    <a:pt x="21997288" y="866521"/>
                    <a:pt x="21921215" y="940054"/>
                    <a:pt x="21828125" y="940054"/>
                  </a:cubicBezTo>
                  <a:lnTo>
                    <a:pt x="21828125" y="927354"/>
                  </a:lnTo>
                  <a:lnTo>
                    <a:pt x="21828125" y="940054"/>
                  </a:lnTo>
                  <a:lnTo>
                    <a:pt x="169164" y="940054"/>
                  </a:lnTo>
                  <a:lnTo>
                    <a:pt x="169164" y="927354"/>
                  </a:lnTo>
                  <a:lnTo>
                    <a:pt x="169164" y="940054"/>
                  </a:lnTo>
                  <a:cubicBezTo>
                    <a:pt x="76073" y="940054"/>
                    <a:pt x="0" y="866521"/>
                    <a:pt x="0" y="774954"/>
                  </a:cubicBezTo>
                  <a:lnTo>
                    <a:pt x="0" y="165100"/>
                  </a:lnTo>
                  <a:lnTo>
                    <a:pt x="12700" y="165100"/>
                  </a:lnTo>
                  <a:lnTo>
                    <a:pt x="0" y="165100"/>
                  </a:lnTo>
                  <a:moveTo>
                    <a:pt x="25400" y="165100"/>
                  </a:moveTo>
                  <a:lnTo>
                    <a:pt x="25400" y="774954"/>
                  </a:lnTo>
                  <a:lnTo>
                    <a:pt x="12700" y="774954"/>
                  </a:lnTo>
                  <a:lnTo>
                    <a:pt x="25400" y="774954"/>
                  </a:lnTo>
                  <a:cubicBezTo>
                    <a:pt x="25400" y="851789"/>
                    <a:pt x="89408" y="914654"/>
                    <a:pt x="169164" y="914654"/>
                  </a:cubicBezTo>
                  <a:lnTo>
                    <a:pt x="21828125" y="914654"/>
                  </a:lnTo>
                  <a:cubicBezTo>
                    <a:pt x="21907881" y="914654"/>
                    <a:pt x="21971888" y="851789"/>
                    <a:pt x="21971888" y="774954"/>
                  </a:cubicBezTo>
                  <a:lnTo>
                    <a:pt x="21971888" y="165100"/>
                  </a:lnTo>
                  <a:cubicBezTo>
                    <a:pt x="21971888" y="88265"/>
                    <a:pt x="21907881" y="25400"/>
                    <a:pt x="21828125" y="25400"/>
                  </a:cubicBezTo>
                  <a:lnTo>
                    <a:pt x="169164" y="25400"/>
                  </a:lnTo>
                  <a:lnTo>
                    <a:pt x="169164" y="12700"/>
                  </a:lnTo>
                  <a:lnTo>
                    <a:pt x="169164" y="25400"/>
                  </a:lnTo>
                  <a:cubicBezTo>
                    <a:pt x="89408" y="25400"/>
                    <a:pt x="25400" y="88265"/>
                    <a:pt x="25400" y="165100"/>
                  </a:cubicBezTo>
                  <a:close/>
                </a:path>
              </a:pathLst>
            </a:custGeom>
            <a:solidFill>
              <a:srgbClr val="C28C0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1" name="Google Shape;771;p36"/>
          <p:cNvSpPr txBox="1"/>
          <p:nvPr/>
        </p:nvSpPr>
        <p:spPr>
          <a:xfrm>
            <a:off x="971997" y="2109609"/>
            <a:ext cx="14547559" cy="298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C28C03"/>
                </a:solidFill>
                <a:latin typeface="Roboto"/>
                <a:ea typeface="Roboto"/>
                <a:cs typeface="Roboto"/>
                <a:sym typeface="Roboto"/>
              </a:rPr>
              <a:t>Effective waste management prevents health hazards, environmental degradation, and social disruption.</a:t>
            </a:r>
            <a:endParaRPr/>
          </a:p>
        </p:txBody>
      </p:sp>
      <p:grpSp>
        <p:nvGrpSpPr>
          <p:cNvPr id="772" name="Google Shape;772;p36"/>
          <p:cNvGrpSpPr/>
          <p:nvPr/>
        </p:nvGrpSpPr>
        <p:grpSpPr>
          <a:xfrm>
            <a:off x="885168" y="2600814"/>
            <a:ext cx="16497966" cy="705040"/>
            <a:chOff x="0" y="0"/>
            <a:chExt cx="21997288" cy="940054"/>
          </a:xfrm>
        </p:grpSpPr>
        <p:sp>
          <p:nvSpPr>
            <p:cNvPr id="773" name="Google Shape;773;p36"/>
            <p:cNvSpPr/>
            <p:nvPr/>
          </p:nvSpPr>
          <p:spPr>
            <a:xfrm>
              <a:off x="12700" y="12700"/>
              <a:ext cx="21971888" cy="914654"/>
            </a:xfrm>
            <a:custGeom>
              <a:rect b="b" l="l" r="r" t="t"/>
              <a:pathLst>
                <a:path extrusionOk="0" h="914654" w="21971888">
                  <a:moveTo>
                    <a:pt x="0" y="152400"/>
                  </a:moveTo>
                  <a:cubicBezTo>
                    <a:pt x="0" y="68199"/>
                    <a:pt x="70104" y="0"/>
                    <a:pt x="156464" y="0"/>
                  </a:cubicBezTo>
                  <a:lnTo>
                    <a:pt x="21815425" y="0"/>
                  </a:lnTo>
                  <a:cubicBezTo>
                    <a:pt x="21901913" y="0"/>
                    <a:pt x="21971888" y="68199"/>
                    <a:pt x="21971888" y="152400"/>
                  </a:cubicBezTo>
                  <a:lnTo>
                    <a:pt x="21971888" y="762254"/>
                  </a:lnTo>
                  <a:cubicBezTo>
                    <a:pt x="21971888" y="846455"/>
                    <a:pt x="21901786" y="914654"/>
                    <a:pt x="21815425" y="914654"/>
                  </a:cubicBezTo>
                  <a:lnTo>
                    <a:pt x="156464" y="914654"/>
                  </a:lnTo>
                  <a:cubicBezTo>
                    <a:pt x="70104" y="914654"/>
                    <a:pt x="0" y="846455"/>
                    <a:pt x="0" y="762254"/>
                  </a:cubicBez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6"/>
            <p:cNvSpPr/>
            <p:nvPr/>
          </p:nvSpPr>
          <p:spPr>
            <a:xfrm>
              <a:off x="0" y="0"/>
              <a:ext cx="21997288" cy="940054"/>
            </a:xfrm>
            <a:custGeom>
              <a:rect b="b" l="l" r="r" t="t"/>
              <a:pathLst>
                <a:path extrusionOk="0" h="940054" w="21997288">
                  <a:moveTo>
                    <a:pt x="0" y="165100"/>
                  </a:moveTo>
                  <a:cubicBezTo>
                    <a:pt x="0" y="73660"/>
                    <a:pt x="76073" y="0"/>
                    <a:pt x="169164" y="0"/>
                  </a:cubicBezTo>
                  <a:lnTo>
                    <a:pt x="21828125" y="0"/>
                  </a:lnTo>
                  <a:lnTo>
                    <a:pt x="21828125" y="12700"/>
                  </a:lnTo>
                  <a:lnTo>
                    <a:pt x="21828125" y="0"/>
                  </a:lnTo>
                  <a:cubicBezTo>
                    <a:pt x="21921215" y="0"/>
                    <a:pt x="21997288" y="73660"/>
                    <a:pt x="21997288" y="165100"/>
                  </a:cubicBezTo>
                  <a:lnTo>
                    <a:pt x="21984588" y="165100"/>
                  </a:lnTo>
                  <a:lnTo>
                    <a:pt x="21997288" y="165100"/>
                  </a:lnTo>
                  <a:lnTo>
                    <a:pt x="21997288" y="774954"/>
                  </a:lnTo>
                  <a:lnTo>
                    <a:pt x="21984588" y="774954"/>
                  </a:lnTo>
                  <a:lnTo>
                    <a:pt x="21997288" y="774954"/>
                  </a:lnTo>
                  <a:cubicBezTo>
                    <a:pt x="21997288" y="866521"/>
                    <a:pt x="21921215" y="940054"/>
                    <a:pt x="21828125" y="940054"/>
                  </a:cubicBezTo>
                  <a:lnTo>
                    <a:pt x="21828125" y="927354"/>
                  </a:lnTo>
                  <a:lnTo>
                    <a:pt x="21828125" y="940054"/>
                  </a:lnTo>
                  <a:lnTo>
                    <a:pt x="169164" y="940054"/>
                  </a:lnTo>
                  <a:lnTo>
                    <a:pt x="169164" y="927354"/>
                  </a:lnTo>
                  <a:lnTo>
                    <a:pt x="169164" y="940054"/>
                  </a:lnTo>
                  <a:cubicBezTo>
                    <a:pt x="76073" y="940054"/>
                    <a:pt x="0" y="866521"/>
                    <a:pt x="0" y="774954"/>
                  </a:cubicBezTo>
                  <a:lnTo>
                    <a:pt x="0" y="165100"/>
                  </a:lnTo>
                  <a:lnTo>
                    <a:pt x="12700" y="165100"/>
                  </a:lnTo>
                  <a:lnTo>
                    <a:pt x="0" y="165100"/>
                  </a:lnTo>
                  <a:moveTo>
                    <a:pt x="25400" y="165100"/>
                  </a:moveTo>
                  <a:lnTo>
                    <a:pt x="25400" y="774954"/>
                  </a:lnTo>
                  <a:lnTo>
                    <a:pt x="12700" y="774954"/>
                  </a:lnTo>
                  <a:lnTo>
                    <a:pt x="25400" y="774954"/>
                  </a:lnTo>
                  <a:cubicBezTo>
                    <a:pt x="25400" y="851789"/>
                    <a:pt x="89408" y="914654"/>
                    <a:pt x="169164" y="914654"/>
                  </a:cubicBezTo>
                  <a:lnTo>
                    <a:pt x="21828125" y="914654"/>
                  </a:lnTo>
                  <a:cubicBezTo>
                    <a:pt x="21907881" y="914654"/>
                    <a:pt x="21971888" y="851789"/>
                    <a:pt x="21971888" y="774954"/>
                  </a:cubicBezTo>
                  <a:lnTo>
                    <a:pt x="21971888" y="165100"/>
                  </a:lnTo>
                  <a:cubicBezTo>
                    <a:pt x="21971888" y="88265"/>
                    <a:pt x="21907881" y="25400"/>
                    <a:pt x="21828125" y="25400"/>
                  </a:cubicBezTo>
                  <a:lnTo>
                    <a:pt x="169164" y="25400"/>
                  </a:lnTo>
                  <a:lnTo>
                    <a:pt x="169164" y="12700"/>
                  </a:lnTo>
                  <a:lnTo>
                    <a:pt x="169164" y="25400"/>
                  </a:lnTo>
                  <a:cubicBezTo>
                    <a:pt x="89408" y="25400"/>
                    <a:pt x="25400" y="88265"/>
                    <a:pt x="25400" y="165100"/>
                  </a:cubicBezTo>
                  <a:close/>
                </a:path>
              </a:pathLst>
            </a:custGeom>
            <a:solidFill>
              <a:srgbClr val="C28C0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5" name="Google Shape;775;p36"/>
          <p:cNvSpPr txBox="1"/>
          <p:nvPr/>
        </p:nvSpPr>
        <p:spPr>
          <a:xfrm>
            <a:off x="971997" y="2813527"/>
            <a:ext cx="13000077" cy="298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C28C03"/>
                </a:solidFill>
                <a:latin typeface="Roboto"/>
                <a:ea typeface="Roboto"/>
                <a:cs typeface="Roboto"/>
                <a:sym typeface="Roboto"/>
              </a:rPr>
              <a:t>Addressing solid, hazardous, and faecal waste is crucial for maintaining safe conditions.</a:t>
            </a:r>
            <a:endParaRPr/>
          </a:p>
        </p:txBody>
      </p:sp>
      <p:grpSp>
        <p:nvGrpSpPr>
          <p:cNvPr id="776" name="Google Shape;776;p36"/>
          <p:cNvGrpSpPr/>
          <p:nvPr/>
        </p:nvGrpSpPr>
        <p:grpSpPr>
          <a:xfrm>
            <a:off x="885168" y="3304733"/>
            <a:ext cx="16497966" cy="705040"/>
            <a:chOff x="0" y="0"/>
            <a:chExt cx="21997288" cy="940054"/>
          </a:xfrm>
        </p:grpSpPr>
        <p:sp>
          <p:nvSpPr>
            <p:cNvPr id="777" name="Google Shape;777;p36"/>
            <p:cNvSpPr/>
            <p:nvPr/>
          </p:nvSpPr>
          <p:spPr>
            <a:xfrm>
              <a:off x="12700" y="12700"/>
              <a:ext cx="21971888" cy="914654"/>
            </a:xfrm>
            <a:custGeom>
              <a:rect b="b" l="l" r="r" t="t"/>
              <a:pathLst>
                <a:path extrusionOk="0" h="914654" w="21971888">
                  <a:moveTo>
                    <a:pt x="0" y="152400"/>
                  </a:moveTo>
                  <a:cubicBezTo>
                    <a:pt x="0" y="68199"/>
                    <a:pt x="70104" y="0"/>
                    <a:pt x="156464" y="0"/>
                  </a:cubicBezTo>
                  <a:lnTo>
                    <a:pt x="21815425" y="0"/>
                  </a:lnTo>
                  <a:cubicBezTo>
                    <a:pt x="21901913" y="0"/>
                    <a:pt x="21971888" y="68199"/>
                    <a:pt x="21971888" y="152400"/>
                  </a:cubicBezTo>
                  <a:lnTo>
                    <a:pt x="21971888" y="762254"/>
                  </a:lnTo>
                  <a:cubicBezTo>
                    <a:pt x="21971888" y="846455"/>
                    <a:pt x="21901786" y="914654"/>
                    <a:pt x="21815425" y="914654"/>
                  </a:cubicBezTo>
                  <a:lnTo>
                    <a:pt x="156464" y="914654"/>
                  </a:lnTo>
                  <a:cubicBezTo>
                    <a:pt x="70104" y="914654"/>
                    <a:pt x="0" y="846455"/>
                    <a:pt x="0" y="762254"/>
                  </a:cubicBez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6"/>
            <p:cNvSpPr/>
            <p:nvPr/>
          </p:nvSpPr>
          <p:spPr>
            <a:xfrm>
              <a:off x="0" y="0"/>
              <a:ext cx="21997288" cy="940054"/>
            </a:xfrm>
            <a:custGeom>
              <a:rect b="b" l="l" r="r" t="t"/>
              <a:pathLst>
                <a:path extrusionOk="0" h="940054" w="21997288">
                  <a:moveTo>
                    <a:pt x="0" y="165100"/>
                  </a:moveTo>
                  <a:cubicBezTo>
                    <a:pt x="0" y="73660"/>
                    <a:pt x="76073" y="0"/>
                    <a:pt x="169164" y="0"/>
                  </a:cubicBezTo>
                  <a:lnTo>
                    <a:pt x="21828125" y="0"/>
                  </a:lnTo>
                  <a:lnTo>
                    <a:pt x="21828125" y="12700"/>
                  </a:lnTo>
                  <a:lnTo>
                    <a:pt x="21828125" y="0"/>
                  </a:lnTo>
                  <a:cubicBezTo>
                    <a:pt x="21921215" y="0"/>
                    <a:pt x="21997288" y="73660"/>
                    <a:pt x="21997288" y="165100"/>
                  </a:cubicBezTo>
                  <a:lnTo>
                    <a:pt x="21984588" y="165100"/>
                  </a:lnTo>
                  <a:lnTo>
                    <a:pt x="21997288" y="165100"/>
                  </a:lnTo>
                  <a:lnTo>
                    <a:pt x="21997288" y="774954"/>
                  </a:lnTo>
                  <a:lnTo>
                    <a:pt x="21984588" y="774954"/>
                  </a:lnTo>
                  <a:lnTo>
                    <a:pt x="21997288" y="774954"/>
                  </a:lnTo>
                  <a:cubicBezTo>
                    <a:pt x="21997288" y="866521"/>
                    <a:pt x="21921215" y="940054"/>
                    <a:pt x="21828125" y="940054"/>
                  </a:cubicBezTo>
                  <a:lnTo>
                    <a:pt x="21828125" y="927354"/>
                  </a:lnTo>
                  <a:lnTo>
                    <a:pt x="21828125" y="940054"/>
                  </a:lnTo>
                  <a:lnTo>
                    <a:pt x="169164" y="940054"/>
                  </a:lnTo>
                  <a:lnTo>
                    <a:pt x="169164" y="927354"/>
                  </a:lnTo>
                  <a:lnTo>
                    <a:pt x="169164" y="940054"/>
                  </a:lnTo>
                  <a:cubicBezTo>
                    <a:pt x="76073" y="940054"/>
                    <a:pt x="0" y="866521"/>
                    <a:pt x="0" y="774954"/>
                  </a:cubicBezTo>
                  <a:lnTo>
                    <a:pt x="0" y="165100"/>
                  </a:lnTo>
                  <a:lnTo>
                    <a:pt x="12700" y="165100"/>
                  </a:lnTo>
                  <a:lnTo>
                    <a:pt x="0" y="165100"/>
                  </a:lnTo>
                  <a:moveTo>
                    <a:pt x="25400" y="165100"/>
                  </a:moveTo>
                  <a:lnTo>
                    <a:pt x="25400" y="774954"/>
                  </a:lnTo>
                  <a:lnTo>
                    <a:pt x="12700" y="774954"/>
                  </a:lnTo>
                  <a:lnTo>
                    <a:pt x="25400" y="774954"/>
                  </a:lnTo>
                  <a:cubicBezTo>
                    <a:pt x="25400" y="851789"/>
                    <a:pt x="89408" y="914654"/>
                    <a:pt x="169164" y="914654"/>
                  </a:cubicBezTo>
                  <a:lnTo>
                    <a:pt x="21828125" y="914654"/>
                  </a:lnTo>
                  <a:cubicBezTo>
                    <a:pt x="21907881" y="914654"/>
                    <a:pt x="21971888" y="851789"/>
                    <a:pt x="21971888" y="774954"/>
                  </a:cubicBezTo>
                  <a:lnTo>
                    <a:pt x="21971888" y="165100"/>
                  </a:lnTo>
                  <a:cubicBezTo>
                    <a:pt x="21971888" y="88265"/>
                    <a:pt x="21907881" y="25400"/>
                    <a:pt x="21828125" y="25400"/>
                  </a:cubicBezTo>
                  <a:lnTo>
                    <a:pt x="169164" y="25400"/>
                  </a:lnTo>
                  <a:lnTo>
                    <a:pt x="169164" y="12700"/>
                  </a:lnTo>
                  <a:lnTo>
                    <a:pt x="169164" y="25400"/>
                  </a:lnTo>
                  <a:cubicBezTo>
                    <a:pt x="89408" y="25400"/>
                    <a:pt x="25400" y="88265"/>
                    <a:pt x="25400" y="165100"/>
                  </a:cubicBezTo>
                  <a:close/>
                </a:path>
              </a:pathLst>
            </a:custGeom>
            <a:solidFill>
              <a:srgbClr val="C28C0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9" name="Google Shape;779;p36"/>
          <p:cNvSpPr txBox="1"/>
          <p:nvPr/>
        </p:nvSpPr>
        <p:spPr>
          <a:xfrm>
            <a:off x="971997" y="3517446"/>
            <a:ext cx="15235330" cy="298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C28C03"/>
                </a:solidFill>
                <a:latin typeface="Roboto"/>
                <a:ea typeface="Roboto"/>
                <a:cs typeface="Roboto"/>
                <a:sym typeface="Roboto"/>
              </a:rPr>
              <a:t>Waste minimization, segregation, recycling, and safe disposal reduce environmental footprints and protect public health.</a:t>
            </a:r>
            <a:endParaRPr/>
          </a:p>
        </p:txBody>
      </p:sp>
      <p:grpSp>
        <p:nvGrpSpPr>
          <p:cNvPr id="780" name="Google Shape;780;p36"/>
          <p:cNvGrpSpPr/>
          <p:nvPr/>
        </p:nvGrpSpPr>
        <p:grpSpPr>
          <a:xfrm>
            <a:off x="885168" y="4008651"/>
            <a:ext cx="16497966" cy="705040"/>
            <a:chOff x="0" y="0"/>
            <a:chExt cx="21997288" cy="940054"/>
          </a:xfrm>
        </p:grpSpPr>
        <p:sp>
          <p:nvSpPr>
            <p:cNvPr id="781" name="Google Shape;781;p36"/>
            <p:cNvSpPr/>
            <p:nvPr/>
          </p:nvSpPr>
          <p:spPr>
            <a:xfrm>
              <a:off x="12700" y="12700"/>
              <a:ext cx="21971888" cy="914654"/>
            </a:xfrm>
            <a:custGeom>
              <a:rect b="b" l="l" r="r" t="t"/>
              <a:pathLst>
                <a:path extrusionOk="0" h="914654" w="21971888">
                  <a:moveTo>
                    <a:pt x="0" y="152400"/>
                  </a:moveTo>
                  <a:cubicBezTo>
                    <a:pt x="0" y="68199"/>
                    <a:pt x="70104" y="0"/>
                    <a:pt x="156464" y="0"/>
                  </a:cubicBezTo>
                  <a:lnTo>
                    <a:pt x="21815425" y="0"/>
                  </a:lnTo>
                  <a:cubicBezTo>
                    <a:pt x="21901913" y="0"/>
                    <a:pt x="21971888" y="68199"/>
                    <a:pt x="21971888" y="152400"/>
                  </a:cubicBezTo>
                  <a:lnTo>
                    <a:pt x="21971888" y="762254"/>
                  </a:lnTo>
                  <a:cubicBezTo>
                    <a:pt x="21971888" y="846455"/>
                    <a:pt x="21901786" y="914654"/>
                    <a:pt x="21815425" y="914654"/>
                  </a:cubicBezTo>
                  <a:lnTo>
                    <a:pt x="156464" y="914654"/>
                  </a:lnTo>
                  <a:cubicBezTo>
                    <a:pt x="70104" y="914654"/>
                    <a:pt x="0" y="846455"/>
                    <a:pt x="0" y="762254"/>
                  </a:cubicBez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6"/>
            <p:cNvSpPr/>
            <p:nvPr/>
          </p:nvSpPr>
          <p:spPr>
            <a:xfrm>
              <a:off x="0" y="0"/>
              <a:ext cx="21997288" cy="940054"/>
            </a:xfrm>
            <a:custGeom>
              <a:rect b="b" l="l" r="r" t="t"/>
              <a:pathLst>
                <a:path extrusionOk="0" h="940054" w="21997288">
                  <a:moveTo>
                    <a:pt x="0" y="165100"/>
                  </a:moveTo>
                  <a:cubicBezTo>
                    <a:pt x="0" y="73660"/>
                    <a:pt x="76073" y="0"/>
                    <a:pt x="169164" y="0"/>
                  </a:cubicBezTo>
                  <a:lnTo>
                    <a:pt x="21828125" y="0"/>
                  </a:lnTo>
                  <a:lnTo>
                    <a:pt x="21828125" y="12700"/>
                  </a:lnTo>
                  <a:lnTo>
                    <a:pt x="21828125" y="0"/>
                  </a:lnTo>
                  <a:cubicBezTo>
                    <a:pt x="21921215" y="0"/>
                    <a:pt x="21997288" y="73660"/>
                    <a:pt x="21997288" y="165100"/>
                  </a:cubicBezTo>
                  <a:lnTo>
                    <a:pt x="21984588" y="165100"/>
                  </a:lnTo>
                  <a:lnTo>
                    <a:pt x="21997288" y="165100"/>
                  </a:lnTo>
                  <a:lnTo>
                    <a:pt x="21997288" y="774954"/>
                  </a:lnTo>
                  <a:lnTo>
                    <a:pt x="21984588" y="774954"/>
                  </a:lnTo>
                  <a:lnTo>
                    <a:pt x="21997288" y="774954"/>
                  </a:lnTo>
                  <a:cubicBezTo>
                    <a:pt x="21997288" y="866521"/>
                    <a:pt x="21921215" y="940054"/>
                    <a:pt x="21828125" y="940054"/>
                  </a:cubicBezTo>
                  <a:lnTo>
                    <a:pt x="21828125" y="927354"/>
                  </a:lnTo>
                  <a:lnTo>
                    <a:pt x="21828125" y="940054"/>
                  </a:lnTo>
                  <a:lnTo>
                    <a:pt x="169164" y="940054"/>
                  </a:lnTo>
                  <a:lnTo>
                    <a:pt x="169164" y="927354"/>
                  </a:lnTo>
                  <a:lnTo>
                    <a:pt x="169164" y="940054"/>
                  </a:lnTo>
                  <a:cubicBezTo>
                    <a:pt x="76073" y="940054"/>
                    <a:pt x="0" y="866521"/>
                    <a:pt x="0" y="774954"/>
                  </a:cubicBezTo>
                  <a:lnTo>
                    <a:pt x="0" y="165100"/>
                  </a:lnTo>
                  <a:lnTo>
                    <a:pt x="12700" y="165100"/>
                  </a:lnTo>
                  <a:lnTo>
                    <a:pt x="0" y="165100"/>
                  </a:lnTo>
                  <a:moveTo>
                    <a:pt x="25400" y="165100"/>
                  </a:moveTo>
                  <a:lnTo>
                    <a:pt x="25400" y="774954"/>
                  </a:lnTo>
                  <a:lnTo>
                    <a:pt x="12700" y="774954"/>
                  </a:lnTo>
                  <a:lnTo>
                    <a:pt x="25400" y="774954"/>
                  </a:lnTo>
                  <a:cubicBezTo>
                    <a:pt x="25400" y="851789"/>
                    <a:pt x="89408" y="914654"/>
                    <a:pt x="169164" y="914654"/>
                  </a:cubicBezTo>
                  <a:lnTo>
                    <a:pt x="21828125" y="914654"/>
                  </a:lnTo>
                  <a:cubicBezTo>
                    <a:pt x="21907881" y="914654"/>
                    <a:pt x="21971888" y="851789"/>
                    <a:pt x="21971888" y="774954"/>
                  </a:cubicBezTo>
                  <a:lnTo>
                    <a:pt x="21971888" y="165100"/>
                  </a:lnTo>
                  <a:cubicBezTo>
                    <a:pt x="21971888" y="88265"/>
                    <a:pt x="21907881" y="25400"/>
                    <a:pt x="21828125" y="25400"/>
                  </a:cubicBezTo>
                  <a:lnTo>
                    <a:pt x="169164" y="25400"/>
                  </a:lnTo>
                  <a:lnTo>
                    <a:pt x="169164" y="12700"/>
                  </a:lnTo>
                  <a:lnTo>
                    <a:pt x="169164" y="25400"/>
                  </a:lnTo>
                  <a:cubicBezTo>
                    <a:pt x="89408" y="25400"/>
                    <a:pt x="25400" y="88265"/>
                    <a:pt x="25400" y="165100"/>
                  </a:cubicBezTo>
                  <a:close/>
                </a:path>
              </a:pathLst>
            </a:custGeom>
            <a:solidFill>
              <a:srgbClr val="C28C0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3" name="Google Shape;783;p36"/>
          <p:cNvSpPr txBox="1"/>
          <p:nvPr/>
        </p:nvSpPr>
        <p:spPr>
          <a:xfrm>
            <a:off x="971997" y="4078489"/>
            <a:ext cx="14318303" cy="584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C28C03"/>
                </a:solidFill>
                <a:latin typeface="Roboto"/>
                <a:ea typeface="Roboto"/>
                <a:cs typeface="Roboto"/>
                <a:sym typeface="Roboto"/>
              </a:rPr>
              <a:t>Technologies like eco-bricks, biogas systems, and mobile waste treatment units offer practical, sustainable approaches in resource-constrained settings.</a:t>
            </a:r>
            <a:endParaRPr/>
          </a:p>
        </p:txBody>
      </p:sp>
      <p:grpSp>
        <p:nvGrpSpPr>
          <p:cNvPr id="784" name="Google Shape;784;p36"/>
          <p:cNvGrpSpPr/>
          <p:nvPr/>
        </p:nvGrpSpPr>
        <p:grpSpPr>
          <a:xfrm>
            <a:off x="885168" y="4712570"/>
            <a:ext cx="16497966" cy="705040"/>
            <a:chOff x="0" y="0"/>
            <a:chExt cx="21997288" cy="940054"/>
          </a:xfrm>
        </p:grpSpPr>
        <p:sp>
          <p:nvSpPr>
            <p:cNvPr id="785" name="Google Shape;785;p36"/>
            <p:cNvSpPr/>
            <p:nvPr/>
          </p:nvSpPr>
          <p:spPr>
            <a:xfrm>
              <a:off x="12700" y="12700"/>
              <a:ext cx="21971888" cy="914654"/>
            </a:xfrm>
            <a:custGeom>
              <a:rect b="b" l="l" r="r" t="t"/>
              <a:pathLst>
                <a:path extrusionOk="0" h="914654" w="21971888">
                  <a:moveTo>
                    <a:pt x="0" y="152400"/>
                  </a:moveTo>
                  <a:cubicBezTo>
                    <a:pt x="0" y="68199"/>
                    <a:pt x="70104" y="0"/>
                    <a:pt x="156464" y="0"/>
                  </a:cubicBezTo>
                  <a:lnTo>
                    <a:pt x="21815425" y="0"/>
                  </a:lnTo>
                  <a:cubicBezTo>
                    <a:pt x="21901913" y="0"/>
                    <a:pt x="21971888" y="68199"/>
                    <a:pt x="21971888" y="152400"/>
                  </a:cubicBezTo>
                  <a:lnTo>
                    <a:pt x="21971888" y="762254"/>
                  </a:lnTo>
                  <a:cubicBezTo>
                    <a:pt x="21971888" y="846455"/>
                    <a:pt x="21901786" y="914654"/>
                    <a:pt x="21815425" y="914654"/>
                  </a:cubicBezTo>
                  <a:lnTo>
                    <a:pt x="156464" y="914654"/>
                  </a:lnTo>
                  <a:cubicBezTo>
                    <a:pt x="70104" y="914654"/>
                    <a:pt x="0" y="846455"/>
                    <a:pt x="0" y="762254"/>
                  </a:cubicBez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6"/>
            <p:cNvSpPr/>
            <p:nvPr/>
          </p:nvSpPr>
          <p:spPr>
            <a:xfrm>
              <a:off x="0" y="0"/>
              <a:ext cx="21997288" cy="940054"/>
            </a:xfrm>
            <a:custGeom>
              <a:rect b="b" l="l" r="r" t="t"/>
              <a:pathLst>
                <a:path extrusionOk="0" h="940054" w="21997288">
                  <a:moveTo>
                    <a:pt x="0" y="165100"/>
                  </a:moveTo>
                  <a:cubicBezTo>
                    <a:pt x="0" y="73660"/>
                    <a:pt x="76073" y="0"/>
                    <a:pt x="169164" y="0"/>
                  </a:cubicBezTo>
                  <a:lnTo>
                    <a:pt x="21828125" y="0"/>
                  </a:lnTo>
                  <a:lnTo>
                    <a:pt x="21828125" y="12700"/>
                  </a:lnTo>
                  <a:lnTo>
                    <a:pt x="21828125" y="0"/>
                  </a:lnTo>
                  <a:cubicBezTo>
                    <a:pt x="21921215" y="0"/>
                    <a:pt x="21997288" y="73660"/>
                    <a:pt x="21997288" y="165100"/>
                  </a:cubicBezTo>
                  <a:lnTo>
                    <a:pt x="21984588" y="165100"/>
                  </a:lnTo>
                  <a:lnTo>
                    <a:pt x="21997288" y="165100"/>
                  </a:lnTo>
                  <a:lnTo>
                    <a:pt x="21997288" y="774954"/>
                  </a:lnTo>
                  <a:lnTo>
                    <a:pt x="21984588" y="774954"/>
                  </a:lnTo>
                  <a:lnTo>
                    <a:pt x="21997288" y="774954"/>
                  </a:lnTo>
                  <a:cubicBezTo>
                    <a:pt x="21997288" y="866521"/>
                    <a:pt x="21921215" y="940054"/>
                    <a:pt x="21828125" y="940054"/>
                  </a:cubicBezTo>
                  <a:lnTo>
                    <a:pt x="21828125" y="927354"/>
                  </a:lnTo>
                  <a:lnTo>
                    <a:pt x="21828125" y="940054"/>
                  </a:lnTo>
                  <a:lnTo>
                    <a:pt x="169164" y="940054"/>
                  </a:lnTo>
                  <a:lnTo>
                    <a:pt x="169164" y="927354"/>
                  </a:lnTo>
                  <a:lnTo>
                    <a:pt x="169164" y="940054"/>
                  </a:lnTo>
                  <a:cubicBezTo>
                    <a:pt x="76073" y="940054"/>
                    <a:pt x="0" y="866521"/>
                    <a:pt x="0" y="774954"/>
                  </a:cubicBezTo>
                  <a:lnTo>
                    <a:pt x="0" y="165100"/>
                  </a:lnTo>
                  <a:lnTo>
                    <a:pt x="12700" y="165100"/>
                  </a:lnTo>
                  <a:lnTo>
                    <a:pt x="0" y="165100"/>
                  </a:lnTo>
                  <a:moveTo>
                    <a:pt x="25400" y="165100"/>
                  </a:moveTo>
                  <a:lnTo>
                    <a:pt x="25400" y="774954"/>
                  </a:lnTo>
                  <a:lnTo>
                    <a:pt x="12700" y="774954"/>
                  </a:lnTo>
                  <a:lnTo>
                    <a:pt x="25400" y="774954"/>
                  </a:lnTo>
                  <a:cubicBezTo>
                    <a:pt x="25400" y="851789"/>
                    <a:pt x="89408" y="914654"/>
                    <a:pt x="169164" y="914654"/>
                  </a:cubicBezTo>
                  <a:lnTo>
                    <a:pt x="21828125" y="914654"/>
                  </a:lnTo>
                  <a:cubicBezTo>
                    <a:pt x="21907881" y="914654"/>
                    <a:pt x="21971888" y="851789"/>
                    <a:pt x="21971888" y="774954"/>
                  </a:cubicBezTo>
                  <a:lnTo>
                    <a:pt x="21971888" y="165100"/>
                  </a:lnTo>
                  <a:cubicBezTo>
                    <a:pt x="21971888" y="88265"/>
                    <a:pt x="21907881" y="25400"/>
                    <a:pt x="21828125" y="25400"/>
                  </a:cubicBezTo>
                  <a:lnTo>
                    <a:pt x="169164" y="25400"/>
                  </a:lnTo>
                  <a:lnTo>
                    <a:pt x="169164" y="12700"/>
                  </a:lnTo>
                  <a:lnTo>
                    <a:pt x="169164" y="25400"/>
                  </a:lnTo>
                  <a:cubicBezTo>
                    <a:pt x="89408" y="25400"/>
                    <a:pt x="25400" y="88265"/>
                    <a:pt x="25400" y="165100"/>
                  </a:cubicBezTo>
                  <a:close/>
                </a:path>
              </a:pathLst>
            </a:custGeom>
            <a:solidFill>
              <a:srgbClr val="C28C0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7" name="Google Shape;787;p36"/>
          <p:cNvSpPr txBox="1"/>
          <p:nvPr/>
        </p:nvSpPr>
        <p:spPr>
          <a:xfrm>
            <a:off x="971997" y="4925283"/>
            <a:ext cx="15120701" cy="298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C28C03"/>
                </a:solidFill>
                <a:latin typeface="Roboto"/>
                <a:ea typeface="Roboto"/>
                <a:cs typeface="Roboto"/>
                <a:sym typeface="Roboto"/>
              </a:rPr>
              <a:t>Involving local populations in decision-making enhances waste management systems’ acceptance, ownership, and success.</a:t>
            </a:r>
            <a:endParaRPr/>
          </a:p>
        </p:txBody>
      </p:sp>
      <p:grpSp>
        <p:nvGrpSpPr>
          <p:cNvPr id="788" name="Google Shape;788;p36"/>
          <p:cNvGrpSpPr/>
          <p:nvPr/>
        </p:nvGrpSpPr>
        <p:grpSpPr>
          <a:xfrm>
            <a:off x="885168" y="5416488"/>
            <a:ext cx="16497966" cy="705040"/>
            <a:chOff x="0" y="0"/>
            <a:chExt cx="21997288" cy="940054"/>
          </a:xfrm>
        </p:grpSpPr>
        <p:sp>
          <p:nvSpPr>
            <p:cNvPr id="789" name="Google Shape;789;p36"/>
            <p:cNvSpPr/>
            <p:nvPr/>
          </p:nvSpPr>
          <p:spPr>
            <a:xfrm>
              <a:off x="12700" y="12700"/>
              <a:ext cx="21971888" cy="914654"/>
            </a:xfrm>
            <a:custGeom>
              <a:rect b="b" l="l" r="r" t="t"/>
              <a:pathLst>
                <a:path extrusionOk="0" h="914654" w="21971888">
                  <a:moveTo>
                    <a:pt x="0" y="152400"/>
                  </a:moveTo>
                  <a:cubicBezTo>
                    <a:pt x="0" y="68199"/>
                    <a:pt x="70104" y="0"/>
                    <a:pt x="156464" y="0"/>
                  </a:cubicBezTo>
                  <a:lnTo>
                    <a:pt x="21815425" y="0"/>
                  </a:lnTo>
                  <a:cubicBezTo>
                    <a:pt x="21901913" y="0"/>
                    <a:pt x="21971888" y="68199"/>
                    <a:pt x="21971888" y="152400"/>
                  </a:cubicBezTo>
                  <a:lnTo>
                    <a:pt x="21971888" y="762254"/>
                  </a:lnTo>
                  <a:cubicBezTo>
                    <a:pt x="21971888" y="846455"/>
                    <a:pt x="21901786" y="914654"/>
                    <a:pt x="21815425" y="914654"/>
                  </a:cubicBezTo>
                  <a:lnTo>
                    <a:pt x="156464" y="914654"/>
                  </a:lnTo>
                  <a:cubicBezTo>
                    <a:pt x="70104" y="914654"/>
                    <a:pt x="0" y="846455"/>
                    <a:pt x="0" y="762254"/>
                  </a:cubicBez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6"/>
            <p:cNvSpPr/>
            <p:nvPr/>
          </p:nvSpPr>
          <p:spPr>
            <a:xfrm>
              <a:off x="0" y="0"/>
              <a:ext cx="21997288" cy="940054"/>
            </a:xfrm>
            <a:custGeom>
              <a:rect b="b" l="l" r="r" t="t"/>
              <a:pathLst>
                <a:path extrusionOk="0" h="940054" w="21997288">
                  <a:moveTo>
                    <a:pt x="0" y="165100"/>
                  </a:moveTo>
                  <a:cubicBezTo>
                    <a:pt x="0" y="73660"/>
                    <a:pt x="76073" y="0"/>
                    <a:pt x="169164" y="0"/>
                  </a:cubicBezTo>
                  <a:lnTo>
                    <a:pt x="21828125" y="0"/>
                  </a:lnTo>
                  <a:lnTo>
                    <a:pt x="21828125" y="12700"/>
                  </a:lnTo>
                  <a:lnTo>
                    <a:pt x="21828125" y="0"/>
                  </a:lnTo>
                  <a:cubicBezTo>
                    <a:pt x="21921215" y="0"/>
                    <a:pt x="21997288" y="73660"/>
                    <a:pt x="21997288" y="165100"/>
                  </a:cubicBezTo>
                  <a:lnTo>
                    <a:pt x="21984588" y="165100"/>
                  </a:lnTo>
                  <a:lnTo>
                    <a:pt x="21997288" y="165100"/>
                  </a:lnTo>
                  <a:lnTo>
                    <a:pt x="21997288" y="774954"/>
                  </a:lnTo>
                  <a:lnTo>
                    <a:pt x="21984588" y="774954"/>
                  </a:lnTo>
                  <a:lnTo>
                    <a:pt x="21997288" y="774954"/>
                  </a:lnTo>
                  <a:cubicBezTo>
                    <a:pt x="21997288" y="866521"/>
                    <a:pt x="21921215" y="940054"/>
                    <a:pt x="21828125" y="940054"/>
                  </a:cubicBezTo>
                  <a:lnTo>
                    <a:pt x="21828125" y="927354"/>
                  </a:lnTo>
                  <a:lnTo>
                    <a:pt x="21828125" y="940054"/>
                  </a:lnTo>
                  <a:lnTo>
                    <a:pt x="169164" y="940054"/>
                  </a:lnTo>
                  <a:lnTo>
                    <a:pt x="169164" y="927354"/>
                  </a:lnTo>
                  <a:lnTo>
                    <a:pt x="169164" y="940054"/>
                  </a:lnTo>
                  <a:cubicBezTo>
                    <a:pt x="76073" y="940054"/>
                    <a:pt x="0" y="866521"/>
                    <a:pt x="0" y="774954"/>
                  </a:cubicBezTo>
                  <a:lnTo>
                    <a:pt x="0" y="165100"/>
                  </a:lnTo>
                  <a:lnTo>
                    <a:pt x="12700" y="165100"/>
                  </a:lnTo>
                  <a:lnTo>
                    <a:pt x="0" y="165100"/>
                  </a:lnTo>
                  <a:moveTo>
                    <a:pt x="25400" y="165100"/>
                  </a:moveTo>
                  <a:lnTo>
                    <a:pt x="25400" y="774954"/>
                  </a:lnTo>
                  <a:lnTo>
                    <a:pt x="12700" y="774954"/>
                  </a:lnTo>
                  <a:lnTo>
                    <a:pt x="25400" y="774954"/>
                  </a:lnTo>
                  <a:cubicBezTo>
                    <a:pt x="25400" y="851789"/>
                    <a:pt x="89408" y="914654"/>
                    <a:pt x="169164" y="914654"/>
                  </a:cubicBezTo>
                  <a:lnTo>
                    <a:pt x="21828125" y="914654"/>
                  </a:lnTo>
                  <a:cubicBezTo>
                    <a:pt x="21907881" y="914654"/>
                    <a:pt x="21971888" y="851789"/>
                    <a:pt x="21971888" y="774954"/>
                  </a:cubicBezTo>
                  <a:lnTo>
                    <a:pt x="21971888" y="165100"/>
                  </a:lnTo>
                  <a:cubicBezTo>
                    <a:pt x="21971888" y="88265"/>
                    <a:pt x="21907881" y="25400"/>
                    <a:pt x="21828125" y="25400"/>
                  </a:cubicBezTo>
                  <a:lnTo>
                    <a:pt x="169164" y="25400"/>
                  </a:lnTo>
                  <a:lnTo>
                    <a:pt x="169164" y="12700"/>
                  </a:lnTo>
                  <a:lnTo>
                    <a:pt x="169164" y="25400"/>
                  </a:lnTo>
                  <a:cubicBezTo>
                    <a:pt x="89408" y="25400"/>
                    <a:pt x="25400" y="88265"/>
                    <a:pt x="25400" y="165100"/>
                  </a:cubicBezTo>
                  <a:close/>
                </a:path>
              </a:pathLst>
            </a:custGeom>
            <a:solidFill>
              <a:srgbClr val="C28C0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1" name="Google Shape;791;p36"/>
          <p:cNvSpPr txBox="1"/>
          <p:nvPr/>
        </p:nvSpPr>
        <p:spPr>
          <a:xfrm>
            <a:off x="971997" y="5486326"/>
            <a:ext cx="14547559" cy="584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C28C03"/>
                </a:solidFill>
                <a:latin typeface="Roboto"/>
                <a:ea typeface="Roboto"/>
                <a:cs typeface="Roboto"/>
                <a:sym typeface="Roboto"/>
              </a:rPr>
              <a:t>Logistical constraints, limited resources, and security risks require innovative solutions, stakeholder coordination, and adaptive approaches.</a:t>
            </a:r>
            <a:endParaRPr/>
          </a:p>
        </p:txBody>
      </p:sp>
      <p:grpSp>
        <p:nvGrpSpPr>
          <p:cNvPr id="792" name="Google Shape;792;p36"/>
          <p:cNvGrpSpPr/>
          <p:nvPr/>
        </p:nvGrpSpPr>
        <p:grpSpPr>
          <a:xfrm>
            <a:off x="885168" y="6120406"/>
            <a:ext cx="16497966" cy="705040"/>
            <a:chOff x="0" y="0"/>
            <a:chExt cx="21997288" cy="940054"/>
          </a:xfrm>
        </p:grpSpPr>
        <p:sp>
          <p:nvSpPr>
            <p:cNvPr id="793" name="Google Shape;793;p36"/>
            <p:cNvSpPr/>
            <p:nvPr/>
          </p:nvSpPr>
          <p:spPr>
            <a:xfrm>
              <a:off x="12700" y="12700"/>
              <a:ext cx="21971888" cy="914654"/>
            </a:xfrm>
            <a:custGeom>
              <a:rect b="b" l="l" r="r" t="t"/>
              <a:pathLst>
                <a:path extrusionOk="0" h="914654" w="21971888">
                  <a:moveTo>
                    <a:pt x="0" y="152400"/>
                  </a:moveTo>
                  <a:cubicBezTo>
                    <a:pt x="0" y="68199"/>
                    <a:pt x="70104" y="0"/>
                    <a:pt x="156464" y="0"/>
                  </a:cubicBezTo>
                  <a:lnTo>
                    <a:pt x="21815425" y="0"/>
                  </a:lnTo>
                  <a:cubicBezTo>
                    <a:pt x="21901913" y="0"/>
                    <a:pt x="21971888" y="68199"/>
                    <a:pt x="21971888" y="152400"/>
                  </a:cubicBezTo>
                  <a:lnTo>
                    <a:pt x="21971888" y="762254"/>
                  </a:lnTo>
                  <a:cubicBezTo>
                    <a:pt x="21971888" y="846455"/>
                    <a:pt x="21901786" y="914654"/>
                    <a:pt x="21815425" y="914654"/>
                  </a:cubicBezTo>
                  <a:lnTo>
                    <a:pt x="156464" y="914654"/>
                  </a:lnTo>
                  <a:cubicBezTo>
                    <a:pt x="70104" y="914654"/>
                    <a:pt x="0" y="846455"/>
                    <a:pt x="0" y="762254"/>
                  </a:cubicBez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6"/>
            <p:cNvSpPr/>
            <p:nvPr/>
          </p:nvSpPr>
          <p:spPr>
            <a:xfrm>
              <a:off x="0" y="0"/>
              <a:ext cx="21997288" cy="940054"/>
            </a:xfrm>
            <a:custGeom>
              <a:rect b="b" l="l" r="r" t="t"/>
              <a:pathLst>
                <a:path extrusionOk="0" h="940054" w="21997288">
                  <a:moveTo>
                    <a:pt x="0" y="165100"/>
                  </a:moveTo>
                  <a:cubicBezTo>
                    <a:pt x="0" y="73660"/>
                    <a:pt x="76073" y="0"/>
                    <a:pt x="169164" y="0"/>
                  </a:cubicBezTo>
                  <a:lnTo>
                    <a:pt x="21828125" y="0"/>
                  </a:lnTo>
                  <a:lnTo>
                    <a:pt x="21828125" y="12700"/>
                  </a:lnTo>
                  <a:lnTo>
                    <a:pt x="21828125" y="0"/>
                  </a:lnTo>
                  <a:cubicBezTo>
                    <a:pt x="21921215" y="0"/>
                    <a:pt x="21997288" y="73660"/>
                    <a:pt x="21997288" y="165100"/>
                  </a:cubicBezTo>
                  <a:lnTo>
                    <a:pt x="21984588" y="165100"/>
                  </a:lnTo>
                  <a:lnTo>
                    <a:pt x="21997288" y="165100"/>
                  </a:lnTo>
                  <a:lnTo>
                    <a:pt x="21997288" y="774954"/>
                  </a:lnTo>
                  <a:lnTo>
                    <a:pt x="21984588" y="774954"/>
                  </a:lnTo>
                  <a:lnTo>
                    <a:pt x="21997288" y="774954"/>
                  </a:lnTo>
                  <a:cubicBezTo>
                    <a:pt x="21997288" y="866521"/>
                    <a:pt x="21921215" y="940054"/>
                    <a:pt x="21828125" y="940054"/>
                  </a:cubicBezTo>
                  <a:lnTo>
                    <a:pt x="21828125" y="927354"/>
                  </a:lnTo>
                  <a:lnTo>
                    <a:pt x="21828125" y="940054"/>
                  </a:lnTo>
                  <a:lnTo>
                    <a:pt x="169164" y="940054"/>
                  </a:lnTo>
                  <a:lnTo>
                    <a:pt x="169164" y="927354"/>
                  </a:lnTo>
                  <a:lnTo>
                    <a:pt x="169164" y="940054"/>
                  </a:lnTo>
                  <a:cubicBezTo>
                    <a:pt x="76073" y="940054"/>
                    <a:pt x="0" y="866521"/>
                    <a:pt x="0" y="774954"/>
                  </a:cubicBezTo>
                  <a:lnTo>
                    <a:pt x="0" y="165100"/>
                  </a:lnTo>
                  <a:lnTo>
                    <a:pt x="12700" y="165100"/>
                  </a:lnTo>
                  <a:lnTo>
                    <a:pt x="0" y="165100"/>
                  </a:lnTo>
                  <a:moveTo>
                    <a:pt x="25400" y="165100"/>
                  </a:moveTo>
                  <a:lnTo>
                    <a:pt x="25400" y="774954"/>
                  </a:lnTo>
                  <a:lnTo>
                    <a:pt x="12700" y="774954"/>
                  </a:lnTo>
                  <a:lnTo>
                    <a:pt x="25400" y="774954"/>
                  </a:lnTo>
                  <a:cubicBezTo>
                    <a:pt x="25400" y="851789"/>
                    <a:pt x="89408" y="914654"/>
                    <a:pt x="169164" y="914654"/>
                  </a:cubicBezTo>
                  <a:lnTo>
                    <a:pt x="21828125" y="914654"/>
                  </a:lnTo>
                  <a:cubicBezTo>
                    <a:pt x="21907881" y="914654"/>
                    <a:pt x="21971888" y="851789"/>
                    <a:pt x="21971888" y="774954"/>
                  </a:cubicBezTo>
                  <a:lnTo>
                    <a:pt x="21971888" y="165100"/>
                  </a:lnTo>
                  <a:cubicBezTo>
                    <a:pt x="21971888" y="88265"/>
                    <a:pt x="21907881" y="25400"/>
                    <a:pt x="21828125" y="25400"/>
                  </a:cubicBezTo>
                  <a:lnTo>
                    <a:pt x="169164" y="25400"/>
                  </a:lnTo>
                  <a:lnTo>
                    <a:pt x="169164" y="12700"/>
                  </a:lnTo>
                  <a:lnTo>
                    <a:pt x="169164" y="25400"/>
                  </a:lnTo>
                  <a:cubicBezTo>
                    <a:pt x="89408" y="25400"/>
                    <a:pt x="25400" y="88265"/>
                    <a:pt x="25400" y="165100"/>
                  </a:cubicBezTo>
                  <a:close/>
                </a:path>
              </a:pathLst>
            </a:custGeom>
            <a:solidFill>
              <a:srgbClr val="C28C0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5" name="Google Shape;795;p36"/>
          <p:cNvSpPr txBox="1"/>
          <p:nvPr/>
        </p:nvSpPr>
        <p:spPr>
          <a:xfrm>
            <a:off x="971997" y="6333120"/>
            <a:ext cx="15120701" cy="298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C28C03"/>
                </a:solidFill>
                <a:latin typeface="Roboto"/>
                <a:ea typeface="Roboto"/>
                <a:cs typeface="Roboto"/>
                <a:sym typeface="Roboto"/>
              </a:rPr>
              <a:t>Proper waste management reduces disease spread, environmental pollution, and supports overall community well-being.</a:t>
            </a:r>
            <a:endParaRPr/>
          </a:p>
        </p:txBody>
      </p:sp>
      <p:grpSp>
        <p:nvGrpSpPr>
          <p:cNvPr id="796" name="Google Shape;796;p36"/>
          <p:cNvGrpSpPr/>
          <p:nvPr/>
        </p:nvGrpSpPr>
        <p:grpSpPr>
          <a:xfrm>
            <a:off x="885168" y="6824325"/>
            <a:ext cx="16497966" cy="705040"/>
            <a:chOff x="0" y="0"/>
            <a:chExt cx="21997288" cy="940054"/>
          </a:xfrm>
        </p:grpSpPr>
        <p:sp>
          <p:nvSpPr>
            <p:cNvPr id="797" name="Google Shape;797;p36"/>
            <p:cNvSpPr/>
            <p:nvPr/>
          </p:nvSpPr>
          <p:spPr>
            <a:xfrm>
              <a:off x="12700" y="12700"/>
              <a:ext cx="21971888" cy="914654"/>
            </a:xfrm>
            <a:custGeom>
              <a:rect b="b" l="l" r="r" t="t"/>
              <a:pathLst>
                <a:path extrusionOk="0" h="914654" w="21971888">
                  <a:moveTo>
                    <a:pt x="0" y="152400"/>
                  </a:moveTo>
                  <a:cubicBezTo>
                    <a:pt x="0" y="68199"/>
                    <a:pt x="70104" y="0"/>
                    <a:pt x="156464" y="0"/>
                  </a:cubicBezTo>
                  <a:lnTo>
                    <a:pt x="21815425" y="0"/>
                  </a:lnTo>
                  <a:cubicBezTo>
                    <a:pt x="21901913" y="0"/>
                    <a:pt x="21971888" y="68199"/>
                    <a:pt x="21971888" y="152400"/>
                  </a:cubicBezTo>
                  <a:lnTo>
                    <a:pt x="21971888" y="762254"/>
                  </a:lnTo>
                  <a:cubicBezTo>
                    <a:pt x="21971888" y="846455"/>
                    <a:pt x="21901786" y="914654"/>
                    <a:pt x="21815425" y="914654"/>
                  </a:cubicBezTo>
                  <a:lnTo>
                    <a:pt x="156464" y="914654"/>
                  </a:lnTo>
                  <a:cubicBezTo>
                    <a:pt x="70104" y="914654"/>
                    <a:pt x="0" y="846455"/>
                    <a:pt x="0" y="762254"/>
                  </a:cubicBez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6"/>
            <p:cNvSpPr/>
            <p:nvPr/>
          </p:nvSpPr>
          <p:spPr>
            <a:xfrm>
              <a:off x="0" y="0"/>
              <a:ext cx="21997288" cy="940054"/>
            </a:xfrm>
            <a:custGeom>
              <a:rect b="b" l="l" r="r" t="t"/>
              <a:pathLst>
                <a:path extrusionOk="0" h="940054" w="21997288">
                  <a:moveTo>
                    <a:pt x="0" y="165100"/>
                  </a:moveTo>
                  <a:cubicBezTo>
                    <a:pt x="0" y="73660"/>
                    <a:pt x="76073" y="0"/>
                    <a:pt x="169164" y="0"/>
                  </a:cubicBezTo>
                  <a:lnTo>
                    <a:pt x="21828125" y="0"/>
                  </a:lnTo>
                  <a:lnTo>
                    <a:pt x="21828125" y="12700"/>
                  </a:lnTo>
                  <a:lnTo>
                    <a:pt x="21828125" y="0"/>
                  </a:lnTo>
                  <a:cubicBezTo>
                    <a:pt x="21921215" y="0"/>
                    <a:pt x="21997288" y="73660"/>
                    <a:pt x="21997288" y="165100"/>
                  </a:cubicBezTo>
                  <a:lnTo>
                    <a:pt x="21984588" y="165100"/>
                  </a:lnTo>
                  <a:lnTo>
                    <a:pt x="21997288" y="165100"/>
                  </a:lnTo>
                  <a:lnTo>
                    <a:pt x="21997288" y="774954"/>
                  </a:lnTo>
                  <a:lnTo>
                    <a:pt x="21984588" y="774954"/>
                  </a:lnTo>
                  <a:lnTo>
                    <a:pt x="21997288" y="774954"/>
                  </a:lnTo>
                  <a:cubicBezTo>
                    <a:pt x="21997288" y="866521"/>
                    <a:pt x="21921215" y="940054"/>
                    <a:pt x="21828125" y="940054"/>
                  </a:cubicBezTo>
                  <a:lnTo>
                    <a:pt x="21828125" y="927354"/>
                  </a:lnTo>
                  <a:lnTo>
                    <a:pt x="21828125" y="940054"/>
                  </a:lnTo>
                  <a:lnTo>
                    <a:pt x="169164" y="940054"/>
                  </a:lnTo>
                  <a:lnTo>
                    <a:pt x="169164" y="927354"/>
                  </a:lnTo>
                  <a:lnTo>
                    <a:pt x="169164" y="940054"/>
                  </a:lnTo>
                  <a:cubicBezTo>
                    <a:pt x="76073" y="940054"/>
                    <a:pt x="0" y="866521"/>
                    <a:pt x="0" y="774954"/>
                  </a:cubicBezTo>
                  <a:lnTo>
                    <a:pt x="0" y="165100"/>
                  </a:lnTo>
                  <a:lnTo>
                    <a:pt x="12700" y="165100"/>
                  </a:lnTo>
                  <a:lnTo>
                    <a:pt x="0" y="165100"/>
                  </a:lnTo>
                  <a:moveTo>
                    <a:pt x="25400" y="165100"/>
                  </a:moveTo>
                  <a:lnTo>
                    <a:pt x="25400" y="774954"/>
                  </a:lnTo>
                  <a:lnTo>
                    <a:pt x="12700" y="774954"/>
                  </a:lnTo>
                  <a:lnTo>
                    <a:pt x="25400" y="774954"/>
                  </a:lnTo>
                  <a:cubicBezTo>
                    <a:pt x="25400" y="851789"/>
                    <a:pt x="89408" y="914654"/>
                    <a:pt x="169164" y="914654"/>
                  </a:cubicBezTo>
                  <a:lnTo>
                    <a:pt x="21828125" y="914654"/>
                  </a:lnTo>
                  <a:cubicBezTo>
                    <a:pt x="21907881" y="914654"/>
                    <a:pt x="21971888" y="851789"/>
                    <a:pt x="21971888" y="774954"/>
                  </a:cubicBezTo>
                  <a:lnTo>
                    <a:pt x="21971888" y="165100"/>
                  </a:lnTo>
                  <a:cubicBezTo>
                    <a:pt x="21971888" y="88265"/>
                    <a:pt x="21907881" y="25400"/>
                    <a:pt x="21828125" y="25400"/>
                  </a:cubicBezTo>
                  <a:lnTo>
                    <a:pt x="169164" y="25400"/>
                  </a:lnTo>
                  <a:lnTo>
                    <a:pt x="169164" y="12700"/>
                  </a:lnTo>
                  <a:lnTo>
                    <a:pt x="169164" y="25400"/>
                  </a:lnTo>
                  <a:cubicBezTo>
                    <a:pt x="89408" y="25400"/>
                    <a:pt x="25400" y="88265"/>
                    <a:pt x="25400" y="165100"/>
                  </a:cubicBezTo>
                  <a:close/>
                </a:path>
              </a:pathLst>
            </a:custGeom>
            <a:solidFill>
              <a:srgbClr val="C28C0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9" name="Google Shape;799;p36"/>
          <p:cNvSpPr txBox="1"/>
          <p:nvPr/>
        </p:nvSpPr>
        <p:spPr>
          <a:xfrm>
            <a:off x="971997" y="7037038"/>
            <a:ext cx="14910549" cy="298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C28C03"/>
                </a:solidFill>
                <a:latin typeface="Roboto"/>
                <a:ea typeface="Roboto"/>
                <a:cs typeface="Roboto"/>
                <a:sym typeface="Roboto"/>
              </a:rPr>
              <a:t>Tailor waste management strategies to specific humanitarian scenarios, such as camps, urban areas, and rural locations.</a:t>
            </a:r>
            <a:endParaRPr/>
          </a:p>
        </p:txBody>
      </p:sp>
      <p:grpSp>
        <p:nvGrpSpPr>
          <p:cNvPr id="800" name="Google Shape;800;p36"/>
          <p:cNvGrpSpPr/>
          <p:nvPr/>
        </p:nvGrpSpPr>
        <p:grpSpPr>
          <a:xfrm>
            <a:off x="885168" y="7528244"/>
            <a:ext cx="16497966" cy="705040"/>
            <a:chOff x="0" y="0"/>
            <a:chExt cx="21997288" cy="940054"/>
          </a:xfrm>
        </p:grpSpPr>
        <p:sp>
          <p:nvSpPr>
            <p:cNvPr id="801" name="Google Shape;801;p36"/>
            <p:cNvSpPr/>
            <p:nvPr/>
          </p:nvSpPr>
          <p:spPr>
            <a:xfrm>
              <a:off x="12700" y="12700"/>
              <a:ext cx="21971888" cy="914654"/>
            </a:xfrm>
            <a:custGeom>
              <a:rect b="b" l="l" r="r" t="t"/>
              <a:pathLst>
                <a:path extrusionOk="0" h="914654" w="21971888">
                  <a:moveTo>
                    <a:pt x="0" y="152400"/>
                  </a:moveTo>
                  <a:cubicBezTo>
                    <a:pt x="0" y="68199"/>
                    <a:pt x="70104" y="0"/>
                    <a:pt x="156464" y="0"/>
                  </a:cubicBezTo>
                  <a:lnTo>
                    <a:pt x="21815425" y="0"/>
                  </a:lnTo>
                  <a:cubicBezTo>
                    <a:pt x="21901913" y="0"/>
                    <a:pt x="21971888" y="68199"/>
                    <a:pt x="21971888" y="152400"/>
                  </a:cubicBezTo>
                  <a:lnTo>
                    <a:pt x="21971888" y="762254"/>
                  </a:lnTo>
                  <a:cubicBezTo>
                    <a:pt x="21971888" y="846455"/>
                    <a:pt x="21901786" y="914654"/>
                    <a:pt x="21815425" y="914654"/>
                  </a:cubicBezTo>
                  <a:lnTo>
                    <a:pt x="156464" y="914654"/>
                  </a:lnTo>
                  <a:cubicBezTo>
                    <a:pt x="70104" y="914654"/>
                    <a:pt x="0" y="846455"/>
                    <a:pt x="0" y="762254"/>
                  </a:cubicBez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6"/>
            <p:cNvSpPr/>
            <p:nvPr/>
          </p:nvSpPr>
          <p:spPr>
            <a:xfrm>
              <a:off x="0" y="0"/>
              <a:ext cx="21997288" cy="940054"/>
            </a:xfrm>
            <a:custGeom>
              <a:rect b="b" l="l" r="r" t="t"/>
              <a:pathLst>
                <a:path extrusionOk="0" h="940054" w="21997288">
                  <a:moveTo>
                    <a:pt x="0" y="165100"/>
                  </a:moveTo>
                  <a:cubicBezTo>
                    <a:pt x="0" y="73660"/>
                    <a:pt x="76073" y="0"/>
                    <a:pt x="169164" y="0"/>
                  </a:cubicBezTo>
                  <a:lnTo>
                    <a:pt x="21828125" y="0"/>
                  </a:lnTo>
                  <a:lnTo>
                    <a:pt x="21828125" y="12700"/>
                  </a:lnTo>
                  <a:lnTo>
                    <a:pt x="21828125" y="0"/>
                  </a:lnTo>
                  <a:cubicBezTo>
                    <a:pt x="21921215" y="0"/>
                    <a:pt x="21997288" y="73660"/>
                    <a:pt x="21997288" y="165100"/>
                  </a:cubicBezTo>
                  <a:lnTo>
                    <a:pt x="21984588" y="165100"/>
                  </a:lnTo>
                  <a:lnTo>
                    <a:pt x="21997288" y="165100"/>
                  </a:lnTo>
                  <a:lnTo>
                    <a:pt x="21997288" y="774954"/>
                  </a:lnTo>
                  <a:lnTo>
                    <a:pt x="21984588" y="774954"/>
                  </a:lnTo>
                  <a:lnTo>
                    <a:pt x="21997288" y="774954"/>
                  </a:lnTo>
                  <a:cubicBezTo>
                    <a:pt x="21997288" y="866521"/>
                    <a:pt x="21921215" y="940054"/>
                    <a:pt x="21828125" y="940054"/>
                  </a:cubicBezTo>
                  <a:lnTo>
                    <a:pt x="21828125" y="927354"/>
                  </a:lnTo>
                  <a:lnTo>
                    <a:pt x="21828125" y="940054"/>
                  </a:lnTo>
                  <a:lnTo>
                    <a:pt x="169164" y="940054"/>
                  </a:lnTo>
                  <a:lnTo>
                    <a:pt x="169164" y="927354"/>
                  </a:lnTo>
                  <a:lnTo>
                    <a:pt x="169164" y="940054"/>
                  </a:lnTo>
                  <a:cubicBezTo>
                    <a:pt x="76073" y="940054"/>
                    <a:pt x="0" y="866521"/>
                    <a:pt x="0" y="774954"/>
                  </a:cubicBezTo>
                  <a:lnTo>
                    <a:pt x="0" y="165100"/>
                  </a:lnTo>
                  <a:lnTo>
                    <a:pt x="12700" y="165100"/>
                  </a:lnTo>
                  <a:lnTo>
                    <a:pt x="0" y="165100"/>
                  </a:lnTo>
                  <a:moveTo>
                    <a:pt x="25400" y="165100"/>
                  </a:moveTo>
                  <a:lnTo>
                    <a:pt x="25400" y="774954"/>
                  </a:lnTo>
                  <a:lnTo>
                    <a:pt x="12700" y="774954"/>
                  </a:lnTo>
                  <a:lnTo>
                    <a:pt x="25400" y="774954"/>
                  </a:lnTo>
                  <a:cubicBezTo>
                    <a:pt x="25400" y="851789"/>
                    <a:pt x="89408" y="914654"/>
                    <a:pt x="169164" y="914654"/>
                  </a:cubicBezTo>
                  <a:lnTo>
                    <a:pt x="21828125" y="914654"/>
                  </a:lnTo>
                  <a:cubicBezTo>
                    <a:pt x="21907881" y="914654"/>
                    <a:pt x="21971888" y="851789"/>
                    <a:pt x="21971888" y="774954"/>
                  </a:cubicBezTo>
                  <a:lnTo>
                    <a:pt x="21971888" y="165100"/>
                  </a:lnTo>
                  <a:cubicBezTo>
                    <a:pt x="21971888" y="88265"/>
                    <a:pt x="21907881" y="25400"/>
                    <a:pt x="21828125" y="25400"/>
                  </a:cubicBezTo>
                  <a:lnTo>
                    <a:pt x="169164" y="25400"/>
                  </a:lnTo>
                  <a:lnTo>
                    <a:pt x="169164" y="12700"/>
                  </a:lnTo>
                  <a:lnTo>
                    <a:pt x="169164" y="25400"/>
                  </a:lnTo>
                  <a:cubicBezTo>
                    <a:pt x="89408" y="25400"/>
                    <a:pt x="25400" y="88265"/>
                    <a:pt x="25400" y="165100"/>
                  </a:cubicBezTo>
                  <a:close/>
                </a:path>
              </a:pathLst>
            </a:custGeom>
            <a:solidFill>
              <a:srgbClr val="C28C0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3" name="Google Shape;803;p36"/>
          <p:cNvSpPr txBox="1"/>
          <p:nvPr/>
        </p:nvSpPr>
        <p:spPr>
          <a:xfrm>
            <a:off x="971997" y="7598082"/>
            <a:ext cx="14547559" cy="584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C28C03"/>
                </a:solidFill>
                <a:latin typeface="Roboto"/>
                <a:ea typeface="Roboto"/>
                <a:cs typeface="Roboto"/>
                <a:sym typeface="Roboto"/>
              </a:rPr>
              <a:t>Success stories like faecal sludge management in Bangladesh and upcycling in Cox’s Bazar demonstrate the power of innovation and community involvement.</a:t>
            </a:r>
            <a:endParaRPr/>
          </a:p>
        </p:txBody>
      </p:sp>
      <p:grpSp>
        <p:nvGrpSpPr>
          <p:cNvPr id="804" name="Google Shape;804;p36"/>
          <p:cNvGrpSpPr/>
          <p:nvPr/>
        </p:nvGrpSpPr>
        <p:grpSpPr>
          <a:xfrm>
            <a:off x="885168" y="8232162"/>
            <a:ext cx="16497966" cy="705040"/>
            <a:chOff x="0" y="0"/>
            <a:chExt cx="21997288" cy="940054"/>
          </a:xfrm>
        </p:grpSpPr>
        <p:sp>
          <p:nvSpPr>
            <p:cNvPr id="805" name="Google Shape;805;p36"/>
            <p:cNvSpPr/>
            <p:nvPr/>
          </p:nvSpPr>
          <p:spPr>
            <a:xfrm>
              <a:off x="12700" y="12700"/>
              <a:ext cx="21971888" cy="914654"/>
            </a:xfrm>
            <a:custGeom>
              <a:rect b="b" l="l" r="r" t="t"/>
              <a:pathLst>
                <a:path extrusionOk="0" h="914654" w="21971888">
                  <a:moveTo>
                    <a:pt x="0" y="152400"/>
                  </a:moveTo>
                  <a:cubicBezTo>
                    <a:pt x="0" y="68199"/>
                    <a:pt x="70104" y="0"/>
                    <a:pt x="156464" y="0"/>
                  </a:cubicBezTo>
                  <a:lnTo>
                    <a:pt x="21815425" y="0"/>
                  </a:lnTo>
                  <a:cubicBezTo>
                    <a:pt x="21901913" y="0"/>
                    <a:pt x="21971888" y="68199"/>
                    <a:pt x="21971888" y="152400"/>
                  </a:cubicBezTo>
                  <a:lnTo>
                    <a:pt x="21971888" y="762254"/>
                  </a:lnTo>
                  <a:cubicBezTo>
                    <a:pt x="21971888" y="846455"/>
                    <a:pt x="21901786" y="914654"/>
                    <a:pt x="21815425" y="914654"/>
                  </a:cubicBezTo>
                  <a:lnTo>
                    <a:pt x="156464" y="914654"/>
                  </a:lnTo>
                  <a:cubicBezTo>
                    <a:pt x="70104" y="914654"/>
                    <a:pt x="0" y="846455"/>
                    <a:pt x="0" y="762254"/>
                  </a:cubicBez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6"/>
            <p:cNvSpPr/>
            <p:nvPr/>
          </p:nvSpPr>
          <p:spPr>
            <a:xfrm>
              <a:off x="0" y="0"/>
              <a:ext cx="21997288" cy="940054"/>
            </a:xfrm>
            <a:custGeom>
              <a:rect b="b" l="l" r="r" t="t"/>
              <a:pathLst>
                <a:path extrusionOk="0" h="940054" w="21997288">
                  <a:moveTo>
                    <a:pt x="0" y="165100"/>
                  </a:moveTo>
                  <a:cubicBezTo>
                    <a:pt x="0" y="73660"/>
                    <a:pt x="76073" y="0"/>
                    <a:pt x="169164" y="0"/>
                  </a:cubicBezTo>
                  <a:lnTo>
                    <a:pt x="21828125" y="0"/>
                  </a:lnTo>
                  <a:lnTo>
                    <a:pt x="21828125" y="12700"/>
                  </a:lnTo>
                  <a:lnTo>
                    <a:pt x="21828125" y="0"/>
                  </a:lnTo>
                  <a:cubicBezTo>
                    <a:pt x="21921215" y="0"/>
                    <a:pt x="21997288" y="73660"/>
                    <a:pt x="21997288" y="165100"/>
                  </a:cubicBezTo>
                  <a:lnTo>
                    <a:pt x="21984588" y="165100"/>
                  </a:lnTo>
                  <a:lnTo>
                    <a:pt x="21997288" y="165100"/>
                  </a:lnTo>
                  <a:lnTo>
                    <a:pt x="21997288" y="774954"/>
                  </a:lnTo>
                  <a:lnTo>
                    <a:pt x="21984588" y="774954"/>
                  </a:lnTo>
                  <a:lnTo>
                    <a:pt x="21997288" y="774954"/>
                  </a:lnTo>
                  <a:cubicBezTo>
                    <a:pt x="21997288" y="866521"/>
                    <a:pt x="21921215" y="940054"/>
                    <a:pt x="21828125" y="940054"/>
                  </a:cubicBezTo>
                  <a:lnTo>
                    <a:pt x="21828125" y="927354"/>
                  </a:lnTo>
                  <a:lnTo>
                    <a:pt x="21828125" y="940054"/>
                  </a:lnTo>
                  <a:lnTo>
                    <a:pt x="169164" y="940054"/>
                  </a:lnTo>
                  <a:lnTo>
                    <a:pt x="169164" y="927354"/>
                  </a:lnTo>
                  <a:lnTo>
                    <a:pt x="169164" y="940054"/>
                  </a:lnTo>
                  <a:cubicBezTo>
                    <a:pt x="76073" y="940054"/>
                    <a:pt x="0" y="866521"/>
                    <a:pt x="0" y="774954"/>
                  </a:cubicBezTo>
                  <a:lnTo>
                    <a:pt x="0" y="165100"/>
                  </a:lnTo>
                  <a:lnTo>
                    <a:pt x="12700" y="165100"/>
                  </a:lnTo>
                  <a:lnTo>
                    <a:pt x="0" y="165100"/>
                  </a:lnTo>
                  <a:moveTo>
                    <a:pt x="25400" y="165100"/>
                  </a:moveTo>
                  <a:lnTo>
                    <a:pt x="25400" y="774954"/>
                  </a:lnTo>
                  <a:lnTo>
                    <a:pt x="12700" y="774954"/>
                  </a:lnTo>
                  <a:lnTo>
                    <a:pt x="25400" y="774954"/>
                  </a:lnTo>
                  <a:cubicBezTo>
                    <a:pt x="25400" y="851789"/>
                    <a:pt x="89408" y="914654"/>
                    <a:pt x="169164" y="914654"/>
                  </a:cubicBezTo>
                  <a:lnTo>
                    <a:pt x="21828125" y="914654"/>
                  </a:lnTo>
                  <a:cubicBezTo>
                    <a:pt x="21907881" y="914654"/>
                    <a:pt x="21971888" y="851789"/>
                    <a:pt x="21971888" y="774954"/>
                  </a:cubicBezTo>
                  <a:lnTo>
                    <a:pt x="21971888" y="165100"/>
                  </a:lnTo>
                  <a:cubicBezTo>
                    <a:pt x="21971888" y="88265"/>
                    <a:pt x="21907881" y="25400"/>
                    <a:pt x="21828125" y="25400"/>
                  </a:cubicBezTo>
                  <a:lnTo>
                    <a:pt x="169164" y="25400"/>
                  </a:lnTo>
                  <a:lnTo>
                    <a:pt x="169164" y="12700"/>
                  </a:lnTo>
                  <a:lnTo>
                    <a:pt x="169164" y="25400"/>
                  </a:lnTo>
                  <a:cubicBezTo>
                    <a:pt x="89408" y="25400"/>
                    <a:pt x="25400" y="88265"/>
                    <a:pt x="25400" y="165100"/>
                  </a:cubicBezTo>
                  <a:close/>
                </a:path>
              </a:pathLst>
            </a:custGeom>
            <a:solidFill>
              <a:srgbClr val="C28C0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7" name="Google Shape;807;p36"/>
          <p:cNvSpPr txBox="1"/>
          <p:nvPr/>
        </p:nvSpPr>
        <p:spPr>
          <a:xfrm>
            <a:off x="971997" y="8302000"/>
            <a:ext cx="14031732" cy="584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C28C03"/>
                </a:solidFill>
                <a:latin typeface="Roboto"/>
                <a:ea typeface="Roboto"/>
                <a:cs typeface="Roboto"/>
                <a:sym typeface="Roboto"/>
              </a:rPr>
              <a:t>Waste management must align with broader humanitarian interventions, like health, WASH, and shelter, to maximize resource efficiency.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A504"/>
        </a:solidFill>
      </p:bgPr>
    </p:bg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37"/>
          <p:cNvSpPr/>
          <p:nvPr/>
        </p:nvSpPr>
        <p:spPr>
          <a:xfrm>
            <a:off x="9144000" y="0"/>
            <a:ext cx="9144000" cy="10287000"/>
          </a:xfrm>
          <a:custGeom>
            <a:rect b="b" l="l" r="r" t="t"/>
            <a:pathLst>
              <a:path extrusionOk="0" h="13716000" w="12192000">
                <a:moveTo>
                  <a:pt x="0" y="0"/>
                </a:moveTo>
                <a:lnTo>
                  <a:pt x="12192000" y="0"/>
                </a:lnTo>
                <a:lnTo>
                  <a:pt x="12192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13" name="Google Shape;813;p37"/>
          <p:cNvSpPr/>
          <p:nvPr/>
        </p:nvSpPr>
        <p:spPr>
          <a:xfrm flipH="1" rot="4853995">
            <a:off x="-2900962" y="-2180477"/>
            <a:ext cx="4730365" cy="9460729"/>
          </a:xfrm>
          <a:custGeom>
            <a:rect b="b" l="l" r="r" t="t"/>
            <a:pathLst>
              <a:path extrusionOk="0" h="9460729" w="4730365">
                <a:moveTo>
                  <a:pt x="4730364" y="0"/>
                </a:moveTo>
                <a:lnTo>
                  <a:pt x="0" y="0"/>
                </a:lnTo>
                <a:lnTo>
                  <a:pt x="0" y="9460729"/>
                </a:lnTo>
                <a:lnTo>
                  <a:pt x="4730364" y="9460729"/>
                </a:lnTo>
                <a:lnTo>
                  <a:pt x="4730364" y="0"/>
                </a:lnTo>
                <a:close/>
              </a:path>
            </a:pathLst>
          </a:custGeom>
          <a:blipFill rotWithShape="1">
            <a:blip r:embed="rId3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4" name="Google Shape;814;p37"/>
          <p:cNvSpPr/>
          <p:nvPr/>
        </p:nvSpPr>
        <p:spPr>
          <a:xfrm rot="-5946004">
            <a:off x="-2529353" y="-1792849"/>
            <a:ext cx="3950968" cy="7901935"/>
          </a:xfrm>
          <a:custGeom>
            <a:rect b="b" l="l" r="r" t="t"/>
            <a:pathLst>
              <a:path extrusionOk="0" h="7901935" w="3950968">
                <a:moveTo>
                  <a:pt x="0" y="0"/>
                </a:moveTo>
                <a:lnTo>
                  <a:pt x="3950968" y="0"/>
                </a:lnTo>
                <a:lnTo>
                  <a:pt x="3950968" y="7901935"/>
                </a:lnTo>
                <a:lnTo>
                  <a:pt x="0" y="7901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5" name="Google Shape;815;p37"/>
          <p:cNvSpPr/>
          <p:nvPr/>
        </p:nvSpPr>
        <p:spPr>
          <a:xfrm flipH="1" rot="-7626453">
            <a:off x="13814647" y="3144295"/>
            <a:ext cx="5051015" cy="10102030"/>
          </a:xfrm>
          <a:custGeom>
            <a:rect b="b" l="l" r="r" t="t"/>
            <a:pathLst>
              <a:path extrusionOk="0" h="10102030" w="5051015">
                <a:moveTo>
                  <a:pt x="5051015" y="0"/>
                </a:moveTo>
                <a:lnTo>
                  <a:pt x="0" y="0"/>
                </a:lnTo>
                <a:lnTo>
                  <a:pt x="0" y="10102030"/>
                </a:lnTo>
                <a:lnTo>
                  <a:pt x="5051015" y="10102030"/>
                </a:lnTo>
                <a:lnTo>
                  <a:pt x="5051015" y="0"/>
                </a:lnTo>
                <a:close/>
              </a:path>
            </a:pathLst>
          </a:custGeom>
          <a:blipFill rotWithShape="1">
            <a:blip r:embed="rId3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6" name="Google Shape;816;p37"/>
          <p:cNvSpPr/>
          <p:nvPr/>
        </p:nvSpPr>
        <p:spPr>
          <a:xfrm rot="3173546">
            <a:off x="14444254" y="4336787"/>
            <a:ext cx="4218786" cy="8437572"/>
          </a:xfrm>
          <a:custGeom>
            <a:rect b="b" l="l" r="r" t="t"/>
            <a:pathLst>
              <a:path extrusionOk="0" h="8437572" w="4218786">
                <a:moveTo>
                  <a:pt x="0" y="0"/>
                </a:moveTo>
                <a:lnTo>
                  <a:pt x="4218786" y="0"/>
                </a:lnTo>
                <a:lnTo>
                  <a:pt x="4218786" y="8437573"/>
                </a:lnTo>
                <a:lnTo>
                  <a:pt x="0" y="8437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817" name="Google Shape;817;p37"/>
          <p:cNvCxnSpPr/>
          <p:nvPr/>
        </p:nvCxnSpPr>
        <p:spPr>
          <a:xfrm flipH="1">
            <a:off x="4509122" y="57150"/>
            <a:ext cx="5728" cy="4270924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8" name="Google Shape;818;p37"/>
          <p:cNvSpPr/>
          <p:nvPr/>
        </p:nvSpPr>
        <p:spPr>
          <a:xfrm>
            <a:off x="1028700" y="4900358"/>
            <a:ext cx="6927931" cy="1303875"/>
          </a:xfrm>
          <a:custGeom>
            <a:rect b="b" l="l" r="r" t="t"/>
            <a:pathLst>
              <a:path extrusionOk="0" h="1303875" w="6927931">
                <a:moveTo>
                  <a:pt x="0" y="0"/>
                </a:moveTo>
                <a:lnTo>
                  <a:pt x="6927931" y="0"/>
                </a:lnTo>
                <a:lnTo>
                  <a:pt x="6927931" y="1303875"/>
                </a:lnTo>
                <a:lnTo>
                  <a:pt x="0" y="1303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718" l="0" r="0" t="0"/>
            </a:stretch>
          </a:blipFill>
          <a:ln>
            <a:noFill/>
          </a:ln>
        </p:spPr>
      </p:sp>
      <p:sp>
        <p:nvSpPr>
          <p:cNvPr id="819" name="Google Shape;819;p37"/>
          <p:cNvSpPr txBox="1"/>
          <p:nvPr/>
        </p:nvSpPr>
        <p:spPr>
          <a:xfrm>
            <a:off x="11295647" y="3976687"/>
            <a:ext cx="5182654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33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99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Thank you</a:t>
            </a:r>
            <a:endParaRPr/>
          </a:p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99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Any Questions?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/>
          <p:nvPr/>
        </p:nvSpPr>
        <p:spPr>
          <a:xfrm>
            <a:off x="13861851" y="92583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152" name="Google Shape;152;p4"/>
          <p:cNvSpPr/>
          <p:nvPr/>
        </p:nvSpPr>
        <p:spPr>
          <a:xfrm flipH="1" rot="-4030010">
            <a:off x="-412544" y="5217130"/>
            <a:ext cx="4258239" cy="8516477"/>
          </a:xfrm>
          <a:custGeom>
            <a:rect b="b" l="l" r="r" t="t"/>
            <a:pathLst>
              <a:path extrusionOk="0" h="8516477" w="4258239">
                <a:moveTo>
                  <a:pt x="4258239" y="0"/>
                </a:moveTo>
                <a:lnTo>
                  <a:pt x="0" y="0"/>
                </a:lnTo>
                <a:lnTo>
                  <a:pt x="0" y="8516478"/>
                </a:lnTo>
                <a:lnTo>
                  <a:pt x="4258239" y="8516478"/>
                </a:lnTo>
                <a:lnTo>
                  <a:pt x="4258239" y="0"/>
                </a:lnTo>
                <a:close/>
              </a:path>
            </a:pathLst>
          </a:custGeom>
          <a:blipFill rotWithShape="1">
            <a:blip r:embed="rId4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4"/>
          <p:cNvSpPr/>
          <p:nvPr/>
        </p:nvSpPr>
        <p:spPr>
          <a:xfrm rot="6769989">
            <a:off x="-234457" y="6226646"/>
            <a:ext cx="3556631" cy="7113263"/>
          </a:xfrm>
          <a:custGeom>
            <a:rect b="b" l="l" r="r" t="t"/>
            <a:pathLst>
              <a:path extrusionOk="0" h="7113263" w="3556631">
                <a:moveTo>
                  <a:pt x="0" y="0"/>
                </a:moveTo>
                <a:lnTo>
                  <a:pt x="3556631" y="0"/>
                </a:lnTo>
                <a:lnTo>
                  <a:pt x="3556631" y="7113263"/>
                </a:lnTo>
                <a:lnTo>
                  <a:pt x="0" y="71132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4"/>
          <p:cNvSpPr/>
          <p:nvPr/>
        </p:nvSpPr>
        <p:spPr>
          <a:xfrm flipH="1" rot="7385518">
            <a:off x="14701507" y="-2513610"/>
            <a:ext cx="4724990" cy="9449980"/>
          </a:xfrm>
          <a:custGeom>
            <a:rect b="b" l="l" r="r" t="t"/>
            <a:pathLst>
              <a:path extrusionOk="0" h="9449980" w="4724990">
                <a:moveTo>
                  <a:pt x="4724990" y="0"/>
                </a:moveTo>
                <a:lnTo>
                  <a:pt x="0" y="0"/>
                </a:lnTo>
                <a:lnTo>
                  <a:pt x="0" y="9449979"/>
                </a:lnTo>
                <a:lnTo>
                  <a:pt x="4724990" y="9449979"/>
                </a:lnTo>
                <a:lnTo>
                  <a:pt x="4724990" y="0"/>
                </a:lnTo>
                <a:close/>
              </a:path>
            </a:pathLst>
          </a:custGeom>
          <a:blipFill rotWithShape="1">
            <a:blip r:embed="rId4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4"/>
          <p:cNvSpPr/>
          <p:nvPr/>
        </p:nvSpPr>
        <p:spPr>
          <a:xfrm rot="-3414481">
            <a:off x="15340196" y="-2037164"/>
            <a:ext cx="3946478" cy="7892957"/>
          </a:xfrm>
          <a:custGeom>
            <a:rect b="b" l="l" r="r" t="t"/>
            <a:pathLst>
              <a:path extrusionOk="0" h="7892957" w="3946478">
                <a:moveTo>
                  <a:pt x="0" y="0"/>
                </a:moveTo>
                <a:lnTo>
                  <a:pt x="3946478" y="0"/>
                </a:lnTo>
                <a:lnTo>
                  <a:pt x="3946478" y="7892956"/>
                </a:lnTo>
                <a:lnTo>
                  <a:pt x="0" y="7892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4"/>
          <p:cNvSpPr txBox="1"/>
          <p:nvPr/>
        </p:nvSpPr>
        <p:spPr>
          <a:xfrm>
            <a:off x="1437818" y="743927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By the end of this module, you should be able to:</a:t>
            </a: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1019752" y="1453096"/>
            <a:ext cx="2179892" cy="7755827"/>
          </a:xfrm>
          <a:custGeom>
            <a:rect b="b" l="l" r="r" t="t"/>
            <a:pathLst>
              <a:path extrusionOk="0" h="10341102" w="2906522">
                <a:moveTo>
                  <a:pt x="53340" y="3683"/>
                </a:moveTo>
                <a:cubicBezTo>
                  <a:pt x="2906522" y="2856865"/>
                  <a:pt x="2906522" y="7482967"/>
                  <a:pt x="53340" y="10336149"/>
                </a:cubicBezTo>
                <a:cubicBezTo>
                  <a:pt x="48387" y="10341102"/>
                  <a:pt x="40386" y="10341102"/>
                  <a:pt x="35434" y="10336149"/>
                </a:cubicBezTo>
                <a:lnTo>
                  <a:pt x="4953" y="10305669"/>
                </a:lnTo>
                <a:cubicBezTo>
                  <a:pt x="2540" y="10303256"/>
                  <a:pt x="1271" y="10300081"/>
                  <a:pt x="1271" y="10296652"/>
                </a:cubicBezTo>
                <a:cubicBezTo>
                  <a:pt x="1271" y="10293223"/>
                  <a:pt x="2667" y="10290048"/>
                  <a:pt x="4953" y="10287635"/>
                </a:cubicBezTo>
                <a:cubicBezTo>
                  <a:pt x="2831466" y="7461123"/>
                  <a:pt x="2831466" y="2878582"/>
                  <a:pt x="4953" y="52070"/>
                </a:cubicBezTo>
                <a:cubicBezTo>
                  <a:pt x="0" y="47117"/>
                  <a:pt x="0" y="39116"/>
                  <a:pt x="4953" y="34163"/>
                </a:cubicBezTo>
                <a:lnTo>
                  <a:pt x="35434" y="3683"/>
                </a:lnTo>
                <a:cubicBezTo>
                  <a:pt x="37847" y="1270"/>
                  <a:pt x="41022" y="0"/>
                  <a:pt x="44450" y="0"/>
                </a:cubicBezTo>
                <a:cubicBezTo>
                  <a:pt x="47879" y="0"/>
                  <a:pt x="51054" y="1397"/>
                  <a:pt x="53467" y="3683"/>
                </a:cubicBezTo>
                <a:moveTo>
                  <a:pt x="35560" y="21590"/>
                </a:moveTo>
                <a:lnTo>
                  <a:pt x="44577" y="12573"/>
                </a:lnTo>
                <a:lnTo>
                  <a:pt x="53594" y="21590"/>
                </a:lnTo>
                <a:lnTo>
                  <a:pt x="23114" y="52070"/>
                </a:lnTo>
                <a:lnTo>
                  <a:pt x="14097" y="43053"/>
                </a:lnTo>
                <a:lnTo>
                  <a:pt x="23114" y="34036"/>
                </a:lnTo>
                <a:cubicBezTo>
                  <a:pt x="2859532" y="2870454"/>
                  <a:pt x="2859532" y="7469124"/>
                  <a:pt x="23114" y="10305543"/>
                </a:cubicBezTo>
                <a:lnTo>
                  <a:pt x="14097" y="10296525"/>
                </a:lnTo>
                <a:lnTo>
                  <a:pt x="23114" y="10287509"/>
                </a:lnTo>
                <a:lnTo>
                  <a:pt x="53594" y="10317988"/>
                </a:lnTo>
                <a:lnTo>
                  <a:pt x="44577" y="10327006"/>
                </a:lnTo>
                <a:lnTo>
                  <a:pt x="35560" y="10317988"/>
                </a:lnTo>
                <a:cubicBezTo>
                  <a:pt x="2878837" y="7474712"/>
                  <a:pt x="2878837" y="2864739"/>
                  <a:pt x="35560" y="21336"/>
                </a:cubicBezTo>
                <a:close/>
              </a:path>
            </a:pathLst>
          </a:custGeom>
          <a:solidFill>
            <a:srgbClr val="DBA5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8" name="Google Shape;158;p4"/>
          <p:cNvGrpSpPr/>
          <p:nvPr/>
        </p:nvGrpSpPr>
        <p:grpSpPr>
          <a:xfrm>
            <a:off x="1547514" y="1685031"/>
            <a:ext cx="14376940" cy="874777"/>
            <a:chOff x="0" y="0"/>
            <a:chExt cx="19169253" cy="1166368"/>
          </a:xfrm>
        </p:grpSpPr>
        <p:sp>
          <p:nvSpPr>
            <p:cNvPr id="159" name="Google Shape;159;p4"/>
            <p:cNvSpPr/>
            <p:nvPr/>
          </p:nvSpPr>
          <p:spPr>
            <a:xfrm>
              <a:off x="12700" y="12700"/>
              <a:ext cx="19143853" cy="1140968"/>
            </a:xfrm>
            <a:custGeom>
              <a:rect b="b" l="l" r="r" t="t"/>
              <a:pathLst>
                <a:path extrusionOk="0" h="1140968" w="19143853">
                  <a:moveTo>
                    <a:pt x="0" y="0"/>
                  </a:moveTo>
                  <a:lnTo>
                    <a:pt x="19143853" y="0"/>
                  </a:lnTo>
                  <a:lnTo>
                    <a:pt x="19143853" y="1140968"/>
                  </a:lnTo>
                  <a:lnTo>
                    <a:pt x="0" y="1140968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</p:sp>
        <p:sp>
          <p:nvSpPr>
            <p:cNvPr id="160" name="Google Shape;160;p4"/>
            <p:cNvSpPr/>
            <p:nvPr/>
          </p:nvSpPr>
          <p:spPr>
            <a:xfrm>
              <a:off x="0" y="0"/>
              <a:ext cx="19169253" cy="1166368"/>
            </a:xfrm>
            <a:custGeom>
              <a:rect b="b" l="l" r="r" t="t"/>
              <a:pathLst>
                <a:path extrusionOk="0" h="1166368" w="19169253">
                  <a:moveTo>
                    <a:pt x="12700" y="0"/>
                  </a:moveTo>
                  <a:lnTo>
                    <a:pt x="19156553" y="0"/>
                  </a:lnTo>
                  <a:cubicBezTo>
                    <a:pt x="19163539" y="0"/>
                    <a:pt x="19169253" y="5715"/>
                    <a:pt x="19169253" y="12700"/>
                  </a:cubicBezTo>
                  <a:lnTo>
                    <a:pt x="19169253" y="1153668"/>
                  </a:lnTo>
                  <a:cubicBezTo>
                    <a:pt x="19169253" y="1160653"/>
                    <a:pt x="19163539" y="1166368"/>
                    <a:pt x="19156553" y="1166368"/>
                  </a:cubicBezTo>
                  <a:lnTo>
                    <a:pt x="12700" y="1166368"/>
                  </a:lnTo>
                  <a:cubicBezTo>
                    <a:pt x="5715" y="1166368"/>
                    <a:pt x="0" y="1160653"/>
                    <a:pt x="0" y="115366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53668"/>
                  </a:lnTo>
                  <a:lnTo>
                    <a:pt x="12700" y="1153668"/>
                  </a:lnTo>
                  <a:lnTo>
                    <a:pt x="12700" y="1140968"/>
                  </a:lnTo>
                  <a:lnTo>
                    <a:pt x="19156553" y="1140968"/>
                  </a:lnTo>
                  <a:lnTo>
                    <a:pt x="19156553" y="1153668"/>
                  </a:lnTo>
                  <a:lnTo>
                    <a:pt x="19143853" y="1153668"/>
                  </a:lnTo>
                  <a:lnTo>
                    <a:pt x="19143853" y="12700"/>
                  </a:lnTo>
                  <a:lnTo>
                    <a:pt x="19156553" y="12700"/>
                  </a:lnTo>
                  <a:lnTo>
                    <a:pt x="19156553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4"/>
          <p:cNvSpPr txBox="1"/>
          <p:nvPr/>
        </p:nvSpPr>
        <p:spPr>
          <a:xfrm>
            <a:off x="2251398" y="1747262"/>
            <a:ext cx="13880914" cy="769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Identify and understand the different types of waste generated in humanitarian settings and the specific challenges they pose.</a:t>
            </a:r>
            <a:endParaRPr/>
          </a:p>
        </p:txBody>
      </p:sp>
      <p:grpSp>
        <p:nvGrpSpPr>
          <p:cNvPr id="162" name="Google Shape;162;p4"/>
          <p:cNvGrpSpPr/>
          <p:nvPr/>
        </p:nvGrpSpPr>
        <p:grpSpPr>
          <a:xfrm>
            <a:off x="1012690" y="1578066"/>
            <a:ext cx="1088707" cy="1088708"/>
            <a:chOff x="0" y="0"/>
            <a:chExt cx="1451610" cy="1451610"/>
          </a:xfrm>
        </p:grpSpPr>
        <p:sp>
          <p:nvSpPr>
            <p:cNvPr id="163" name="Google Shape;163;p4"/>
            <p:cNvSpPr/>
            <p:nvPr/>
          </p:nvSpPr>
          <p:spPr>
            <a:xfrm>
              <a:off x="12700" y="12700"/>
              <a:ext cx="1426210" cy="1426210"/>
            </a:xfrm>
            <a:custGeom>
              <a:rect b="b" l="l" r="r" t="t"/>
              <a:pathLst>
                <a:path extrusionOk="0" h="1426210" w="1426210">
                  <a:moveTo>
                    <a:pt x="0" y="713105"/>
                  </a:moveTo>
                  <a:cubicBezTo>
                    <a:pt x="0" y="319278"/>
                    <a:pt x="319278" y="0"/>
                    <a:pt x="713105" y="0"/>
                  </a:cubicBezTo>
                  <a:cubicBezTo>
                    <a:pt x="1106932" y="0"/>
                    <a:pt x="1426210" y="319278"/>
                    <a:pt x="1426210" y="713105"/>
                  </a:cubicBezTo>
                  <a:cubicBezTo>
                    <a:pt x="1426210" y="1106932"/>
                    <a:pt x="1106932" y="1426210"/>
                    <a:pt x="713105" y="1426210"/>
                  </a:cubicBezTo>
                  <a:cubicBezTo>
                    <a:pt x="319278" y="1426210"/>
                    <a:pt x="0" y="1106932"/>
                    <a:pt x="0" y="713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0" y="0"/>
              <a:ext cx="1451610" cy="1451610"/>
            </a:xfrm>
            <a:custGeom>
              <a:rect b="b" l="l" r="r" t="t"/>
              <a:pathLst>
                <a:path extrusionOk="0" h="1451610" w="1451610">
                  <a:moveTo>
                    <a:pt x="0" y="725805"/>
                  </a:moveTo>
                  <a:cubicBezTo>
                    <a:pt x="0" y="324993"/>
                    <a:pt x="324993" y="0"/>
                    <a:pt x="725805" y="0"/>
                  </a:cubicBezTo>
                  <a:lnTo>
                    <a:pt x="725805" y="12700"/>
                  </a:lnTo>
                  <a:lnTo>
                    <a:pt x="725805" y="0"/>
                  </a:lnTo>
                  <a:cubicBezTo>
                    <a:pt x="1126617" y="0"/>
                    <a:pt x="1451610" y="324993"/>
                    <a:pt x="1451610" y="725805"/>
                  </a:cubicBezTo>
                  <a:lnTo>
                    <a:pt x="1438910" y="725805"/>
                  </a:lnTo>
                  <a:lnTo>
                    <a:pt x="1451610" y="725805"/>
                  </a:lnTo>
                  <a:cubicBezTo>
                    <a:pt x="1451610" y="1126617"/>
                    <a:pt x="1126617" y="1451610"/>
                    <a:pt x="725805" y="1451610"/>
                  </a:cubicBezTo>
                  <a:lnTo>
                    <a:pt x="725805" y="1438910"/>
                  </a:lnTo>
                  <a:lnTo>
                    <a:pt x="725805" y="1451610"/>
                  </a:lnTo>
                  <a:cubicBezTo>
                    <a:pt x="324993" y="1451610"/>
                    <a:pt x="0" y="1126617"/>
                    <a:pt x="0" y="725805"/>
                  </a:cubicBezTo>
                  <a:lnTo>
                    <a:pt x="12700" y="725805"/>
                  </a:lnTo>
                  <a:lnTo>
                    <a:pt x="25400" y="725805"/>
                  </a:lnTo>
                  <a:lnTo>
                    <a:pt x="12700" y="725805"/>
                  </a:lnTo>
                  <a:lnTo>
                    <a:pt x="0" y="725805"/>
                  </a:lnTo>
                  <a:moveTo>
                    <a:pt x="25400" y="725805"/>
                  </a:moveTo>
                  <a:cubicBezTo>
                    <a:pt x="25400" y="732790"/>
                    <a:pt x="19685" y="738505"/>
                    <a:pt x="12700" y="738505"/>
                  </a:cubicBezTo>
                  <a:cubicBezTo>
                    <a:pt x="5715" y="738505"/>
                    <a:pt x="0" y="732790"/>
                    <a:pt x="0" y="725805"/>
                  </a:cubicBezTo>
                  <a:cubicBezTo>
                    <a:pt x="0" y="718820"/>
                    <a:pt x="5715" y="713105"/>
                    <a:pt x="12700" y="713105"/>
                  </a:cubicBezTo>
                  <a:cubicBezTo>
                    <a:pt x="19685" y="713105"/>
                    <a:pt x="25400" y="718820"/>
                    <a:pt x="25400" y="725805"/>
                  </a:cubicBezTo>
                  <a:cubicBezTo>
                    <a:pt x="25400" y="1112647"/>
                    <a:pt x="338963" y="1426210"/>
                    <a:pt x="725805" y="1426210"/>
                  </a:cubicBezTo>
                  <a:cubicBezTo>
                    <a:pt x="1112647" y="1426210"/>
                    <a:pt x="1426210" y="1112647"/>
                    <a:pt x="1426210" y="725805"/>
                  </a:cubicBezTo>
                  <a:cubicBezTo>
                    <a:pt x="1426210" y="338963"/>
                    <a:pt x="1112647" y="25400"/>
                    <a:pt x="725805" y="25400"/>
                  </a:cubicBezTo>
                  <a:lnTo>
                    <a:pt x="725805" y="12700"/>
                  </a:lnTo>
                  <a:lnTo>
                    <a:pt x="725805" y="25400"/>
                  </a:lnTo>
                  <a:cubicBezTo>
                    <a:pt x="338963" y="25400"/>
                    <a:pt x="25400" y="338963"/>
                    <a:pt x="25400" y="725805"/>
                  </a:cubicBezTo>
                  <a:close/>
                </a:path>
              </a:pathLst>
            </a:custGeom>
            <a:solidFill>
              <a:srgbClr val="DBA5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" name="Google Shape;165;p4"/>
          <p:cNvGrpSpPr/>
          <p:nvPr/>
        </p:nvGrpSpPr>
        <p:grpSpPr>
          <a:xfrm>
            <a:off x="2251398" y="2968441"/>
            <a:ext cx="13673042" cy="874777"/>
            <a:chOff x="0" y="0"/>
            <a:chExt cx="18230723" cy="1166368"/>
          </a:xfrm>
        </p:grpSpPr>
        <p:sp>
          <p:nvSpPr>
            <p:cNvPr id="166" name="Google Shape;166;p4"/>
            <p:cNvSpPr/>
            <p:nvPr/>
          </p:nvSpPr>
          <p:spPr>
            <a:xfrm>
              <a:off x="12700" y="12700"/>
              <a:ext cx="18205323" cy="1140968"/>
            </a:xfrm>
            <a:custGeom>
              <a:rect b="b" l="l" r="r" t="t"/>
              <a:pathLst>
                <a:path extrusionOk="0" h="1140968" w="18205323">
                  <a:moveTo>
                    <a:pt x="0" y="0"/>
                  </a:moveTo>
                  <a:lnTo>
                    <a:pt x="18205323" y="0"/>
                  </a:lnTo>
                  <a:lnTo>
                    <a:pt x="18205323" y="1140968"/>
                  </a:lnTo>
                  <a:lnTo>
                    <a:pt x="0" y="1140968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</p:sp>
        <p:sp>
          <p:nvSpPr>
            <p:cNvPr id="167" name="Google Shape;167;p4"/>
            <p:cNvSpPr/>
            <p:nvPr/>
          </p:nvSpPr>
          <p:spPr>
            <a:xfrm>
              <a:off x="0" y="0"/>
              <a:ext cx="18230723" cy="1166368"/>
            </a:xfrm>
            <a:custGeom>
              <a:rect b="b" l="l" r="r" t="t"/>
              <a:pathLst>
                <a:path extrusionOk="0" h="1166368" w="18230723">
                  <a:moveTo>
                    <a:pt x="12700" y="0"/>
                  </a:moveTo>
                  <a:lnTo>
                    <a:pt x="18218023" y="0"/>
                  </a:lnTo>
                  <a:cubicBezTo>
                    <a:pt x="18225008" y="0"/>
                    <a:pt x="18230723" y="5715"/>
                    <a:pt x="18230723" y="12700"/>
                  </a:cubicBezTo>
                  <a:lnTo>
                    <a:pt x="18230723" y="1153668"/>
                  </a:lnTo>
                  <a:cubicBezTo>
                    <a:pt x="18230723" y="1160653"/>
                    <a:pt x="18225008" y="1166368"/>
                    <a:pt x="18218023" y="1166368"/>
                  </a:cubicBezTo>
                  <a:lnTo>
                    <a:pt x="12700" y="1166368"/>
                  </a:lnTo>
                  <a:cubicBezTo>
                    <a:pt x="5715" y="1166368"/>
                    <a:pt x="0" y="1160653"/>
                    <a:pt x="0" y="115366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53668"/>
                  </a:lnTo>
                  <a:lnTo>
                    <a:pt x="12700" y="1153668"/>
                  </a:lnTo>
                  <a:lnTo>
                    <a:pt x="12700" y="1140968"/>
                  </a:lnTo>
                  <a:lnTo>
                    <a:pt x="18218023" y="1140968"/>
                  </a:lnTo>
                  <a:lnTo>
                    <a:pt x="18218023" y="1153668"/>
                  </a:lnTo>
                  <a:lnTo>
                    <a:pt x="18205323" y="1153668"/>
                  </a:lnTo>
                  <a:lnTo>
                    <a:pt x="18205323" y="12700"/>
                  </a:lnTo>
                  <a:lnTo>
                    <a:pt x="18218023" y="12700"/>
                  </a:lnTo>
                  <a:lnTo>
                    <a:pt x="18218023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" name="Google Shape;168;p4"/>
          <p:cNvSpPr txBox="1"/>
          <p:nvPr/>
        </p:nvSpPr>
        <p:spPr>
          <a:xfrm>
            <a:off x="2955282" y="3030673"/>
            <a:ext cx="13177030" cy="769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Apply the principles of sustainable waste management in various emergency scenarios, ensuring environmental and health protection.</a:t>
            </a:r>
            <a:endParaRPr/>
          </a:p>
        </p:txBody>
      </p:sp>
      <p:grpSp>
        <p:nvGrpSpPr>
          <p:cNvPr id="169" name="Google Shape;169;p4"/>
          <p:cNvGrpSpPr/>
          <p:nvPr/>
        </p:nvGrpSpPr>
        <p:grpSpPr>
          <a:xfrm>
            <a:off x="1716576" y="2861476"/>
            <a:ext cx="1088708" cy="1088708"/>
            <a:chOff x="0" y="0"/>
            <a:chExt cx="1451610" cy="1451610"/>
          </a:xfrm>
        </p:grpSpPr>
        <p:sp>
          <p:nvSpPr>
            <p:cNvPr id="170" name="Google Shape;170;p4"/>
            <p:cNvSpPr/>
            <p:nvPr/>
          </p:nvSpPr>
          <p:spPr>
            <a:xfrm>
              <a:off x="12700" y="12700"/>
              <a:ext cx="1426210" cy="1426210"/>
            </a:xfrm>
            <a:custGeom>
              <a:rect b="b" l="l" r="r" t="t"/>
              <a:pathLst>
                <a:path extrusionOk="0" h="1426210" w="1426210">
                  <a:moveTo>
                    <a:pt x="0" y="713105"/>
                  </a:moveTo>
                  <a:cubicBezTo>
                    <a:pt x="0" y="319278"/>
                    <a:pt x="319278" y="0"/>
                    <a:pt x="713105" y="0"/>
                  </a:cubicBezTo>
                  <a:cubicBezTo>
                    <a:pt x="1106932" y="0"/>
                    <a:pt x="1426210" y="319278"/>
                    <a:pt x="1426210" y="713105"/>
                  </a:cubicBezTo>
                  <a:cubicBezTo>
                    <a:pt x="1426210" y="1106932"/>
                    <a:pt x="1106932" y="1426210"/>
                    <a:pt x="713105" y="1426210"/>
                  </a:cubicBezTo>
                  <a:cubicBezTo>
                    <a:pt x="319278" y="1426210"/>
                    <a:pt x="0" y="1106932"/>
                    <a:pt x="0" y="713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0" y="0"/>
              <a:ext cx="1451610" cy="1451610"/>
            </a:xfrm>
            <a:custGeom>
              <a:rect b="b" l="l" r="r" t="t"/>
              <a:pathLst>
                <a:path extrusionOk="0" h="1451610" w="1451610">
                  <a:moveTo>
                    <a:pt x="0" y="725805"/>
                  </a:moveTo>
                  <a:cubicBezTo>
                    <a:pt x="0" y="324993"/>
                    <a:pt x="324993" y="0"/>
                    <a:pt x="725805" y="0"/>
                  </a:cubicBezTo>
                  <a:lnTo>
                    <a:pt x="725805" y="12700"/>
                  </a:lnTo>
                  <a:lnTo>
                    <a:pt x="725805" y="0"/>
                  </a:lnTo>
                  <a:cubicBezTo>
                    <a:pt x="1126617" y="0"/>
                    <a:pt x="1451610" y="324993"/>
                    <a:pt x="1451610" y="725805"/>
                  </a:cubicBezTo>
                  <a:lnTo>
                    <a:pt x="1438910" y="725805"/>
                  </a:lnTo>
                  <a:lnTo>
                    <a:pt x="1451610" y="725805"/>
                  </a:lnTo>
                  <a:cubicBezTo>
                    <a:pt x="1451610" y="1126617"/>
                    <a:pt x="1126617" y="1451610"/>
                    <a:pt x="725805" y="1451610"/>
                  </a:cubicBezTo>
                  <a:lnTo>
                    <a:pt x="725805" y="1438910"/>
                  </a:lnTo>
                  <a:lnTo>
                    <a:pt x="725805" y="1451610"/>
                  </a:lnTo>
                  <a:cubicBezTo>
                    <a:pt x="324993" y="1451610"/>
                    <a:pt x="0" y="1126617"/>
                    <a:pt x="0" y="725805"/>
                  </a:cubicBezTo>
                  <a:lnTo>
                    <a:pt x="12700" y="725805"/>
                  </a:lnTo>
                  <a:lnTo>
                    <a:pt x="25400" y="725805"/>
                  </a:lnTo>
                  <a:lnTo>
                    <a:pt x="12700" y="725805"/>
                  </a:lnTo>
                  <a:lnTo>
                    <a:pt x="0" y="725805"/>
                  </a:lnTo>
                  <a:moveTo>
                    <a:pt x="25400" y="725805"/>
                  </a:moveTo>
                  <a:cubicBezTo>
                    <a:pt x="25400" y="732790"/>
                    <a:pt x="19685" y="738505"/>
                    <a:pt x="12700" y="738505"/>
                  </a:cubicBezTo>
                  <a:cubicBezTo>
                    <a:pt x="5715" y="738505"/>
                    <a:pt x="0" y="732790"/>
                    <a:pt x="0" y="725805"/>
                  </a:cubicBezTo>
                  <a:cubicBezTo>
                    <a:pt x="0" y="718820"/>
                    <a:pt x="5715" y="713105"/>
                    <a:pt x="12700" y="713105"/>
                  </a:cubicBezTo>
                  <a:cubicBezTo>
                    <a:pt x="19685" y="713105"/>
                    <a:pt x="25400" y="718820"/>
                    <a:pt x="25400" y="725805"/>
                  </a:cubicBezTo>
                  <a:cubicBezTo>
                    <a:pt x="25400" y="1112647"/>
                    <a:pt x="338963" y="1426210"/>
                    <a:pt x="725805" y="1426210"/>
                  </a:cubicBezTo>
                  <a:cubicBezTo>
                    <a:pt x="1112647" y="1426210"/>
                    <a:pt x="1426210" y="1112647"/>
                    <a:pt x="1426210" y="725805"/>
                  </a:cubicBezTo>
                  <a:cubicBezTo>
                    <a:pt x="1426210" y="338963"/>
                    <a:pt x="1112647" y="25400"/>
                    <a:pt x="725805" y="25400"/>
                  </a:cubicBezTo>
                  <a:lnTo>
                    <a:pt x="725805" y="12700"/>
                  </a:lnTo>
                  <a:lnTo>
                    <a:pt x="725805" y="25400"/>
                  </a:lnTo>
                  <a:cubicBezTo>
                    <a:pt x="338963" y="25400"/>
                    <a:pt x="25400" y="338963"/>
                    <a:pt x="25400" y="725805"/>
                  </a:cubicBezTo>
                  <a:close/>
                </a:path>
              </a:pathLst>
            </a:custGeom>
            <a:solidFill>
              <a:srgbClr val="DBA5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" name="Google Shape;172;p4"/>
          <p:cNvGrpSpPr/>
          <p:nvPr/>
        </p:nvGrpSpPr>
        <p:grpSpPr>
          <a:xfrm>
            <a:off x="2573266" y="4251854"/>
            <a:ext cx="13351192" cy="874777"/>
            <a:chOff x="0" y="0"/>
            <a:chExt cx="17801589" cy="1166368"/>
          </a:xfrm>
        </p:grpSpPr>
        <p:sp>
          <p:nvSpPr>
            <p:cNvPr id="173" name="Google Shape;173;p4"/>
            <p:cNvSpPr/>
            <p:nvPr/>
          </p:nvSpPr>
          <p:spPr>
            <a:xfrm>
              <a:off x="12700" y="12700"/>
              <a:ext cx="17776189" cy="1140968"/>
            </a:xfrm>
            <a:custGeom>
              <a:rect b="b" l="l" r="r" t="t"/>
              <a:pathLst>
                <a:path extrusionOk="0" h="1140968" w="17776189">
                  <a:moveTo>
                    <a:pt x="0" y="0"/>
                  </a:moveTo>
                  <a:lnTo>
                    <a:pt x="17776189" y="0"/>
                  </a:lnTo>
                  <a:lnTo>
                    <a:pt x="17776189" y="1140968"/>
                  </a:lnTo>
                  <a:lnTo>
                    <a:pt x="0" y="1140968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</p:sp>
        <p:sp>
          <p:nvSpPr>
            <p:cNvPr id="174" name="Google Shape;174;p4"/>
            <p:cNvSpPr/>
            <p:nvPr/>
          </p:nvSpPr>
          <p:spPr>
            <a:xfrm>
              <a:off x="0" y="0"/>
              <a:ext cx="17801589" cy="1166368"/>
            </a:xfrm>
            <a:custGeom>
              <a:rect b="b" l="l" r="r" t="t"/>
              <a:pathLst>
                <a:path extrusionOk="0" h="1166368" w="17801589">
                  <a:moveTo>
                    <a:pt x="12700" y="0"/>
                  </a:moveTo>
                  <a:lnTo>
                    <a:pt x="17788889" y="0"/>
                  </a:lnTo>
                  <a:cubicBezTo>
                    <a:pt x="17795875" y="0"/>
                    <a:pt x="17801589" y="5715"/>
                    <a:pt x="17801589" y="12700"/>
                  </a:cubicBezTo>
                  <a:lnTo>
                    <a:pt x="17801589" y="1153668"/>
                  </a:lnTo>
                  <a:cubicBezTo>
                    <a:pt x="17801589" y="1160653"/>
                    <a:pt x="17795875" y="1166368"/>
                    <a:pt x="17788889" y="1166368"/>
                  </a:cubicBezTo>
                  <a:lnTo>
                    <a:pt x="12700" y="1166368"/>
                  </a:lnTo>
                  <a:cubicBezTo>
                    <a:pt x="5715" y="1166368"/>
                    <a:pt x="0" y="1160653"/>
                    <a:pt x="0" y="115366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53668"/>
                  </a:lnTo>
                  <a:lnTo>
                    <a:pt x="12700" y="1153668"/>
                  </a:lnTo>
                  <a:lnTo>
                    <a:pt x="12700" y="1140968"/>
                  </a:lnTo>
                  <a:lnTo>
                    <a:pt x="17788889" y="1140968"/>
                  </a:lnTo>
                  <a:lnTo>
                    <a:pt x="17788889" y="1153668"/>
                  </a:lnTo>
                  <a:lnTo>
                    <a:pt x="17776189" y="1153668"/>
                  </a:lnTo>
                  <a:lnTo>
                    <a:pt x="17776189" y="12700"/>
                  </a:lnTo>
                  <a:lnTo>
                    <a:pt x="17788889" y="12700"/>
                  </a:lnTo>
                  <a:lnTo>
                    <a:pt x="1778888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" name="Google Shape;175;p4"/>
          <p:cNvSpPr txBox="1"/>
          <p:nvPr/>
        </p:nvSpPr>
        <p:spPr>
          <a:xfrm>
            <a:off x="3277150" y="4314085"/>
            <a:ext cx="12855160" cy="769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Design effective waste management strategies that minimize environmental impact and enhance the sustainability of humanitarian operations.</a:t>
            </a:r>
            <a:endParaRPr/>
          </a:p>
        </p:txBody>
      </p:sp>
      <p:grpSp>
        <p:nvGrpSpPr>
          <p:cNvPr id="176" name="Google Shape;176;p4"/>
          <p:cNvGrpSpPr/>
          <p:nvPr/>
        </p:nvGrpSpPr>
        <p:grpSpPr>
          <a:xfrm>
            <a:off x="2038444" y="4144888"/>
            <a:ext cx="1088708" cy="1088708"/>
            <a:chOff x="0" y="0"/>
            <a:chExt cx="1451610" cy="1451610"/>
          </a:xfrm>
        </p:grpSpPr>
        <p:sp>
          <p:nvSpPr>
            <p:cNvPr id="177" name="Google Shape;177;p4"/>
            <p:cNvSpPr/>
            <p:nvPr/>
          </p:nvSpPr>
          <p:spPr>
            <a:xfrm>
              <a:off x="12700" y="12700"/>
              <a:ext cx="1426210" cy="1426210"/>
            </a:xfrm>
            <a:custGeom>
              <a:rect b="b" l="l" r="r" t="t"/>
              <a:pathLst>
                <a:path extrusionOk="0" h="1426210" w="1426210">
                  <a:moveTo>
                    <a:pt x="0" y="713105"/>
                  </a:moveTo>
                  <a:cubicBezTo>
                    <a:pt x="0" y="319278"/>
                    <a:pt x="319278" y="0"/>
                    <a:pt x="713105" y="0"/>
                  </a:cubicBezTo>
                  <a:cubicBezTo>
                    <a:pt x="1106932" y="0"/>
                    <a:pt x="1426210" y="319278"/>
                    <a:pt x="1426210" y="713105"/>
                  </a:cubicBezTo>
                  <a:cubicBezTo>
                    <a:pt x="1426210" y="1106932"/>
                    <a:pt x="1106932" y="1426210"/>
                    <a:pt x="713105" y="1426210"/>
                  </a:cubicBezTo>
                  <a:cubicBezTo>
                    <a:pt x="319278" y="1426210"/>
                    <a:pt x="0" y="1106932"/>
                    <a:pt x="0" y="713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0" y="0"/>
              <a:ext cx="1451610" cy="1451610"/>
            </a:xfrm>
            <a:custGeom>
              <a:rect b="b" l="l" r="r" t="t"/>
              <a:pathLst>
                <a:path extrusionOk="0" h="1451610" w="1451610">
                  <a:moveTo>
                    <a:pt x="0" y="725805"/>
                  </a:moveTo>
                  <a:cubicBezTo>
                    <a:pt x="0" y="324993"/>
                    <a:pt x="324993" y="0"/>
                    <a:pt x="725805" y="0"/>
                  </a:cubicBezTo>
                  <a:lnTo>
                    <a:pt x="725805" y="12700"/>
                  </a:lnTo>
                  <a:lnTo>
                    <a:pt x="725805" y="0"/>
                  </a:lnTo>
                  <a:cubicBezTo>
                    <a:pt x="1126617" y="0"/>
                    <a:pt x="1451610" y="324993"/>
                    <a:pt x="1451610" y="725805"/>
                  </a:cubicBezTo>
                  <a:lnTo>
                    <a:pt x="1438910" y="725805"/>
                  </a:lnTo>
                  <a:lnTo>
                    <a:pt x="1451610" y="725805"/>
                  </a:lnTo>
                  <a:cubicBezTo>
                    <a:pt x="1451610" y="1126617"/>
                    <a:pt x="1126617" y="1451610"/>
                    <a:pt x="725805" y="1451610"/>
                  </a:cubicBezTo>
                  <a:lnTo>
                    <a:pt x="725805" y="1438910"/>
                  </a:lnTo>
                  <a:lnTo>
                    <a:pt x="725805" y="1451610"/>
                  </a:lnTo>
                  <a:cubicBezTo>
                    <a:pt x="324993" y="1451610"/>
                    <a:pt x="0" y="1126617"/>
                    <a:pt x="0" y="725805"/>
                  </a:cubicBezTo>
                  <a:lnTo>
                    <a:pt x="12700" y="725805"/>
                  </a:lnTo>
                  <a:lnTo>
                    <a:pt x="25400" y="725805"/>
                  </a:lnTo>
                  <a:lnTo>
                    <a:pt x="12700" y="725805"/>
                  </a:lnTo>
                  <a:lnTo>
                    <a:pt x="0" y="725805"/>
                  </a:lnTo>
                  <a:moveTo>
                    <a:pt x="25400" y="725805"/>
                  </a:moveTo>
                  <a:cubicBezTo>
                    <a:pt x="25400" y="732790"/>
                    <a:pt x="19685" y="738505"/>
                    <a:pt x="12700" y="738505"/>
                  </a:cubicBezTo>
                  <a:cubicBezTo>
                    <a:pt x="5715" y="738505"/>
                    <a:pt x="0" y="732790"/>
                    <a:pt x="0" y="725805"/>
                  </a:cubicBezTo>
                  <a:cubicBezTo>
                    <a:pt x="0" y="718820"/>
                    <a:pt x="5715" y="713105"/>
                    <a:pt x="12700" y="713105"/>
                  </a:cubicBezTo>
                  <a:cubicBezTo>
                    <a:pt x="19685" y="713105"/>
                    <a:pt x="25400" y="718820"/>
                    <a:pt x="25400" y="725805"/>
                  </a:cubicBezTo>
                  <a:cubicBezTo>
                    <a:pt x="25400" y="1112647"/>
                    <a:pt x="338963" y="1426210"/>
                    <a:pt x="725805" y="1426210"/>
                  </a:cubicBezTo>
                  <a:cubicBezTo>
                    <a:pt x="1112647" y="1426210"/>
                    <a:pt x="1426210" y="1112647"/>
                    <a:pt x="1426210" y="725805"/>
                  </a:cubicBezTo>
                  <a:cubicBezTo>
                    <a:pt x="1426210" y="338963"/>
                    <a:pt x="1112647" y="25400"/>
                    <a:pt x="725805" y="25400"/>
                  </a:cubicBezTo>
                  <a:lnTo>
                    <a:pt x="725805" y="12700"/>
                  </a:lnTo>
                  <a:lnTo>
                    <a:pt x="725805" y="25400"/>
                  </a:lnTo>
                  <a:cubicBezTo>
                    <a:pt x="338963" y="25400"/>
                    <a:pt x="25400" y="338963"/>
                    <a:pt x="25400" y="725805"/>
                  </a:cubicBezTo>
                  <a:close/>
                </a:path>
              </a:pathLst>
            </a:custGeom>
            <a:solidFill>
              <a:srgbClr val="DBA5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" name="Google Shape;179;p4"/>
          <p:cNvGrpSpPr/>
          <p:nvPr/>
        </p:nvGrpSpPr>
        <p:grpSpPr>
          <a:xfrm>
            <a:off x="2573266" y="5534451"/>
            <a:ext cx="13351192" cy="874777"/>
            <a:chOff x="0" y="0"/>
            <a:chExt cx="17801589" cy="1166368"/>
          </a:xfrm>
        </p:grpSpPr>
        <p:sp>
          <p:nvSpPr>
            <p:cNvPr id="180" name="Google Shape;180;p4"/>
            <p:cNvSpPr/>
            <p:nvPr/>
          </p:nvSpPr>
          <p:spPr>
            <a:xfrm>
              <a:off x="12700" y="12700"/>
              <a:ext cx="17776189" cy="1140968"/>
            </a:xfrm>
            <a:custGeom>
              <a:rect b="b" l="l" r="r" t="t"/>
              <a:pathLst>
                <a:path extrusionOk="0" h="1140968" w="17776189">
                  <a:moveTo>
                    <a:pt x="0" y="0"/>
                  </a:moveTo>
                  <a:lnTo>
                    <a:pt x="17776189" y="0"/>
                  </a:lnTo>
                  <a:lnTo>
                    <a:pt x="17776189" y="1140968"/>
                  </a:lnTo>
                  <a:lnTo>
                    <a:pt x="0" y="1140968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</p:sp>
        <p:sp>
          <p:nvSpPr>
            <p:cNvPr id="181" name="Google Shape;181;p4"/>
            <p:cNvSpPr/>
            <p:nvPr/>
          </p:nvSpPr>
          <p:spPr>
            <a:xfrm>
              <a:off x="0" y="0"/>
              <a:ext cx="17801589" cy="1166368"/>
            </a:xfrm>
            <a:custGeom>
              <a:rect b="b" l="l" r="r" t="t"/>
              <a:pathLst>
                <a:path extrusionOk="0" h="1166368" w="17801589">
                  <a:moveTo>
                    <a:pt x="12700" y="0"/>
                  </a:moveTo>
                  <a:lnTo>
                    <a:pt x="17788889" y="0"/>
                  </a:lnTo>
                  <a:cubicBezTo>
                    <a:pt x="17795875" y="0"/>
                    <a:pt x="17801589" y="5715"/>
                    <a:pt x="17801589" y="12700"/>
                  </a:cubicBezTo>
                  <a:lnTo>
                    <a:pt x="17801589" y="1153668"/>
                  </a:lnTo>
                  <a:cubicBezTo>
                    <a:pt x="17801589" y="1160653"/>
                    <a:pt x="17795875" y="1166368"/>
                    <a:pt x="17788889" y="1166368"/>
                  </a:cubicBezTo>
                  <a:lnTo>
                    <a:pt x="12700" y="1166368"/>
                  </a:lnTo>
                  <a:cubicBezTo>
                    <a:pt x="5715" y="1166368"/>
                    <a:pt x="0" y="1160653"/>
                    <a:pt x="0" y="115366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53668"/>
                  </a:lnTo>
                  <a:lnTo>
                    <a:pt x="12700" y="1153668"/>
                  </a:lnTo>
                  <a:lnTo>
                    <a:pt x="12700" y="1140968"/>
                  </a:lnTo>
                  <a:lnTo>
                    <a:pt x="17788889" y="1140968"/>
                  </a:lnTo>
                  <a:lnTo>
                    <a:pt x="17788889" y="1153668"/>
                  </a:lnTo>
                  <a:lnTo>
                    <a:pt x="17776189" y="1153668"/>
                  </a:lnTo>
                  <a:lnTo>
                    <a:pt x="17776189" y="12700"/>
                  </a:lnTo>
                  <a:lnTo>
                    <a:pt x="17788889" y="12700"/>
                  </a:lnTo>
                  <a:lnTo>
                    <a:pt x="1778888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" name="Google Shape;182;p4"/>
          <p:cNvSpPr txBox="1"/>
          <p:nvPr/>
        </p:nvSpPr>
        <p:spPr>
          <a:xfrm>
            <a:off x="3277150" y="5596682"/>
            <a:ext cx="12855160" cy="769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Analyze case studies to extract best practices and innovative solutions in waste management from real-world humanitarian contexts.</a:t>
            </a:r>
            <a:endParaRPr/>
          </a:p>
        </p:txBody>
      </p:sp>
      <p:grpSp>
        <p:nvGrpSpPr>
          <p:cNvPr id="183" name="Google Shape;183;p4"/>
          <p:cNvGrpSpPr/>
          <p:nvPr/>
        </p:nvGrpSpPr>
        <p:grpSpPr>
          <a:xfrm>
            <a:off x="2038444" y="5427488"/>
            <a:ext cx="1088708" cy="1088708"/>
            <a:chOff x="0" y="0"/>
            <a:chExt cx="1451610" cy="1451610"/>
          </a:xfrm>
        </p:grpSpPr>
        <p:sp>
          <p:nvSpPr>
            <p:cNvPr id="184" name="Google Shape;184;p4"/>
            <p:cNvSpPr/>
            <p:nvPr/>
          </p:nvSpPr>
          <p:spPr>
            <a:xfrm>
              <a:off x="12700" y="12700"/>
              <a:ext cx="1426210" cy="1426210"/>
            </a:xfrm>
            <a:custGeom>
              <a:rect b="b" l="l" r="r" t="t"/>
              <a:pathLst>
                <a:path extrusionOk="0" h="1426210" w="1426210">
                  <a:moveTo>
                    <a:pt x="0" y="713105"/>
                  </a:moveTo>
                  <a:cubicBezTo>
                    <a:pt x="0" y="319278"/>
                    <a:pt x="319278" y="0"/>
                    <a:pt x="713105" y="0"/>
                  </a:cubicBezTo>
                  <a:cubicBezTo>
                    <a:pt x="1106932" y="0"/>
                    <a:pt x="1426210" y="319278"/>
                    <a:pt x="1426210" y="713105"/>
                  </a:cubicBezTo>
                  <a:cubicBezTo>
                    <a:pt x="1426210" y="1106932"/>
                    <a:pt x="1106932" y="1426210"/>
                    <a:pt x="713105" y="1426210"/>
                  </a:cubicBezTo>
                  <a:cubicBezTo>
                    <a:pt x="319278" y="1426210"/>
                    <a:pt x="0" y="1106932"/>
                    <a:pt x="0" y="713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0" y="0"/>
              <a:ext cx="1451610" cy="1451610"/>
            </a:xfrm>
            <a:custGeom>
              <a:rect b="b" l="l" r="r" t="t"/>
              <a:pathLst>
                <a:path extrusionOk="0" h="1451610" w="1451610">
                  <a:moveTo>
                    <a:pt x="0" y="725805"/>
                  </a:moveTo>
                  <a:cubicBezTo>
                    <a:pt x="0" y="324993"/>
                    <a:pt x="324993" y="0"/>
                    <a:pt x="725805" y="0"/>
                  </a:cubicBezTo>
                  <a:lnTo>
                    <a:pt x="725805" y="12700"/>
                  </a:lnTo>
                  <a:lnTo>
                    <a:pt x="725805" y="0"/>
                  </a:lnTo>
                  <a:cubicBezTo>
                    <a:pt x="1126617" y="0"/>
                    <a:pt x="1451610" y="324993"/>
                    <a:pt x="1451610" y="725805"/>
                  </a:cubicBezTo>
                  <a:lnTo>
                    <a:pt x="1438910" y="725805"/>
                  </a:lnTo>
                  <a:lnTo>
                    <a:pt x="1451610" y="725805"/>
                  </a:lnTo>
                  <a:cubicBezTo>
                    <a:pt x="1451610" y="1126617"/>
                    <a:pt x="1126617" y="1451610"/>
                    <a:pt x="725805" y="1451610"/>
                  </a:cubicBezTo>
                  <a:lnTo>
                    <a:pt x="725805" y="1438910"/>
                  </a:lnTo>
                  <a:lnTo>
                    <a:pt x="725805" y="1451610"/>
                  </a:lnTo>
                  <a:cubicBezTo>
                    <a:pt x="324993" y="1451610"/>
                    <a:pt x="0" y="1126617"/>
                    <a:pt x="0" y="725805"/>
                  </a:cubicBezTo>
                  <a:lnTo>
                    <a:pt x="12700" y="725805"/>
                  </a:lnTo>
                  <a:lnTo>
                    <a:pt x="25400" y="725805"/>
                  </a:lnTo>
                  <a:lnTo>
                    <a:pt x="12700" y="725805"/>
                  </a:lnTo>
                  <a:lnTo>
                    <a:pt x="0" y="725805"/>
                  </a:lnTo>
                  <a:moveTo>
                    <a:pt x="25400" y="725805"/>
                  </a:moveTo>
                  <a:cubicBezTo>
                    <a:pt x="25400" y="732790"/>
                    <a:pt x="19685" y="738505"/>
                    <a:pt x="12700" y="738505"/>
                  </a:cubicBezTo>
                  <a:cubicBezTo>
                    <a:pt x="5715" y="738505"/>
                    <a:pt x="0" y="732790"/>
                    <a:pt x="0" y="725805"/>
                  </a:cubicBezTo>
                  <a:cubicBezTo>
                    <a:pt x="0" y="718820"/>
                    <a:pt x="5715" y="713105"/>
                    <a:pt x="12700" y="713105"/>
                  </a:cubicBezTo>
                  <a:cubicBezTo>
                    <a:pt x="19685" y="713105"/>
                    <a:pt x="25400" y="718820"/>
                    <a:pt x="25400" y="725805"/>
                  </a:cubicBezTo>
                  <a:cubicBezTo>
                    <a:pt x="25400" y="1112647"/>
                    <a:pt x="338963" y="1426210"/>
                    <a:pt x="725805" y="1426210"/>
                  </a:cubicBezTo>
                  <a:cubicBezTo>
                    <a:pt x="1112647" y="1426210"/>
                    <a:pt x="1426210" y="1112647"/>
                    <a:pt x="1426210" y="725805"/>
                  </a:cubicBezTo>
                  <a:cubicBezTo>
                    <a:pt x="1426210" y="338963"/>
                    <a:pt x="1112647" y="25400"/>
                    <a:pt x="725805" y="25400"/>
                  </a:cubicBezTo>
                  <a:lnTo>
                    <a:pt x="725805" y="12700"/>
                  </a:lnTo>
                  <a:lnTo>
                    <a:pt x="725805" y="25400"/>
                  </a:lnTo>
                  <a:cubicBezTo>
                    <a:pt x="338963" y="25400"/>
                    <a:pt x="25400" y="338963"/>
                    <a:pt x="25400" y="725805"/>
                  </a:cubicBezTo>
                  <a:close/>
                </a:path>
              </a:pathLst>
            </a:custGeom>
            <a:solidFill>
              <a:srgbClr val="DBA5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" name="Google Shape;186;p4"/>
          <p:cNvGrpSpPr/>
          <p:nvPr/>
        </p:nvGrpSpPr>
        <p:grpSpPr>
          <a:xfrm>
            <a:off x="2251398" y="6817863"/>
            <a:ext cx="13673042" cy="874777"/>
            <a:chOff x="0" y="0"/>
            <a:chExt cx="18230723" cy="1166368"/>
          </a:xfrm>
        </p:grpSpPr>
        <p:sp>
          <p:nvSpPr>
            <p:cNvPr id="187" name="Google Shape;187;p4"/>
            <p:cNvSpPr/>
            <p:nvPr/>
          </p:nvSpPr>
          <p:spPr>
            <a:xfrm>
              <a:off x="12700" y="12700"/>
              <a:ext cx="18205323" cy="1140968"/>
            </a:xfrm>
            <a:custGeom>
              <a:rect b="b" l="l" r="r" t="t"/>
              <a:pathLst>
                <a:path extrusionOk="0" h="1140968" w="18205323">
                  <a:moveTo>
                    <a:pt x="0" y="0"/>
                  </a:moveTo>
                  <a:lnTo>
                    <a:pt x="18205323" y="0"/>
                  </a:lnTo>
                  <a:lnTo>
                    <a:pt x="18205323" y="1140968"/>
                  </a:lnTo>
                  <a:lnTo>
                    <a:pt x="0" y="1140968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</p:sp>
        <p:sp>
          <p:nvSpPr>
            <p:cNvPr id="188" name="Google Shape;188;p4"/>
            <p:cNvSpPr/>
            <p:nvPr/>
          </p:nvSpPr>
          <p:spPr>
            <a:xfrm>
              <a:off x="0" y="0"/>
              <a:ext cx="18230723" cy="1166368"/>
            </a:xfrm>
            <a:custGeom>
              <a:rect b="b" l="l" r="r" t="t"/>
              <a:pathLst>
                <a:path extrusionOk="0" h="1166368" w="18230723">
                  <a:moveTo>
                    <a:pt x="12700" y="0"/>
                  </a:moveTo>
                  <a:lnTo>
                    <a:pt x="18218023" y="0"/>
                  </a:lnTo>
                  <a:cubicBezTo>
                    <a:pt x="18225008" y="0"/>
                    <a:pt x="18230723" y="5715"/>
                    <a:pt x="18230723" y="12700"/>
                  </a:cubicBezTo>
                  <a:lnTo>
                    <a:pt x="18230723" y="1153668"/>
                  </a:lnTo>
                  <a:cubicBezTo>
                    <a:pt x="18230723" y="1160653"/>
                    <a:pt x="18225008" y="1166368"/>
                    <a:pt x="18218023" y="1166368"/>
                  </a:cubicBezTo>
                  <a:lnTo>
                    <a:pt x="12700" y="1166368"/>
                  </a:lnTo>
                  <a:cubicBezTo>
                    <a:pt x="5715" y="1166368"/>
                    <a:pt x="0" y="1160653"/>
                    <a:pt x="0" y="115366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53668"/>
                  </a:lnTo>
                  <a:lnTo>
                    <a:pt x="12700" y="1153668"/>
                  </a:lnTo>
                  <a:lnTo>
                    <a:pt x="12700" y="1140968"/>
                  </a:lnTo>
                  <a:lnTo>
                    <a:pt x="18218023" y="1140968"/>
                  </a:lnTo>
                  <a:lnTo>
                    <a:pt x="18218023" y="1153668"/>
                  </a:lnTo>
                  <a:lnTo>
                    <a:pt x="18205323" y="1153668"/>
                  </a:lnTo>
                  <a:lnTo>
                    <a:pt x="18205323" y="12700"/>
                  </a:lnTo>
                  <a:lnTo>
                    <a:pt x="18218023" y="12700"/>
                  </a:lnTo>
                  <a:lnTo>
                    <a:pt x="18218023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9" name="Google Shape;189;p4"/>
          <p:cNvSpPr txBox="1"/>
          <p:nvPr/>
        </p:nvSpPr>
        <p:spPr>
          <a:xfrm>
            <a:off x="2955282" y="6880094"/>
            <a:ext cx="13177030" cy="769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Engage communities effectively in sustainable waste management practices, recognizing both the social impacts and the importance of community participation.</a:t>
            </a:r>
            <a:endParaRPr/>
          </a:p>
        </p:txBody>
      </p:sp>
      <p:grpSp>
        <p:nvGrpSpPr>
          <p:cNvPr id="190" name="Google Shape;190;p4"/>
          <p:cNvGrpSpPr/>
          <p:nvPr/>
        </p:nvGrpSpPr>
        <p:grpSpPr>
          <a:xfrm>
            <a:off x="1716576" y="6710898"/>
            <a:ext cx="1088708" cy="1088707"/>
            <a:chOff x="0" y="0"/>
            <a:chExt cx="1451610" cy="1451610"/>
          </a:xfrm>
        </p:grpSpPr>
        <p:sp>
          <p:nvSpPr>
            <p:cNvPr id="191" name="Google Shape;191;p4"/>
            <p:cNvSpPr/>
            <p:nvPr/>
          </p:nvSpPr>
          <p:spPr>
            <a:xfrm>
              <a:off x="12700" y="12700"/>
              <a:ext cx="1426210" cy="1426210"/>
            </a:xfrm>
            <a:custGeom>
              <a:rect b="b" l="l" r="r" t="t"/>
              <a:pathLst>
                <a:path extrusionOk="0" h="1426210" w="1426210">
                  <a:moveTo>
                    <a:pt x="0" y="713105"/>
                  </a:moveTo>
                  <a:cubicBezTo>
                    <a:pt x="0" y="319278"/>
                    <a:pt x="319278" y="0"/>
                    <a:pt x="713105" y="0"/>
                  </a:cubicBezTo>
                  <a:cubicBezTo>
                    <a:pt x="1106932" y="0"/>
                    <a:pt x="1426210" y="319278"/>
                    <a:pt x="1426210" y="713105"/>
                  </a:cubicBezTo>
                  <a:cubicBezTo>
                    <a:pt x="1426210" y="1106932"/>
                    <a:pt x="1106932" y="1426210"/>
                    <a:pt x="713105" y="1426210"/>
                  </a:cubicBezTo>
                  <a:cubicBezTo>
                    <a:pt x="319278" y="1426210"/>
                    <a:pt x="0" y="1106932"/>
                    <a:pt x="0" y="713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0" y="0"/>
              <a:ext cx="1451610" cy="1451610"/>
            </a:xfrm>
            <a:custGeom>
              <a:rect b="b" l="l" r="r" t="t"/>
              <a:pathLst>
                <a:path extrusionOk="0" h="1451610" w="1451610">
                  <a:moveTo>
                    <a:pt x="0" y="725805"/>
                  </a:moveTo>
                  <a:cubicBezTo>
                    <a:pt x="0" y="324993"/>
                    <a:pt x="324993" y="0"/>
                    <a:pt x="725805" y="0"/>
                  </a:cubicBezTo>
                  <a:lnTo>
                    <a:pt x="725805" y="12700"/>
                  </a:lnTo>
                  <a:lnTo>
                    <a:pt x="725805" y="0"/>
                  </a:lnTo>
                  <a:cubicBezTo>
                    <a:pt x="1126617" y="0"/>
                    <a:pt x="1451610" y="324993"/>
                    <a:pt x="1451610" y="725805"/>
                  </a:cubicBezTo>
                  <a:lnTo>
                    <a:pt x="1438910" y="725805"/>
                  </a:lnTo>
                  <a:lnTo>
                    <a:pt x="1451610" y="725805"/>
                  </a:lnTo>
                  <a:cubicBezTo>
                    <a:pt x="1451610" y="1126617"/>
                    <a:pt x="1126617" y="1451610"/>
                    <a:pt x="725805" y="1451610"/>
                  </a:cubicBezTo>
                  <a:lnTo>
                    <a:pt x="725805" y="1438910"/>
                  </a:lnTo>
                  <a:lnTo>
                    <a:pt x="725805" y="1451610"/>
                  </a:lnTo>
                  <a:cubicBezTo>
                    <a:pt x="324993" y="1451610"/>
                    <a:pt x="0" y="1126617"/>
                    <a:pt x="0" y="725805"/>
                  </a:cubicBezTo>
                  <a:lnTo>
                    <a:pt x="12700" y="725805"/>
                  </a:lnTo>
                  <a:lnTo>
                    <a:pt x="25400" y="725805"/>
                  </a:lnTo>
                  <a:lnTo>
                    <a:pt x="12700" y="725805"/>
                  </a:lnTo>
                  <a:lnTo>
                    <a:pt x="0" y="725805"/>
                  </a:lnTo>
                  <a:moveTo>
                    <a:pt x="25400" y="725805"/>
                  </a:moveTo>
                  <a:cubicBezTo>
                    <a:pt x="25400" y="732790"/>
                    <a:pt x="19685" y="738505"/>
                    <a:pt x="12700" y="738505"/>
                  </a:cubicBezTo>
                  <a:cubicBezTo>
                    <a:pt x="5715" y="738505"/>
                    <a:pt x="0" y="732790"/>
                    <a:pt x="0" y="725805"/>
                  </a:cubicBezTo>
                  <a:cubicBezTo>
                    <a:pt x="0" y="718820"/>
                    <a:pt x="5715" y="713105"/>
                    <a:pt x="12700" y="713105"/>
                  </a:cubicBezTo>
                  <a:cubicBezTo>
                    <a:pt x="19685" y="713105"/>
                    <a:pt x="25400" y="718820"/>
                    <a:pt x="25400" y="725805"/>
                  </a:cubicBezTo>
                  <a:cubicBezTo>
                    <a:pt x="25400" y="1112647"/>
                    <a:pt x="338963" y="1426210"/>
                    <a:pt x="725805" y="1426210"/>
                  </a:cubicBezTo>
                  <a:cubicBezTo>
                    <a:pt x="1112647" y="1426210"/>
                    <a:pt x="1426210" y="1112647"/>
                    <a:pt x="1426210" y="725805"/>
                  </a:cubicBezTo>
                  <a:cubicBezTo>
                    <a:pt x="1426210" y="338963"/>
                    <a:pt x="1112647" y="25400"/>
                    <a:pt x="725805" y="25400"/>
                  </a:cubicBezTo>
                  <a:lnTo>
                    <a:pt x="725805" y="12700"/>
                  </a:lnTo>
                  <a:lnTo>
                    <a:pt x="725805" y="25400"/>
                  </a:lnTo>
                  <a:cubicBezTo>
                    <a:pt x="338963" y="25400"/>
                    <a:pt x="25400" y="338963"/>
                    <a:pt x="25400" y="725805"/>
                  </a:cubicBezTo>
                  <a:close/>
                </a:path>
              </a:pathLst>
            </a:custGeom>
            <a:solidFill>
              <a:srgbClr val="DBA5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" name="Google Shape;193;p4"/>
          <p:cNvGrpSpPr/>
          <p:nvPr/>
        </p:nvGrpSpPr>
        <p:grpSpPr>
          <a:xfrm>
            <a:off x="1547514" y="8101274"/>
            <a:ext cx="14376940" cy="874777"/>
            <a:chOff x="0" y="0"/>
            <a:chExt cx="19169253" cy="1166368"/>
          </a:xfrm>
        </p:grpSpPr>
        <p:sp>
          <p:nvSpPr>
            <p:cNvPr id="194" name="Google Shape;194;p4"/>
            <p:cNvSpPr/>
            <p:nvPr/>
          </p:nvSpPr>
          <p:spPr>
            <a:xfrm>
              <a:off x="12700" y="12700"/>
              <a:ext cx="19143853" cy="1140968"/>
            </a:xfrm>
            <a:custGeom>
              <a:rect b="b" l="l" r="r" t="t"/>
              <a:pathLst>
                <a:path extrusionOk="0" h="1140968" w="19143853">
                  <a:moveTo>
                    <a:pt x="0" y="0"/>
                  </a:moveTo>
                  <a:lnTo>
                    <a:pt x="19143853" y="0"/>
                  </a:lnTo>
                  <a:lnTo>
                    <a:pt x="19143853" y="1140968"/>
                  </a:lnTo>
                  <a:lnTo>
                    <a:pt x="0" y="1140968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</p:sp>
        <p:sp>
          <p:nvSpPr>
            <p:cNvPr id="195" name="Google Shape;195;p4"/>
            <p:cNvSpPr/>
            <p:nvPr/>
          </p:nvSpPr>
          <p:spPr>
            <a:xfrm>
              <a:off x="0" y="0"/>
              <a:ext cx="19169253" cy="1166368"/>
            </a:xfrm>
            <a:custGeom>
              <a:rect b="b" l="l" r="r" t="t"/>
              <a:pathLst>
                <a:path extrusionOk="0" h="1166368" w="19169253">
                  <a:moveTo>
                    <a:pt x="12700" y="0"/>
                  </a:moveTo>
                  <a:lnTo>
                    <a:pt x="19156553" y="0"/>
                  </a:lnTo>
                  <a:cubicBezTo>
                    <a:pt x="19163539" y="0"/>
                    <a:pt x="19169253" y="5715"/>
                    <a:pt x="19169253" y="12700"/>
                  </a:cubicBezTo>
                  <a:lnTo>
                    <a:pt x="19169253" y="1153668"/>
                  </a:lnTo>
                  <a:cubicBezTo>
                    <a:pt x="19169253" y="1160653"/>
                    <a:pt x="19163539" y="1166368"/>
                    <a:pt x="19156553" y="1166368"/>
                  </a:cubicBezTo>
                  <a:lnTo>
                    <a:pt x="12700" y="1166368"/>
                  </a:lnTo>
                  <a:cubicBezTo>
                    <a:pt x="5715" y="1166368"/>
                    <a:pt x="0" y="1160653"/>
                    <a:pt x="0" y="115366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53668"/>
                  </a:lnTo>
                  <a:lnTo>
                    <a:pt x="12700" y="1153668"/>
                  </a:lnTo>
                  <a:lnTo>
                    <a:pt x="12700" y="1140968"/>
                  </a:lnTo>
                  <a:lnTo>
                    <a:pt x="19156553" y="1140968"/>
                  </a:lnTo>
                  <a:lnTo>
                    <a:pt x="19156553" y="1153668"/>
                  </a:lnTo>
                  <a:lnTo>
                    <a:pt x="19143853" y="1153668"/>
                  </a:lnTo>
                  <a:lnTo>
                    <a:pt x="19143853" y="12700"/>
                  </a:lnTo>
                  <a:lnTo>
                    <a:pt x="19156553" y="12700"/>
                  </a:lnTo>
                  <a:lnTo>
                    <a:pt x="19156553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p4"/>
          <p:cNvSpPr txBox="1"/>
          <p:nvPr/>
        </p:nvSpPr>
        <p:spPr>
          <a:xfrm>
            <a:off x="2251398" y="8163505"/>
            <a:ext cx="13880914" cy="769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Address challenges in waste management by developing practical solutions and adapting strategies to overcome obstacles in diverse humanitarian settings</a:t>
            </a:r>
            <a:endParaRPr/>
          </a:p>
        </p:txBody>
      </p:sp>
      <p:grpSp>
        <p:nvGrpSpPr>
          <p:cNvPr id="197" name="Google Shape;197;p4"/>
          <p:cNvGrpSpPr/>
          <p:nvPr/>
        </p:nvGrpSpPr>
        <p:grpSpPr>
          <a:xfrm>
            <a:off x="1012690" y="7994310"/>
            <a:ext cx="1088707" cy="1088707"/>
            <a:chOff x="0" y="0"/>
            <a:chExt cx="1451610" cy="1451610"/>
          </a:xfrm>
        </p:grpSpPr>
        <p:sp>
          <p:nvSpPr>
            <p:cNvPr id="198" name="Google Shape;198;p4"/>
            <p:cNvSpPr/>
            <p:nvPr/>
          </p:nvSpPr>
          <p:spPr>
            <a:xfrm>
              <a:off x="12700" y="12700"/>
              <a:ext cx="1426210" cy="1426210"/>
            </a:xfrm>
            <a:custGeom>
              <a:rect b="b" l="l" r="r" t="t"/>
              <a:pathLst>
                <a:path extrusionOk="0" h="1426210" w="1426210">
                  <a:moveTo>
                    <a:pt x="0" y="713105"/>
                  </a:moveTo>
                  <a:cubicBezTo>
                    <a:pt x="0" y="319278"/>
                    <a:pt x="319278" y="0"/>
                    <a:pt x="713105" y="0"/>
                  </a:cubicBezTo>
                  <a:cubicBezTo>
                    <a:pt x="1106932" y="0"/>
                    <a:pt x="1426210" y="319278"/>
                    <a:pt x="1426210" y="713105"/>
                  </a:cubicBezTo>
                  <a:cubicBezTo>
                    <a:pt x="1426210" y="1106932"/>
                    <a:pt x="1106932" y="1426210"/>
                    <a:pt x="713105" y="1426210"/>
                  </a:cubicBezTo>
                  <a:cubicBezTo>
                    <a:pt x="319278" y="1426210"/>
                    <a:pt x="0" y="1106932"/>
                    <a:pt x="0" y="713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0" y="0"/>
              <a:ext cx="1451610" cy="1451610"/>
            </a:xfrm>
            <a:custGeom>
              <a:rect b="b" l="l" r="r" t="t"/>
              <a:pathLst>
                <a:path extrusionOk="0" h="1451610" w="1451610">
                  <a:moveTo>
                    <a:pt x="0" y="725805"/>
                  </a:moveTo>
                  <a:cubicBezTo>
                    <a:pt x="0" y="324993"/>
                    <a:pt x="324993" y="0"/>
                    <a:pt x="725805" y="0"/>
                  </a:cubicBezTo>
                  <a:lnTo>
                    <a:pt x="725805" y="12700"/>
                  </a:lnTo>
                  <a:lnTo>
                    <a:pt x="725805" y="0"/>
                  </a:lnTo>
                  <a:cubicBezTo>
                    <a:pt x="1126617" y="0"/>
                    <a:pt x="1451610" y="324993"/>
                    <a:pt x="1451610" y="725805"/>
                  </a:cubicBezTo>
                  <a:lnTo>
                    <a:pt x="1438910" y="725805"/>
                  </a:lnTo>
                  <a:lnTo>
                    <a:pt x="1451610" y="725805"/>
                  </a:lnTo>
                  <a:cubicBezTo>
                    <a:pt x="1451610" y="1126617"/>
                    <a:pt x="1126617" y="1451610"/>
                    <a:pt x="725805" y="1451610"/>
                  </a:cubicBezTo>
                  <a:lnTo>
                    <a:pt x="725805" y="1438910"/>
                  </a:lnTo>
                  <a:lnTo>
                    <a:pt x="725805" y="1451610"/>
                  </a:lnTo>
                  <a:cubicBezTo>
                    <a:pt x="324993" y="1451610"/>
                    <a:pt x="0" y="1126617"/>
                    <a:pt x="0" y="725805"/>
                  </a:cubicBezTo>
                  <a:lnTo>
                    <a:pt x="12700" y="725805"/>
                  </a:lnTo>
                  <a:lnTo>
                    <a:pt x="25400" y="725805"/>
                  </a:lnTo>
                  <a:lnTo>
                    <a:pt x="12700" y="725805"/>
                  </a:lnTo>
                  <a:lnTo>
                    <a:pt x="0" y="725805"/>
                  </a:lnTo>
                  <a:moveTo>
                    <a:pt x="25400" y="725805"/>
                  </a:moveTo>
                  <a:cubicBezTo>
                    <a:pt x="25400" y="732790"/>
                    <a:pt x="19685" y="738505"/>
                    <a:pt x="12700" y="738505"/>
                  </a:cubicBezTo>
                  <a:cubicBezTo>
                    <a:pt x="5715" y="738505"/>
                    <a:pt x="0" y="732790"/>
                    <a:pt x="0" y="725805"/>
                  </a:cubicBezTo>
                  <a:cubicBezTo>
                    <a:pt x="0" y="718820"/>
                    <a:pt x="5715" y="713105"/>
                    <a:pt x="12700" y="713105"/>
                  </a:cubicBezTo>
                  <a:cubicBezTo>
                    <a:pt x="19685" y="713105"/>
                    <a:pt x="25400" y="718820"/>
                    <a:pt x="25400" y="725805"/>
                  </a:cubicBezTo>
                  <a:cubicBezTo>
                    <a:pt x="25400" y="1112647"/>
                    <a:pt x="338963" y="1426210"/>
                    <a:pt x="725805" y="1426210"/>
                  </a:cubicBezTo>
                  <a:cubicBezTo>
                    <a:pt x="1112647" y="1426210"/>
                    <a:pt x="1426210" y="1112647"/>
                    <a:pt x="1426210" y="725805"/>
                  </a:cubicBezTo>
                  <a:cubicBezTo>
                    <a:pt x="1426210" y="338963"/>
                    <a:pt x="1112647" y="25400"/>
                    <a:pt x="725805" y="25400"/>
                  </a:cubicBezTo>
                  <a:lnTo>
                    <a:pt x="725805" y="12700"/>
                  </a:lnTo>
                  <a:lnTo>
                    <a:pt x="725805" y="25400"/>
                  </a:lnTo>
                  <a:cubicBezTo>
                    <a:pt x="338963" y="25400"/>
                    <a:pt x="25400" y="338963"/>
                    <a:pt x="25400" y="725805"/>
                  </a:cubicBezTo>
                  <a:close/>
                </a:path>
              </a:pathLst>
            </a:custGeom>
            <a:solidFill>
              <a:srgbClr val="DBA5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A504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5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205" name="Google Shape;205;p5"/>
            <p:cNvSpPr/>
            <p:nvPr/>
          </p:nvSpPr>
          <p:spPr>
            <a:xfrm>
              <a:off x="76200" y="76200"/>
              <a:ext cx="3438144" cy="3438144"/>
            </a:xfrm>
            <a:custGeom>
              <a:rect b="b" l="l" r="r" t="t"/>
              <a:pathLst>
                <a:path extrusionOk="0"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DBA5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0" y="0"/>
              <a:ext cx="3590544" cy="3590544"/>
            </a:xfrm>
            <a:custGeom>
              <a:rect b="b" l="l" r="r" t="t"/>
              <a:pathLst>
                <a:path extrusionOk="0"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07" name="Google Shape;207;p5"/>
          <p:cNvCxnSpPr/>
          <p:nvPr/>
        </p:nvCxnSpPr>
        <p:spPr>
          <a:xfrm>
            <a:off x="4572000" y="6489954"/>
            <a:ext cx="0" cy="3797046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p5"/>
          <p:cNvSpPr/>
          <p:nvPr/>
        </p:nvSpPr>
        <p:spPr>
          <a:xfrm>
            <a:off x="13717059" y="9067162"/>
            <a:ext cx="4131647" cy="777600"/>
          </a:xfrm>
          <a:custGeom>
            <a:rect b="b" l="l" r="r" t="t"/>
            <a:pathLst>
              <a:path extrusionOk="0"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209" name="Google Shape;209;p5"/>
          <p:cNvSpPr txBox="1"/>
          <p:nvPr/>
        </p:nvSpPr>
        <p:spPr>
          <a:xfrm>
            <a:off x="6151419" y="4220765"/>
            <a:ext cx="10287000" cy="2761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Session 1: Introduction to waste management in humanitarian settings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5"/>
          <p:cNvSpPr/>
          <p:nvPr/>
        </p:nvSpPr>
        <p:spPr>
          <a:xfrm flipH="1" rot="-4030010">
            <a:off x="7954065" y="5826615"/>
            <a:ext cx="4460385" cy="8920770"/>
          </a:xfrm>
          <a:custGeom>
            <a:rect b="b" l="l" r="r" t="t"/>
            <a:pathLst>
              <a:path extrusionOk="0" h="8920770" w="4460385">
                <a:moveTo>
                  <a:pt x="4460385" y="0"/>
                </a:moveTo>
                <a:lnTo>
                  <a:pt x="0" y="0"/>
                </a:lnTo>
                <a:lnTo>
                  <a:pt x="0" y="8920770"/>
                </a:lnTo>
                <a:lnTo>
                  <a:pt x="4460385" y="8920770"/>
                </a:lnTo>
                <a:lnTo>
                  <a:pt x="4460385" y="0"/>
                </a:lnTo>
                <a:close/>
              </a:path>
            </a:pathLst>
          </a:custGeom>
          <a:blipFill rotWithShape="1">
            <a:blip r:embed="rId4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5"/>
          <p:cNvSpPr/>
          <p:nvPr/>
        </p:nvSpPr>
        <p:spPr>
          <a:xfrm rot="6769989">
            <a:off x="8140605" y="6884055"/>
            <a:ext cx="3725471" cy="7450942"/>
          </a:xfrm>
          <a:custGeom>
            <a:rect b="b" l="l" r="r" t="t"/>
            <a:pathLst>
              <a:path extrusionOk="0" h="7450942" w="3725471">
                <a:moveTo>
                  <a:pt x="0" y="0"/>
                </a:moveTo>
                <a:lnTo>
                  <a:pt x="3725472" y="0"/>
                </a:lnTo>
                <a:lnTo>
                  <a:pt x="3725472" y="7450942"/>
                </a:lnTo>
                <a:lnTo>
                  <a:pt x="0" y="7450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5"/>
          <p:cNvSpPr/>
          <p:nvPr/>
        </p:nvSpPr>
        <p:spPr>
          <a:xfrm flipH="1" rot="7385518">
            <a:off x="13731513" y="-3224058"/>
            <a:ext cx="4949294" cy="9898587"/>
          </a:xfrm>
          <a:custGeom>
            <a:rect b="b" l="l" r="r" t="t"/>
            <a:pathLst>
              <a:path extrusionOk="0" h="9898587" w="4949294">
                <a:moveTo>
                  <a:pt x="4949294" y="0"/>
                </a:moveTo>
                <a:lnTo>
                  <a:pt x="0" y="0"/>
                </a:lnTo>
                <a:lnTo>
                  <a:pt x="0" y="9898587"/>
                </a:lnTo>
                <a:lnTo>
                  <a:pt x="4949294" y="9898587"/>
                </a:lnTo>
                <a:lnTo>
                  <a:pt x="4949294" y="0"/>
                </a:lnTo>
                <a:close/>
              </a:path>
            </a:pathLst>
          </a:custGeom>
          <a:blipFill rotWithShape="1">
            <a:blip r:embed="rId4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5"/>
          <p:cNvSpPr/>
          <p:nvPr/>
        </p:nvSpPr>
        <p:spPr>
          <a:xfrm rot="-3414481">
            <a:off x="14400522" y="-2724994"/>
            <a:ext cx="4133825" cy="8267650"/>
          </a:xfrm>
          <a:custGeom>
            <a:rect b="b" l="l" r="r" t="t"/>
            <a:pathLst>
              <a:path extrusionOk="0" h="8267650" w="4133825">
                <a:moveTo>
                  <a:pt x="0" y="0"/>
                </a:moveTo>
                <a:lnTo>
                  <a:pt x="4133825" y="0"/>
                </a:lnTo>
                <a:lnTo>
                  <a:pt x="4133825" y="8267649"/>
                </a:lnTo>
                <a:lnTo>
                  <a:pt x="0" y="8267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5"/>
          <p:cNvSpPr/>
          <p:nvPr/>
        </p:nvSpPr>
        <p:spPr>
          <a:xfrm>
            <a:off x="392962" y="6175736"/>
            <a:ext cx="3777138" cy="3669026"/>
          </a:xfrm>
          <a:custGeom>
            <a:rect b="b" l="l" r="r" t="t"/>
            <a:pathLst>
              <a:path extrusionOk="0" h="3669026" w="3777138">
                <a:moveTo>
                  <a:pt x="0" y="0"/>
                </a:moveTo>
                <a:lnTo>
                  <a:pt x="3777138" y="0"/>
                </a:lnTo>
                <a:lnTo>
                  <a:pt x="3777138" y="3669026"/>
                </a:lnTo>
                <a:lnTo>
                  <a:pt x="0" y="3669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5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FFF5D5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216" name="Google Shape;216;p5"/>
          <p:cNvSpPr txBox="1"/>
          <p:nvPr/>
        </p:nvSpPr>
        <p:spPr>
          <a:xfrm>
            <a:off x="4531695" y="4324350"/>
            <a:ext cx="676275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226" name="Google Shape;226;p6"/>
          <p:cNvSpPr/>
          <p:nvPr/>
        </p:nvSpPr>
        <p:spPr>
          <a:xfrm>
            <a:off x="9777580" y="-385762"/>
            <a:ext cx="8658222" cy="10672762"/>
          </a:xfrm>
          <a:custGeom>
            <a:rect b="b" l="l" r="r" t="t"/>
            <a:pathLst>
              <a:path extrusionOk="0" h="10672762" w="8658222">
                <a:moveTo>
                  <a:pt x="0" y="0"/>
                </a:moveTo>
                <a:lnTo>
                  <a:pt x="8658222" y="0"/>
                </a:lnTo>
                <a:lnTo>
                  <a:pt x="8658222" y="10672762"/>
                </a:lnTo>
                <a:lnTo>
                  <a:pt x="0" y="10672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01" l="0" r="0" t="-10426"/>
            </a:stretch>
          </a:blipFill>
          <a:ln>
            <a:noFill/>
          </a:ln>
        </p:spPr>
      </p:sp>
      <p:sp>
        <p:nvSpPr>
          <p:cNvPr id="227" name="Google Shape;227;p6"/>
          <p:cNvSpPr/>
          <p:nvPr/>
        </p:nvSpPr>
        <p:spPr>
          <a:xfrm flipH="1" rot="5465944">
            <a:off x="-320226" y="-4258239"/>
            <a:ext cx="4258239" cy="8516477"/>
          </a:xfrm>
          <a:custGeom>
            <a:rect b="b" l="l" r="r" t="t"/>
            <a:pathLst>
              <a:path extrusionOk="0" h="8516477" w="4258239">
                <a:moveTo>
                  <a:pt x="4258239" y="0"/>
                </a:moveTo>
                <a:lnTo>
                  <a:pt x="0" y="0"/>
                </a:lnTo>
                <a:lnTo>
                  <a:pt x="0" y="8516478"/>
                </a:lnTo>
                <a:lnTo>
                  <a:pt x="4258239" y="8516478"/>
                </a:lnTo>
                <a:lnTo>
                  <a:pt x="4258239" y="0"/>
                </a:lnTo>
                <a:close/>
              </a:path>
            </a:pathLst>
          </a:custGeom>
          <a:blipFill rotWithShape="1">
            <a:blip r:embed="rId5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6"/>
          <p:cNvSpPr/>
          <p:nvPr/>
        </p:nvSpPr>
        <p:spPr>
          <a:xfrm rot="-5334055">
            <a:off x="76999" y="-3906609"/>
            <a:ext cx="3556631" cy="7113263"/>
          </a:xfrm>
          <a:custGeom>
            <a:rect b="b" l="l" r="r" t="t"/>
            <a:pathLst>
              <a:path extrusionOk="0" h="7113263" w="3556631">
                <a:moveTo>
                  <a:pt x="0" y="0"/>
                </a:moveTo>
                <a:lnTo>
                  <a:pt x="3556631" y="0"/>
                </a:lnTo>
                <a:lnTo>
                  <a:pt x="3556631" y="7113263"/>
                </a:lnTo>
                <a:lnTo>
                  <a:pt x="0" y="71132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6"/>
          <p:cNvSpPr txBox="1"/>
          <p:nvPr/>
        </p:nvSpPr>
        <p:spPr>
          <a:xfrm>
            <a:off x="319272" y="3265995"/>
            <a:ext cx="8915400" cy="5601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036" lvl="1" marL="570071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Char char="•"/>
            </a:pPr>
            <a:r>
              <a:rPr b="0" i="0" lang="en-US" sz="31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Waste is any material that is discarded, unwanted, or considered worthless.</a:t>
            </a:r>
            <a:endParaRPr/>
          </a:p>
          <a:p>
            <a:pPr indent="-285036" lvl="1" marL="570071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Char char="•"/>
            </a:pPr>
            <a:r>
              <a:rPr b="0" i="0" lang="en-US" sz="31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Not considered waste: Items reused, recycled, or recovered (e.g., excess food redistributed or repurposed construction materials).</a:t>
            </a:r>
            <a:endParaRPr/>
          </a:p>
          <a:p>
            <a:pPr indent="-285036" lvl="1" marL="570071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Char char="•"/>
            </a:pPr>
            <a:r>
              <a:rPr b="0" i="0" lang="en-US" sz="31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Rapid influx of people and limited infrastructure lead to waste management challenges.</a:t>
            </a:r>
            <a:endParaRPr/>
          </a:p>
          <a:p>
            <a:pPr indent="-285036" lvl="1" marL="570071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Char char="•"/>
            </a:pPr>
            <a:r>
              <a:rPr b="0" i="0" lang="en-US" sz="31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Risk of environmental contamination, disease outbreaks, and long-term ecological damage.</a:t>
            </a:r>
            <a:endParaRPr/>
          </a:p>
          <a:p>
            <a:pPr indent="-285036" lvl="1" marL="570071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Char char="•"/>
            </a:pPr>
            <a:r>
              <a:rPr b="0" i="0" lang="en-US" sz="31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Effective waste management protects the environment and enhances health and well-being.</a:t>
            </a:r>
            <a:endParaRPr/>
          </a:p>
        </p:txBody>
      </p:sp>
      <p:sp>
        <p:nvSpPr>
          <p:cNvPr id="230" name="Google Shape;230;p6"/>
          <p:cNvSpPr txBox="1"/>
          <p:nvPr/>
        </p:nvSpPr>
        <p:spPr>
          <a:xfrm>
            <a:off x="681740" y="2305923"/>
            <a:ext cx="7200900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Understanding Waste</a:t>
            </a:r>
            <a:endParaRPr/>
          </a:p>
        </p:txBody>
      </p:sp>
      <p:sp>
        <p:nvSpPr>
          <p:cNvPr id="231" name="Google Shape;231;p6"/>
          <p:cNvSpPr txBox="1"/>
          <p:nvPr/>
        </p:nvSpPr>
        <p:spPr>
          <a:xfrm>
            <a:off x="9921240" y="9726335"/>
            <a:ext cx="6789420" cy="472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Source: UNHCR</a:t>
            </a:r>
            <a:endParaRPr/>
          </a:p>
        </p:txBody>
      </p:sp>
      <p:sp>
        <p:nvSpPr>
          <p:cNvPr id="232" name="Google Shape;232;p6"/>
          <p:cNvSpPr/>
          <p:nvPr/>
        </p:nvSpPr>
        <p:spPr>
          <a:xfrm flipH="1" rot="-6738610">
            <a:off x="15607476" y="3212712"/>
            <a:ext cx="4724990" cy="9449980"/>
          </a:xfrm>
          <a:custGeom>
            <a:rect b="b" l="l" r="r" t="t"/>
            <a:pathLst>
              <a:path extrusionOk="0" h="9449980" w="4724990">
                <a:moveTo>
                  <a:pt x="4724990" y="0"/>
                </a:moveTo>
                <a:lnTo>
                  <a:pt x="0" y="0"/>
                </a:lnTo>
                <a:lnTo>
                  <a:pt x="0" y="9449980"/>
                </a:lnTo>
                <a:lnTo>
                  <a:pt x="4724990" y="9449980"/>
                </a:lnTo>
                <a:lnTo>
                  <a:pt x="4724990" y="0"/>
                </a:lnTo>
                <a:close/>
              </a:path>
            </a:pathLst>
          </a:custGeom>
          <a:blipFill rotWithShape="1">
            <a:blip r:embed="rId5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6"/>
          <p:cNvSpPr/>
          <p:nvPr/>
        </p:nvSpPr>
        <p:spPr>
          <a:xfrm rot="4061389">
            <a:off x="16103748" y="4368063"/>
            <a:ext cx="3946478" cy="7892957"/>
          </a:xfrm>
          <a:custGeom>
            <a:rect b="b" l="l" r="r" t="t"/>
            <a:pathLst>
              <a:path extrusionOk="0" h="7892957" w="3946478">
                <a:moveTo>
                  <a:pt x="0" y="0"/>
                </a:moveTo>
                <a:lnTo>
                  <a:pt x="3946479" y="0"/>
                </a:lnTo>
                <a:lnTo>
                  <a:pt x="3946479" y="7892957"/>
                </a:lnTo>
                <a:lnTo>
                  <a:pt x="0" y="78929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A504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"/>
          <p:cNvSpPr/>
          <p:nvPr/>
        </p:nvSpPr>
        <p:spPr>
          <a:xfrm flipH="1" rot="-4030010">
            <a:off x="-412544" y="5217130"/>
            <a:ext cx="4258239" cy="8516477"/>
          </a:xfrm>
          <a:custGeom>
            <a:rect b="b" l="l" r="r" t="t"/>
            <a:pathLst>
              <a:path extrusionOk="0" h="8516477" w="4258239">
                <a:moveTo>
                  <a:pt x="4258239" y="0"/>
                </a:moveTo>
                <a:lnTo>
                  <a:pt x="0" y="0"/>
                </a:lnTo>
                <a:lnTo>
                  <a:pt x="0" y="8516478"/>
                </a:lnTo>
                <a:lnTo>
                  <a:pt x="4258239" y="8516478"/>
                </a:lnTo>
                <a:lnTo>
                  <a:pt x="4258239" y="0"/>
                </a:lnTo>
                <a:close/>
              </a:path>
            </a:pathLst>
          </a:custGeom>
          <a:blipFill rotWithShape="1">
            <a:blip r:embed="rId3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7"/>
          <p:cNvSpPr/>
          <p:nvPr/>
        </p:nvSpPr>
        <p:spPr>
          <a:xfrm rot="6769989">
            <a:off x="-234457" y="6226646"/>
            <a:ext cx="3556631" cy="7113263"/>
          </a:xfrm>
          <a:custGeom>
            <a:rect b="b" l="l" r="r" t="t"/>
            <a:pathLst>
              <a:path extrusionOk="0" h="7113263" w="3556631">
                <a:moveTo>
                  <a:pt x="0" y="0"/>
                </a:moveTo>
                <a:lnTo>
                  <a:pt x="3556631" y="0"/>
                </a:lnTo>
                <a:lnTo>
                  <a:pt x="3556631" y="7113263"/>
                </a:lnTo>
                <a:lnTo>
                  <a:pt x="0" y="71132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7"/>
          <p:cNvSpPr/>
          <p:nvPr/>
        </p:nvSpPr>
        <p:spPr>
          <a:xfrm flipH="1" rot="7385518">
            <a:off x="14701507" y="-2513610"/>
            <a:ext cx="4724990" cy="9449980"/>
          </a:xfrm>
          <a:custGeom>
            <a:rect b="b" l="l" r="r" t="t"/>
            <a:pathLst>
              <a:path extrusionOk="0" h="9449980" w="4724990">
                <a:moveTo>
                  <a:pt x="4724990" y="0"/>
                </a:moveTo>
                <a:lnTo>
                  <a:pt x="0" y="0"/>
                </a:lnTo>
                <a:lnTo>
                  <a:pt x="0" y="9449979"/>
                </a:lnTo>
                <a:lnTo>
                  <a:pt x="4724990" y="9449979"/>
                </a:lnTo>
                <a:lnTo>
                  <a:pt x="4724990" y="0"/>
                </a:lnTo>
                <a:close/>
              </a:path>
            </a:pathLst>
          </a:custGeom>
          <a:blipFill rotWithShape="1">
            <a:blip r:embed="rId3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7"/>
          <p:cNvSpPr/>
          <p:nvPr/>
        </p:nvSpPr>
        <p:spPr>
          <a:xfrm rot="-3414481">
            <a:off x="15340196" y="-2037164"/>
            <a:ext cx="3946478" cy="7892957"/>
          </a:xfrm>
          <a:custGeom>
            <a:rect b="b" l="l" r="r" t="t"/>
            <a:pathLst>
              <a:path extrusionOk="0" h="7892957" w="3946478">
                <a:moveTo>
                  <a:pt x="0" y="0"/>
                </a:moveTo>
                <a:lnTo>
                  <a:pt x="3946478" y="0"/>
                </a:lnTo>
                <a:lnTo>
                  <a:pt x="3946478" y="7892956"/>
                </a:lnTo>
                <a:lnTo>
                  <a:pt x="0" y="7892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7"/>
          <p:cNvSpPr/>
          <p:nvPr/>
        </p:nvSpPr>
        <p:spPr>
          <a:xfrm>
            <a:off x="13570462" y="9006903"/>
            <a:ext cx="4125144" cy="776374"/>
          </a:xfrm>
          <a:custGeom>
            <a:rect b="b" l="l" r="r" t="t"/>
            <a:pathLst>
              <a:path extrusionOk="0" h="776374" w="4125144">
                <a:moveTo>
                  <a:pt x="0" y="0"/>
                </a:moveTo>
                <a:lnTo>
                  <a:pt x="4125144" y="0"/>
                </a:lnTo>
                <a:lnTo>
                  <a:pt x="4125144" y="776375"/>
                </a:lnTo>
                <a:lnTo>
                  <a:pt x="0" y="7763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613" l="0" r="0" t="0"/>
            </a:stretch>
          </a:blipFill>
          <a:ln>
            <a:noFill/>
          </a:ln>
        </p:spPr>
      </p:sp>
      <p:sp>
        <p:nvSpPr>
          <p:cNvPr id="243" name="Google Shape;243;p7"/>
          <p:cNvSpPr txBox="1"/>
          <p:nvPr/>
        </p:nvSpPr>
        <p:spPr>
          <a:xfrm>
            <a:off x="1651637" y="972101"/>
            <a:ext cx="15412365" cy="682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WASTE TYPES AND IMPACTS</a:t>
            </a:r>
            <a:endParaRPr/>
          </a:p>
        </p:txBody>
      </p:sp>
      <p:grpSp>
        <p:nvGrpSpPr>
          <p:cNvPr id="244" name="Google Shape;244;p7"/>
          <p:cNvGrpSpPr/>
          <p:nvPr/>
        </p:nvGrpSpPr>
        <p:grpSpPr>
          <a:xfrm>
            <a:off x="1542715" y="2189862"/>
            <a:ext cx="6744216" cy="7048690"/>
            <a:chOff x="-1524" y="-9525"/>
            <a:chExt cx="8992288" cy="9398254"/>
          </a:xfrm>
        </p:grpSpPr>
        <p:sp>
          <p:nvSpPr>
            <p:cNvPr id="245" name="Google Shape;245;p7"/>
            <p:cNvSpPr/>
            <p:nvPr/>
          </p:nvSpPr>
          <p:spPr>
            <a:xfrm>
              <a:off x="-1524" y="-1524"/>
              <a:ext cx="8992288" cy="9390253"/>
            </a:xfrm>
            <a:custGeom>
              <a:rect b="b" l="l" r="r" t="t"/>
              <a:pathLst>
                <a:path extrusionOk="0" h="9390253" w="8992288">
                  <a:moveTo>
                    <a:pt x="1524" y="0"/>
                  </a:moveTo>
                  <a:lnTo>
                    <a:pt x="8990760" y="0"/>
                  </a:lnTo>
                  <a:cubicBezTo>
                    <a:pt x="8991653" y="0"/>
                    <a:pt x="8992288" y="762"/>
                    <a:pt x="8992288" y="1524"/>
                  </a:cubicBezTo>
                  <a:lnTo>
                    <a:pt x="8992288" y="9388729"/>
                  </a:lnTo>
                  <a:cubicBezTo>
                    <a:pt x="8992288" y="9389618"/>
                    <a:pt x="8991526" y="9390253"/>
                    <a:pt x="8990760" y="9390253"/>
                  </a:cubicBezTo>
                  <a:lnTo>
                    <a:pt x="1524" y="9390253"/>
                  </a:lnTo>
                  <a:cubicBezTo>
                    <a:pt x="635" y="9390253"/>
                    <a:pt x="0" y="9389491"/>
                    <a:pt x="0" y="9388729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207" y="1524"/>
                  </a:lnTo>
                  <a:lnTo>
                    <a:pt x="3207" y="9388729"/>
                  </a:lnTo>
                  <a:lnTo>
                    <a:pt x="1524" y="9388729"/>
                  </a:lnTo>
                  <a:lnTo>
                    <a:pt x="1524" y="9387205"/>
                  </a:lnTo>
                  <a:lnTo>
                    <a:pt x="8990760" y="9387205"/>
                  </a:lnTo>
                  <a:lnTo>
                    <a:pt x="8990760" y="9388729"/>
                  </a:lnTo>
                  <a:lnTo>
                    <a:pt x="8989077" y="9388729"/>
                  </a:lnTo>
                  <a:lnTo>
                    <a:pt x="8989077" y="1524"/>
                  </a:lnTo>
                  <a:lnTo>
                    <a:pt x="8990760" y="1524"/>
                  </a:lnTo>
                  <a:lnTo>
                    <a:pt x="8990760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7"/>
            <p:cNvSpPr txBox="1"/>
            <p:nvPr/>
          </p:nvSpPr>
          <p:spPr>
            <a:xfrm>
              <a:off x="0" y="-9525"/>
              <a:ext cx="8989283" cy="9396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45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Solid Waste</a:t>
              </a:r>
              <a:endParaRPr/>
            </a:p>
            <a:p>
              <a:pPr indent="-312182" lvl="1" marL="624364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450"/>
                <a:buFont typeface="Arial"/>
                <a:buChar char="•"/>
              </a:pPr>
              <a:r>
                <a:rPr b="0" i="0" lang="en-US" sz="345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Non-liquid waste from household, commercial, and industrial sources.</a:t>
              </a:r>
              <a:endParaRPr/>
            </a:p>
            <a:p>
              <a:pPr indent="-312182" lvl="1" marL="624364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4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2182" lvl="1" marL="624364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450"/>
                <a:buFont typeface="Arial"/>
                <a:buChar char="•"/>
              </a:pPr>
              <a:r>
                <a:rPr b="1" i="0" lang="en-US" sz="345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Impacts</a:t>
              </a:r>
              <a:r>
                <a:rPr b="0" i="0" lang="en-US" sz="345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: Land pollution, water pollution, health hazards, reduced livability, and marine pollution.</a:t>
              </a:r>
              <a:endParaRPr/>
            </a:p>
            <a:p>
              <a:pPr indent="-312182" lvl="1" marL="624364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4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2182" lvl="1" marL="624364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45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345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: Refugee camps generating significant amounts of plastic waste.</a:t>
              </a:r>
              <a:endParaRPr/>
            </a:p>
          </p:txBody>
        </p:sp>
      </p:grpSp>
      <p:grpSp>
        <p:nvGrpSpPr>
          <p:cNvPr id="247" name="Google Shape;247;p7"/>
          <p:cNvGrpSpPr/>
          <p:nvPr/>
        </p:nvGrpSpPr>
        <p:grpSpPr>
          <a:xfrm>
            <a:off x="9599377" y="2427835"/>
            <a:ext cx="6034768" cy="7048690"/>
            <a:chOff x="-1524" y="-9525"/>
            <a:chExt cx="8046357" cy="9398254"/>
          </a:xfrm>
        </p:grpSpPr>
        <p:sp>
          <p:nvSpPr>
            <p:cNvPr id="248" name="Google Shape;248;p7"/>
            <p:cNvSpPr/>
            <p:nvPr/>
          </p:nvSpPr>
          <p:spPr>
            <a:xfrm>
              <a:off x="-1524" y="-1524"/>
              <a:ext cx="8046357" cy="9390253"/>
            </a:xfrm>
            <a:custGeom>
              <a:rect b="b" l="l" r="r" t="t"/>
              <a:pathLst>
                <a:path extrusionOk="0" h="9390253" w="8046357">
                  <a:moveTo>
                    <a:pt x="1524" y="0"/>
                  </a:moveTo>
                  <a:lnTo>
                    <a:pt x="8044833" y="0"/>
                  </a:lnTo>
                  <a:cubicBezTo>
                    <a:pt x="8045722" y="0"/>
                    <a:pt x="8046357" y="762"/>
                    <a:pt x="8046357" y="1524"/>
                  </a:cubicBezTo>
                  <a:lnTo>
                    <a:pt x="8046357" y="9388729"/>
                  </a:lnTo>
                  <a:cubicBezTo>
                    <a:pt x="8046357" y="9389618"/>
                    <a:pt x="8045595" y="9390253"/>
                    <a:pt x="8044833" y="9390253"/>
                  </a:cubicBezTo>
                  <a:lnTo>
                    <a:pt x="1524" y="9390253"/>
                  </a:lnTo>
                  <a:cubicBezTo>
                    <a:pt x="635" y="9390253"/>
                    <a:pt x="0" y="9389491"/>
                    <a:pt x="0" y="9388729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30" y="1524"/>
                  </a:lnTo>
                  <a:lnTo>
                    <a:pt x="3030" y="9388729"/>
                  </a:lnTo>
                  <a:lnTo>
                    <a:pt x="1524" y="9388729"/>
                  </a:lnTo>
                  <a:lnTo>
                    <a:pt x="1524" y="9387205"/>
                  </a:lnTo>
                  <a:lnTo>
                    <a:pt x="8044833" y="9387205"/>
                  </a:lnTo>
                  <a:lnTo>
                    <a:pt x="8044833" y="9388729"/>
                  </a:lnTo>
                  <a:lnTo>
                    <a:pt x="8043328" y="9388729"/>
                  </a:lnTo>
                  <a:lnTo>
                    <a:pt x="8043328" y="1524"/>
                  </a:lnTo>
                  <a:lnTo>
                    <a:pt x="8044833" y="1524"/>
                  </a:lnTo>
                  <a:lnTo>
                    <a:pt x="8044833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7"/>
            <p:cNvSpPr txBox="1"/>
            <p:nvPr/>
          </p:nvSpPr>
          <p:spPr>
            <a:xfrm>
              <a:off x="0" y="-9525"/>
              <a:ext cx="8043352" cy="9396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45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Hazardous Waste</a:t>
              </a:r>
              <a:endParaRPr/>
            </a:p>
            <a:p>
              <a:pPr indent="-312182" lvl="1" marL="624364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450"/>
                <a:buFont typeface="Arial"/>
                <a:buChar char="•"/>
              </a:pPr>
              <a:r>
                <a:rPr b="0" i="0" lang="en-US" sz="345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Toxic, corrosive, or flammable substances posing health and environmental risks.</a:t>
              </a:r>
              <a:endParaRPr/>
            </a:p>
            <a:p>
              <a:pPr indent="-312182" lvl="1" marL="624364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450"/>
                <a:buFont typeface="Arial"/>
                <a:buChar char="•"/>
              </a:pPr>
              <a:r>
                <a:rPr b="1" i="0" lang="en-US" sz="345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Impacts</a:t>
              </a:r>
              <a:r>
                <a:rPr b="0" i="0" lang="en-US" sz="345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: Environmental contamination, health risks, fire/explosions, long-term ecosystem damage.</a:t>
              </a:r>
              <a:endParaRPr/>
            </a:p>
            <a:p>
              <a:pPr indent="-312182" lvl="1" marL="624364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45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345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: Improper disposal of medical waste in field hospitals.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A504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/>
          <p:nvPr/>
        </p:nvSpPr>
        <p:spPr>
          <a:xfrm flipH="1" rot="-4030010">
            <a:off x="-412544" y="5217130"/>
            <a:ext cx="4258239" cy="8516477"/>
          </a:xfrm>
          <a:custGeom>
            <a:rect b="b" l="l" r="r" t="t"/>
            <a:pathLst>
              <a:path extrusionOk="0" h="8516477" w="4258239">
                <a:moveTo>
                  <a:pt x="4258239" y="0"/>
                </a:moveTo>
                <a:lnTo>
                  <a:pt x="0" y="0"/>
                </a:lnTo>
                <a:lnTo>
                  <a:pt x="0" y="8516478"/>
                </a:lnTo>
                <a:lnTo>
                  <a:pt x="4258239" y="8516478"/>
                </a:lnTo>
                <a:lnTo>
                  <a:pt x="4258239" y="0"/>
                </a:lnTo>
                <a:close/>
              </a:path>
            </a:pathLst>
          </a:custGeom>
          <a:blipFill rotWithShape="1">
            <a:blip r:embed="rId3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p8"/>
          <p:cNvSpPr/>
          <p:nvPr/>
        </p:nvSpPr>
        <p:spPr>
          <a:xfrm rot="6769989">
            <a:off x="-234457" y="6226646"/>
            <a:ext cx="3556631" cy="7113263"/>
          </a:xfrm>
          <a:custGeom>
            <a:rect b="b" l="l" r="r" t="t"/>
            <a:pathLst>
              <a:path extrusionOk="0" h="7113263" w="3556631">
                <a:moveTo>
                  <a:pt x="0" y="0"/>
                </a:moveTo>
                <a:lnTo>
                  <a:pt x="3556631" y="0"/>
                </a:lnTo>
                <a:lnTo>
                  <a:pt x="3556631" y="7113263"/>
                </a:lnTo>
                <a:lnTo>
                  <a:pt x="0" y="71132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8"/>
          <p:cNvSpPr/>
          <p:nvPr/>
        </p:nvSpPr>
        <p:spPr>
          <a:xfrm flipH="1" rot="7385518">
            <a:off x="14701507" y="-2513610"/>
            <a:ext cx="4724990" cy="9449980"/>
          </a:xfrm>
          <a:custGeom>
            <a:rect b="b" l="l" r="r" t="t"/>
            <a:pathLst>
              <a:path extrusionOk="0" h="9449980" w="4724990">
                <a:moveTo>
                  <a:pt x="4724990" y="0"/>
                </a:moveTo>
                <a:lnTo>
                  <a:pt x="0" y="0"/>
                </a:lnTo>
                <a:lnTo>
                  <a:pt x="0" y="9449979"/>
                </a:lnTo>
                <a:lnTo>
                  <a:pt x="4724990" y="9449979"/>
                </a:lnTo>
                <a:lnTo>
                  <a:pt x="4724990" y="0"/>
                </a:lnTo>
                <a:close/>
              </a:path>
            </a:pathLst>
          </a:custGeom>
          <a:blipFill rotWithShape="1">
            <a:blip r:embed="rId3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8"/>
          <p:cNvSpPr/>
          <p:nvPr/>
        </p:nvSpPr>
        <p:spPr>
          <a:xfrm rot="-3414481">
            <a:off x="15340196" y="-2037164"/>
            <a:ext cx="3946478" cy="7892957"/>
          </a:xfrm>
          <a:custGeom>
            <a:rect b="b" l="l" r="r" t="t"/>
            <a:pathLst>
              <a:path extrusionOk="0" h="7892957" w="3946478">
                <a:moveTo>
                  <a:pt x="0" y="0"/>
                </a:moveTo>
                <a:lnTo>
                  <a:pt x="3946478" y="0"/>
                </a:lnTo>
                <a:lnTo>
                  <a:pt x="3946478" y="7892956"/>
                </a:lnTo>
                <a:lnTo>
                  <a:pt x="0" y="7892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2" name="Google Shape;262;p8"/>
          <p:cNvSpPr/>
          <p:nvPr/>
        </p:nvSpPr>
        <p:spPr>
          <a:xfrm>
            <a:off x="13512280" y="9069744"/>
            <a:ext cx="4125144" cy="776374"/>
          </a:xfrm>
          <a:custGeom>
            <a:rect b="b" l="l" r="r" t="t"/>
            <a:pathLst>
              <a:path extrusionOk="0" h="776374" w="4125144">
                <a:moveTo>
                  <a:pt x="0" y="0"/>
                </a:moveTo>
                <a:lnTo>
                  <a:pt x="4125144" y="0"/>
                </a:lnTo>
                <a:lnTo>
                  <a:pt x="4125144" y="776374"/>
                </a:lnTo>
                <a:lnTo>
                  <a:pt x="0" y="7763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613" l="0" r="0" t="0"/>
            </a:stretch>
          </a:blipFill>
          <a:ln>
            <a:noFill/>
          </a:ln>
        </p:spPr>
      </p:sp>
      <p:sp>
        <p:nvSpPr>
          <p:cNvPr id="263" name="Google Shape;263;p8"/>
          <p:cNvSpPr txBox="1"/>
          <p:nvPr/>
        </p:nvSpPr>
        <p:spPr>
          <a:xfrm>
            <a:off x="1437818" y="1259352"/>
            <a:ext cx="15412365" cy="682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WASTE TYPES AND IMPACTS</a:t>
            </a:r>
            <a:endParaRPr/>
          </a:p>
        </p:txBody>
      </p:sp>
      <p:grpSp>
        <p:nvGrpSpPr>
          <p:cNvPr id="264" name="Google Shape;264;p8"/>
          <p:cNvGrpSpPr/>
          <p:nvPr/>
        </p:nvGrpSpPr>
        <p:grpSpPr>
          <a:xfrm>
            <a:off x="6521931" y="2242335"/>
            <a:ext cx="5598319" cy="7579614"/>
            <a:chOff x="-1524" y="-9525"/>
            <a:chExt cx="7464425" cy="10106152"/>
          </a:xfrm>
        </p:grpSpPr>
        <p:sp>
          <p:nvSpPr>
            <p:cNvPr id="265" name="Google Shape;265;p8"/>
            <p:cNvSpPr/>
            <p:nvPr/>
          </p:nvSpPr>
          <p:spPr>
            <a:xfrm>
              <a:off x="-1524" y="-1524"/>
              <a:ext cx="7464425" cy="10098151"/>
            </a:xfrm>
            <a:custGeom>
              <a:rect b="b" l="l" r="r" t="t"/>
              <a:pathLst>
                <a:path extrusionOk="0" h="10098151" w="7464425">
                  <a:moveTo>
                    <a:pt x="1524" y="0"/>
                  </a:moveTo>
                  <a:lnTo>
                    <a:pt x="7462901" y="0"/>
                  </a:lnTo>
                  <a:cubicBezTo>
                    <a:pt x="7463790" y="0"/>
                    <a:pt x="7464425" y="762"/>
                    <a:pt x="7464425" y="1524"/>
                  </a:cubicBezTo>
                  <a:lnTo>
                    <a:pt x="7464425" y="10096627"/>
                  </a:lnTo>
                  <a:cubicBezTo>
                    <a:pt x="7464425" y="10097516"/>
                    <a:pt x="7463663" y="10098151"/>
                    <a:pt x="7462901" y="10098151"/>
                  </a:cubicBezTo>
                  <a:lnTo>
                    <a:pt x="1524" y="10098151"/>
                  </a:lnTo>
                  <a:cubicBezTo>
                    <a:pt x="635" y="10098151"/>
                    <a:pt x="0" y="10097389"/>
                    <a:pt x="0" y="10096627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10096627"/>
                  </a:lnTo>
                  <a:lnTo>
                    <a:pt x="1524" y="10096627"/>
                  </a:lnTo>
                  <a:lnTo>
                    <a:pt x="1524" y="10095103"/>
                  </a:lnTo>
                  <a:lnTo>
                    <a:pt x="7462901" y="10095103"/>
                  </a:lnTo>
                  <a:lnTo>
                    <a:pt x="7462901" y="10096627"/>
                  </a:lnTo>
                  <a:lnTo>
                    <a:pt x="7461377" y="10096627"/>
                  </a:lnTo>
                  <a:lnTo>
                    <a:pt x="7461377" y="1524"/>
                  </a:lnTo>
                  <a:lnTo>
                    <a:pt x="7462901" y="1524"/>
                  </a:lnTo>
                  <a:lnTo>
                    <a:pt x="7462901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8"/>
            <p:cNvSpPr txBox="1"/>
            <p:nvPr/>
          </p:nvSpPr>
          <p:spPr>
            <a:xfrm>
              <a:off x="0" y="-9525"/>
              <a:ext cx="7461338" cy="10104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3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Organic Waste</a:t>
              </a:r>
              <a:endParaRPr/>
            </a:p>
            <a:p>
              <a:pPr indent="-298609" lvl="1" marL="597218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Arial"/>
                <a:buChar char="•"/>
              </a:pPr>
              <a:r>
                <a:rPr b="0" i="0" lang="en-US" sz="33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Biodegradable waste from food and plant materials.</a:t>
              </a:r>
              <a:endParaRPr/>
            </a:p>
            <a:p>
              <a:pPr indent="-298609" lvl="1" marL="597218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Arial"/>
                <a:buChar char="•"/>
              </a:pPr>
              <a:r>
                <a:rPr b="1" i="0" lang="en-US" sz="33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Impacts</a:t>
              </a:r>
              <a:r>
                <a:rPr b="0" i="0" lang="en-US" sz="33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: Methane emissions, disease outbreaks, water contamination, missed opportunities for composting.</a:t>
              </a:r>
              <a:endParaRPr/>
            </a:p>
            <a:p>
              <a:pPr indent="-298609" lvl="1" marL="597218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3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33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: Organic waste from feeding programs in refugee camps.</a:t>
              </a:r>
              <a:endParaRPr/>
            </a:p>
            <a:p>
              <a:pPr indent="-298609" lvl="1" marL="597218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7" name="Google Shape;267;p8"/>
          <p:cNvGrpSpPr/>
          <p:nvPr/>
        </p:nvGrpSpPr>
        <p:grpSpPr>
          <a:xfrm>
            <a:off x="12721379" y="2242335"/>
            <a:ext cx="4917186" cy="7579614"/>
            <a:chOff x="-1524" y="-9525"/>
            <a:chExt cx="6556248" cy="10106152"/>
          </a:xfrm>
        </p:grpSpPr>
        <p:sp>
          <p:nvSpPr>
            <p:cNvPr id="268" name="Google Shape;268;p8"/>
            <p:cNvSpPr/>
            <p:nvPr/>
          </p:nvSpPr>
          <p:spPr>
            <a:xfrm>
              <a:off x="-1524" y="-1524"/>
              <a:ext cx="6556248" cy="10098151"/>
            </a:xfrm>
            <a:custGeom>
              <a:rect b="b" l="l" r="r" t="t"/>
              <a:pathLst>
                <a:path extrusionOk="0" h="10098151" w="6556248">
                  <a:moveTo>
                    <a:pt x="1524" y="0"/>
                  </a:moveTo>
                  <a:lnTo>
                    <a:pt x="6554724" y="0"/>
                  </a:lnTo>
                  <a:cubicBezTo>
                    <a:pt x="6555613" y="0"/>
                    <a:pt x="6556248" y="762"/>
                    <a:pt x="6556248" y="1524"/>
                  </a:cubicBezTo>
                  <a:lnTo>
                    <a:pt x="6556248" y="10096627"/>
                  </a:lnTo>
                  <a:cubicBezTo>
                    <a:pt x="6556248" y="10097516"/>
                    <a:pt x="6555486" y="10098151"/>
                    <a:pt x="6554724" y="10098151"/>
                  </a:cubicBezTo>
                  <a:lnTo>
                    <a:pt x="1524" y="10098151"/>
                  </a:lnTo>
                  <a:cubicBezTo>
                    <a:pt x="635" y="10098151"/>
                    <a:pt x="0" y="10097389"/>
                    <a:pt x="0" y="10096627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10096627"/>
                  </a:lnTo>
                  <a:lnTo>
                    <a:pt x="1524" y="10096627"/>
                  </a:lnTo>
                  <a:lnTo>
                    <a:pt x="1524" y="10095103"/>
                  </a:lnTo>
                  <a:lnTo>
                    <a:pt x="6554724" y="10095103"/>
                  </a:lnTo>
                  <a:lnTo>
                    <a:pt x="6554724" y="10096627"/>
                  </a:lnTo>
                  <a:lnTo>
                    <a:pt x="6553200" y="10096627"/>
                  </a:lnTo>
                  <a:lnTo>
                    <a:pt x="6553200" y="1524"/>
                  </a:lnTo>
                  <a:lnTo>
                    <a:pt x="6554724" y="1524"/>
                  </a:lnTo>
                  <a:lnTo>
                    <a:pt x="6554724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8"/>
            <p:cNvSpPr txBox="1"/>
            <p:nvPr/>
          </p:nvSpPr>
          <p:spPr>
            <a:xfrm>
              <a:off x="0" y="-9525"/>
              <a:ext cx="6553204" cy="10104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3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Construction Debris</a:t>
              </a:r>
              <a:endParaRPr/>
            </a:p>
            <a:p>
              <a:pPr indent="-298609" lvl="1" marL="597218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Arial"/>
                <a:buChar char="•"/>
              </a:pPr>
              <a:r>
                <a:rPr b="0" i="0" lang="en-US" sz="33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Waste generated from construction, renovation, or demolition.</a:t>
              </a:r>
              <a:endParaRPr/>
            </a:p>
            <a:p>
              <a:pPr indent="-298609" lvl="1" marL="597218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Arial"/>
                <a:buChar char="•"/>
              </a:pPr>
              <a:r>
                <a:rPr b="1" i="0" lang="en-US" sz="33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Impacts</a:t>
              </a:r>
              <a:r>
                <a:rPr b="0" i="0" lang="en-US" sz="33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: Physical hazards, habitat destruction, resource depletion, air and water pollution.</a:t>
              </a:r>
              <a:endParaRPr/>
            </a:p>
            <a:p>
              <a:pPr indent="-298609" lvl="1" marL="597218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3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33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: Debris from rebuilding efforts post-disaster.</a:t>
              </a:r>
              <a:endParaRPr/>
            </a:p>
          </p:txBody>
        </p:sp>
      </p:grpSp>
      <p:grpSp>
        <p:nvGrpSpPr>
          <p:cNvPr id="270" name="Google Shape;270;p8"/>
          <p:cNvGrpSpPr/>
          <p:nvPr/>
        </p:nvGrpSpPr>
        <p:grpSpPr>
          <a:xfrm>
            <a:off x="410961" y="2242335"/>
            <a:ext cx="5509832" cy="7348727"/>
            <a:chOff x="-1524" y="-9525"/>
            <a:chExt cx="7346442" cy="9798304"/>
          </a:xfrm>
        </p:grpSpPr>
        <p:sp>
          <p:nvSpPr>
            <p:cNvPr id="271" name="Google Shape;271;p8"/>
            <p:cNvSpPr/>
            <p:nvPr/>
          </p:nvSpPr>
          <p:spPr>
            <a:xfrm>
              <a:off x="-1524" y="-1524"/>
              <a:ext cx="7346442" cy="9790303"/>
            </a:xfrm>
            <a:custGeom>
              <a:rect b="b" l="l" r="r" t="t"/>
              <a:pathLst>
                <a:path extrusionOk="0" h="9790303" w="7346442">
                  <a:moveTo>
                    <a:pt x="1524" y="0"/>
                  </a:moveTo>
                  <a:lnTo>
                    <a:pt x="7344918" y="0"/>
                  </a:lnTo>
                  <a:cubicBezTo>
                    <a:pt x="7345807" y="0"/>
                    <a:pt x="7346442" y="762"/>
                    <a:pt x="7346442" y="1524"/>
                  </a:cubicBezTo>
                  <a:lnTo>
                    <a:pt x="7346442" y="9788779"/>
                  </a:lnTo>
                  <a:cubicBezTo>
                    <a:pt x="7346442" y="9789668"/>
                    <a:pt x="7345680" y="9790303"/>
                    <a:pt x="7344918" y="9790303"/>
                  </a:cubicBezTo>
                  <a:lnTo>
                    <a:pt x="1524" y="9790303"/>
                  </a:lnTo>
                  <a:cubicBezTo>
                    <a:pt x="635" y="9790303"/>
                    <a:pt x="0" y="9789541"/>
                    <a:pt x="0" y="9788779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9788779"/>
                  </a:lnTo>
                  <a:lnTo>
                    <a:pt x="1524" y="9788779"/>
                  </a:lnTo>
                  <a:lnTo>
                    <a:pt x="1524" y="9787255"/>
                  </a:lnTo>
                  <a:lnTo>
                    <a:pt x="7344918" y="9787255"/>
                  </a:lnTo>
                  <a:lnTo>
                    <a:pt x="7344918" y="9788779"/>
                  </a:lnTo>
                  <a:lnTo>
                    <a:pt x="7343394" y="9788779"/>
                  </a:lnTo>
                  <a:lnTo>
                    <a:pt x="7343394" y="1524"/>
                  </a:lnTo>
                  <a:lnTo>
                    <a:pt x="7344918" y="1524"/>
                  </a:lnTo>
                  <a:lnTo>
                    <a:pt x="7344918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8"/>
            <p:cNvSpPr txBox="1"/>
            <p:nvPr/>
          </p:nvSpPr>
          <p:spPr>
            <a:xfrm>
              <a:off x="0" y="-9525"/>
              <a:ext cx="7343368" cy="97968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3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Electronic Waste (E-Waste)</a:t>
              </a:r>
              <a:endParaRPr/>
            </a:p>
            <a:p>
              <a:pPr indent="-298608" lvl="1" marL="597217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Arial"/>
                <a:buChar char="•"/>
              </a:pPr>
              <a:r>
                <a:rPr b="0" i="0" lang="en-US" sz="33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Discarded electronic devices containing hazardous materials.</a:t>
              </a:r>
              <a:endParaRPr/>
            </a:p>
            <a:p>
              <a:pPr indent="-298608" lvl="1" marL="597217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Arial"/>
                <a:buChar char="•"/>
              </a:pPr>
              <a:r>
                <a:rPr b="1" i="0" lang="en-US" sz="33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Impacts</a:t>
              </a:r>
              <a:r>
                <a:rPr b="0" i="0" lang="en-US" sz="33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: Toxic leachate, air pollution, resource misuse, long-term environmental degradation.</a:t>
              </a:r>
              <a:endParaRPr/>
            </a:p>
            <a:p>
              <a:pPr indent="-298608" lvl="1" marL="597217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3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33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: Broken communication devices in conflict zones.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278" name="Google Shape;278;p9"/>
          <p:cNvSpPr/>
          <p:nvPr/>
        </p:nvSpPr>
        <p:spPr>
          <a:xfrm flipH="1" rot="8721305">
            <a:off x="14324183" y="-3811529"/>
            <a:ext cx="4724990" cy="9449980"/>
          </a:xfrm>
          <a:custGeom>
            <a:rect b="b" l="l" r="r" t="t"/>
            <a:pathLst>
              <a:path extrusionOk="0" h="9449980" w="4724990">
                <a:moveTo>
                  <a:pt x="4724990" y="0"/>
                </a:moveTo>
                <a:lnTo>
                  <a:pt x="0" y="0"/>
                </a:lnTo>
                <a:lnTo>
                  <a:pt x="0" y="9449980"/>
                </a:lnTo>
                <a:lnTo>
                  <a:pt x="4724990" y="9449980"/>
                </a:lnTo>
                <a:lnTo>
                  <a:pt x="4724990" y="0"/>
                </a:lnTo>
                <a:close/>
              </a:path>
            </a:pathLst>
          </a:custGeom>
          <a:blipFill rotWithShape="1">
            <a:blip r:embed="rId4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9"/>
          <p:cNvSpPr/>
          <p:nvPr/>
        </p:nvSpPr>
        <p:spPr>
          <a:xfrm rot="-2078694">
            <a:off x="15058718" y="-3218064"/>
            <a:ext cx="3946478" cy="7892957"/>
          </a:xfrm>
          <a:custGeom>
            <a:rect b="b" l="l" r="r" t="t"/>
            <a:pathLst>
              <a:path extrusionOk="0" h="7892957" w="3946478">
                <a:moveTo>
                  <a:pt x="0" y="0"/>
                </a:moveTo>
                <a:lnTo>
                  <a:pt x="3946479" y="0"/>
                </a:lnTo>
                <a:lnTo>
                  <a:pt x="3946479" y="7892956"/>
                </a:lnTo>
                <a:lnTo>
                  <a:pt x="0" y="7892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9"/>
          <p:cNvSpPr/>
          <p:nvPr/>
        </p:nvSpPr>
        <p:spPr>
          <a:xfrm flipH="1" rot="-5394223">
            <a:off x="6830687" y="5494450"/>
            <a:ext cx="4258239" cy="8516477"/>
          </a:xfrm>
          <a:custGeom>
            <a:rect b="b" l="l" r="r" t="t"/>
            <a:pathLst>
              <a:path extrusionOk="0" h="8516477" w="4258239">
                <a:moveTo>
                  <a:pt x="4258238" y="0"/>
                </a:moveTo>
                <a:lnTo>
                  <a:pt x="0" y="0"/>
                </a:lnTo>
                <a:lnTo>
                  <a:pt x="0" y="8516478"/>
                </a:lnTo>
                <a:lnTo>
                  <a:pt x="4258238" y="8516478"/>
                </a:lnTo>
                <a:lnTo>
                  <a:pt x="4258238" y="0"/>
                </a:lnTo>
                <a:close/>
              </a:path>
            </a:pathLst>
          </a:custGeom>
          <a:blipFill rotWithShape="1">
            <a:blip r:embed="rId4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9"/>
          <p:cNvSpPr/>
          <p:nvPr/>
        </p:nvSpPr>
        <p:spPr>
          <a:xfrm rot="5405776">
            <a:off x="7141202" y="6546794"/>
            <a:ext cx="3556631" cy="7113263"/>
          </a:xfrm>
          <a:custGeom>
            <a:rect b="b" l="l" r="r" t="t"/>
            <a:pathLst>
              <a:path extrusionOk="0" h="7113263" w="3556631">
                <a:moveTo>
                  <a:pt x="0" y="0"/>
                </a:moveTo>
                <a:lnTo>
                  <a:pt x="3556631" y="0"/>
                </a:lnTo>
                <a:lnTo>
                  <a:pt x="3556631" y="7113263"/>
                </a:lnTo>
                <a:lnTo>
                  <a:pt x="0" y="71132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9"/>
          <p:cNvSpPr/>
          <p:nvPr/>
        </p:nvSpPr>
        <p:spPr>
          <a:xfrm>
            <a:off x="6181062" y="3776282"/>
            <a:ext cx="27432" cy="4114800"/>
          </a:xfrm>
          <a:custGeom>
            <a:rect b="b" l="l" r="r" t="t"/>
            <a:pathLst>
              <a:path extrusionOk="0" h="5486400" w="36576">
                <a:moveTo>
                  <a:pt x="0" y="0"/>
                </a:moveTo>
                <a:lnTo>
                  <a:pt x="36576" y="0"/>
                </a:lnTo>
                <a:lnTo>
                  <a:pt x="36576" y="5486400"/>
                </a:lnTo>
                <a:lnTo>
                  <a:pt x="0" y="548640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</p:spPr>
      </p:sp>
      <p:sp>
        <p:nvSpPr>
          <p:cNvPr id="283" name="Google Shape;283;p9"/>
          <p:cNvSpPr/>
          <p:nvPr/>
        </p:nvSpPr>
        <p:spPr>
          <a:xfrm>
            <a:off x="12065790" y="3776282"/>
            <a:ext cx="27432" cy="4114800"/>
          </a:xfrm>
          <a:custGeom>
            <a:rect b="b" l="l" r="r" t="t"/>
            <a:pathLst>
              <a:path extrusionOk="0" h="5486400" w="36576">
                <a:moveTo>
                  <a:pt x="0" y="0"/>
                </a:moveTo>
                <a:lnTo>
                  <a:pt x="36576" y="0"/>
                </a:lnTo>
                <a:lnTo>
                  <a:pt x="36576" y="5486400"/>
                </a:lnTo>
                <a:lnTo>
                  <a:pt x="0" y="548640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</p:spPr>
      </p:sp>
      <p:sp>
        <p:nvSpPr>
          <p:cNvPr id="284" name="Google Shape;284;p9"/>
          <p:cNvSpPr/>
          <p:nvPr/>
        </p:nvSpPr>
        <p:spPr>
          <a:xfrm>
            <a:off x="2789539" y="2269911"/>
            <a:ext cx="1465126" cy="1703635"/>
          </a:xfrm>
          <a:custGeom>
            <a:rect b="b" l="l" r="r" t="t"/>
            <a:pathLst>
              <a:path extrusionOk="0" h="1703635" w="1465126">
                <a:moveTo>
                  <a:pt x="0" y="0"/>
                </a:moveTo>
                <a:lnTo>
                  <a:pt x="1465126" y="0"/>
                </a:lnTo>
                <a:lnTo>
                  <a:pt x="1465126" y="1703635"/>
                </a:lnTo>
                <a:lnTo>
                  <a:pt x="0" y="17036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p9"/>
          <p:cNvSpPr/>
          <p:nvPr/>
        </p:nvSpPr>
        <p:spPr>
          <a:xfrm>
            <a:off x="14017272" y="2269911"/>
            <a:ext cx="1273418" cy="1636402"/>
          </a:xfrm>
          <a:custGeom>
            <a:rect b="b" l="l" r="r" t="t"/>
            <a:pathLst>
              <a:path extrusionOk="0" h="1636402" w="1273418">
                <a:moveTo>
                  <a:pt x="0" y="0"/>
                </a:moveTo>
                <a:lnTo>
                  <a:pt x="1273418" y="0"/>
                </a:lnTo>
                <a:lnTo>
                  <a:pt x="1273418" y="1636402"/>
                </a:lnTo>
                <a:lnTo>
                  <a:pt x="0" y="1636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9"/>
          <p:cNvSpPr/>
          <p:nvPr/>
        </p:nvSpPr>
        <p:spPr>
          <a:xfrm>
            <a:off x="8132544" y="2318957"/>
            <a:ext cx="1597963" cy="1510801"/>
          </a:xfrm>
          <a:custGeom>
            <a:rect b="b" l="l" r="r" t="t"/>
            <a:pathLst>
              <a:path extrusionOk="0" h="1510801" w="1597963">
                <a:moveTo>
                  <a:pt x="0" y="0"/>
                </a:moveTo>
                <a:lnTo>
                  <a:pt x="1597963" y="0"/>
                </a:lnTo>
                <a:lnTo>
                  <a:pt x="1597963" y="1510801"/>
                </a:lnTo>
                <a:lnTo>
                  <a:pt x="0" y="1510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9"/>
          <p:cNvSpPr txBox="1"/>
          <p:nvPr/>
        </p:nvSpPr>
        <p:spPr>
          <a:xfrm>
            <a:off x="3620835" y="613992"/>
            <a:ext cx="10677942" cy="13399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Importance of Waste Management in Humanitarian Settings</a:t>
            </a:r>
            <a:endParaRPr/>
          </a:p>
        </p:txBody>
      </p:sp>
      <p:sp>
        <p:nvSpPr>
          <p:cNvPr id="288" name="Google Shape;288;p9"/>
          <p:cNvSpPr txBox="1"/>
          <p:nvPr/>
        </p:nvSpPr>
        <p:spPr>
          <a:xfrm>
            <a:off x="1190382" y="5168265"/>
            <a:ext cx="4663440" cy="330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1463" lvl="1" marL="542926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Proper waste management prevents the spread of diseases.</a:t>
            </a:r>
            <a:endParaRPr/>
          </a:p>
          <a:p>
            <a:pPr indent="-271463" lvl="1" marL="542926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Managing waste to prevent vector-borne diseases like malaria in camps.</a:t>
            </a:r>
            <a:endParaRPr/>
          </a:p>
          <a:p>
            <a:pPr indent="-271463" lvl="1" marL="542926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9"/>
          <p:cNvSpPr txBox="1"/>
          <p:nvPr/>
        </p:nvSpPr>
        <p:spPr>
          <a:xfrm>
            <a:off x="6628086" y="5168265"/>
            <a:ext cx="4663440" cy="330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1463" lvl="1" marL="542926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Reduces pollution, conserves resources, and protects ecosystems.</a:t>
            </a:r>
            <a:endParaRPr/>
          </a:p>
          <a:p>
            <a:pPr indent="-271463" lvl="1" marL="542926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Implementing waste segregation and recycling in disaster recovery operations.</a:t>
            </a:r>
            <a:endParaRPr/>
          </a:p>
        </p:txBody>
      </p:sp>
      <p:sp>
        <p:nvSpPr>
          <p:cNvPr id="290" name="Google Shape;290;p9"/>
          <p:cNvSpPr txBox="1"/>
          <p:nvPr/>
        </p:nvSpPr>
        <p:spPr>
          <a:xfrm>
            <a:off x="12417072" y="5168265"/>
            <a:ext cx="4663440" cy="2893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1463" lvl="1" marL="542926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Promotes recycling, reuse, and efficient resource use.</a:t>
            </a:r>
            <a:endParaRPr/>
          </a:p>
          <a:p>
            <a:pPr indent="-271463" lvl="1" marL="542926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Reusing construction materials in the rebuilding phase post-disaster.</a:t>
            </a:r>
            <a:endParaRPr/>
          </a:p>
        </p:txBody>
      </p:sp>
      <p:sp>
        <p:nvSpPr>
          <p:cNvPr id="291" name="Google Shape;291;p9"/>
          <p:cNvSpPr txBox="1"/>
          <p:nvPr/>
        </p:nvSpPr>
        <p:spPr>
          <a:xfrm>
            <a:off x="1422015" y="4329161"/>
            <a:ext cx="4397640" cy="502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Health Protection</a:t>
            </a:r>
            <a:endParaRPr/>
          </a:p>
        </p:txBody>
      </p:sp>
      <p:sp>
        <p:nvSpPr>
          <p:cNvPr id="292" name="Google Shape;292;p9"/>
          <p:cNvSpPr txBox="1"/>
          <p:nvPr/>
        </p:nvSpPr>
        <p:spPr>
          <a:xfrm>
            <a:off x="7052830" y="4068318"/>
            <a:ext cx="3813951" cy="9883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Environmental Conservation</a:t>
            </a:r>
            <a:endParaRPr/>
          </a:p>
        </p:txBody>
      </p:sp>
      <p:sp>
        <p:nvSpPr>
          <p:cNvPr id="293" name="Google Shape;293;p9"/>
          <p:cNvSpPr txBox="1"/>
          <p:nvPr/>
        </p:nvSpPr>
        <p:spPr>
          <a:xfrm>
            <a:off x="12750758" y="4084701"/>
            <a:ext cx="3996068" cy="9883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DBA504"/>
                </a:solidFill>
                <a:latin typeface="Roboto"/>
                <a:ea typeface="Roboto"/>
                <a:cs typeface="Roboto"/>
                <a:sym typeface="Roboto"/>
              </a:rPr>
              <a:t>Resource Efficiency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7093EABEAF8B4CBA11C585923F1E9C" ma:contentTypeVersion="18" ma:contentTypeDescription="Create a new document." ma:contentTypeScope="" ma:versionID="131a324aee4d555a63beee497a8ea6ce">
  <xsd:schema xmlns:xsd="http://www.w3.org/2001/XMLSchema" xmlns:xs="http://www.w3.org/2001/XMLSchema" xmlns:p="http://schemas.microsoft.com/office/2006/metadata/properties" xmlns:ns2="6da850ba-8d6a-4946-9e64-3cca585aae94" xmlns:ns3="1f53fade-b7a2-46aa-9ff1-583a0afc40b4" xmlns:ns4="985ec44e-1bab-4c0b-9df0-6ba128686fc9" targetNamespace="http://schemas.microsoft.com/office/2006/metadata/properties" ma:root="true" ma:fieldsID="67098cbe284325ff0b97796543bd31fd" ns2:_="" ns3:_="" ns4:_="">
    <xsd:import namespace="6da850ba-8d6a-4946-9e64-3cca585aae94"/>
    <xsd:import namespace="1f53fade-b7a2-46aa-9ff1-583a0afc40b4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850ba-8d6a-4946-9e64-3cca585aae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3fade-b7a2-46aa-9ff1-583a0afc40b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9aa507d-aaca-4591-aee8-da00b252780d}" ma:internalName="TaxCatchAll" ma:showField="CatchAllData" ma:web="1f53fade-b7a2-46aa-9ff1-583a0afc40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6da850ba-8d6a-4946-9e64-3cca585aae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2750AA-6877-43A5-BF0B-134BDF47D8B0}"/>
</file>

<file path=customXml/itemProps2.xml><?xml version="1.0" encoding="utf-8"?>
<ds:datastoreItem xmlns:ds="http://schemas.openxmlformats.org/officeDocument/2006/customXml" ds:itemID="{C7075226-35E7-4474-A395-0D3F5C674603}"/>
</file>

<file path=customXml/itemProps3.xml><?xml version="1.0" encoding="utf-8"?>
<ds:datastoreItem xmlns:ds="http://schemas.openxmlformats.org/officeDocument/2006/customXml" ds:itemID="{5AC81D70-708D-4C03-86D4-C0DCA2A0F747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0x010100B77093EABEAF8B4CBA11C585923F1E9C</vt:lpwstr>
  </property>
</Properties>
</file>