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Roboto Bold" charset="1" panose="02000000000000000000"/>
      <p:regular r:id="rId38"/>
    </p:embeddedFont>
    <p:embeddedFont>
      <p:font typeface="Roboto" charset="1" panose="02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2.fntdata"/><Relationship Id="rId47" Type="http://schemas.openxmlformats.org/officeDocument/2006/relationships/notesSlide" Target="notesSlides/notesSlide6.xml"/><Relationship Id="rId50" Type="http://schemas.openxmlformats.org/officeDocument/2006/relationships/notesSlide" Target="notesSlides/notesSlide9.xml"/><Relationship Id="rId55" Type="http://schemas.openxmlformats.org/officeDocument/2006/relationships/customXml" Target="../customXml/item3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2.xml"/><Relationship Id="rId45" Type="http://schemas.openxmlformats.org/officeDocument/2006/relationships/notesSlide" Target="notesSlides/notesSlide4.xml"/><Relationship Id="rId53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Slide" Target="notesSlides/notesSlide3.xml"/><Relationship Id="rId52" Type="http://schemas.openxmlformats.org/officeDocument/2006/relationships/notesSlide" Target="notesSlides/notesSlide1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" Type="http://schemas.openxmlformats.org/officeDocument/2006/relationships/theme" Target="theme/theme1.xml"/><Relationship Id="rId43" Type="http://schemas.openxmlformats.org/officeDocument/2006/relationships/notesSlide" Target="notesSlides/notesSlide2.xml"/><Relationship Id="rId48" Type="http://schemas.openxmlformats.org/officeDocument/2006/relationships/notesSlide" Target="notesSlides/notesSlide7.xml"/><Relationship Id="rId9" Type="http://schemas.openxmlformats.org/officeDocument/2006/relationships/slide" Target="slides/slide4.xml"/><Relationship Id="rId51" Type="http://schemas.openxmlformats.org/officeDocument/2006/relationships/notesSlide" Target="notesSlides/notesSlide10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8.fntdata"/><Relationship Id="rId46" Type="http://schemas.openxmlformats.org/officeDocument/2006/relationships/notesSlide" Target="notesSlides/notesSlide5.xml"/><Relationship Id="rId20" Type="http://schemas.openxmlformats.org/officeDocument/2006/relationships/slide" Target="slides/slide15.xml"/><Relationship Id="rId41" Type="http://schemas.openxmlformats.org/officeDocument/2006/relationships/notesSlide" Target="notesSlides/notesSlide1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Slide" Target="notesSlides/notesSlide8.xml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45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sv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9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62.png" Type="http://schemas.openxmlformats.org/officeDocument/2006/relationships/image"/><Relationship Id="rId9" Target="../media/image6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64.png" Type="http://schemas.openxmlformats.org/officeDocument/2006/relationships/image"/><Relationship Id="rId7" Target="../media/image65.svg" Type="http://schemas.openxmlformats.org/officeDocument/2006/relationships/image"/><Relationship Id="rId8" Target="../media/image66.png" Type="http://schemas.openxmlformats.org/officeDocument/2006/relationships/image"/><Relationship Id="rId9" Target="../media/image67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70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71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7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73.jpe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04742" y="506571"/>
            <a:ext cx="5338439" cy="1004725"/>
          </a:xfrm>
          <a:custGeom>
            <a:avLst/>
            <a:gdLst/>
            <a:ahLst/>
            <a:cxnLst/>
            <a:rect r="r" b="b" t="t" l="l"/>
            <a:pathLst>
              <a:path h="1004725" w="5338439">
                <a:moveTo>
                  <a:pt x="0" y="0"/>
                </a:moveTo>
                <a:lnTo>
                  <a:pt x="5338438" y="0"/>
                </a:lnTo>
                <a:lnTo>
                  <a:pt x="5338438" y="1004726"/>
                </a:lnTo>
                <a:lnTo>
                  <a:pt x="0" y="1004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355" r="0" b="-355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3026770">
            <a:off x="692743" y="-3792704"/>
            <a:ext cx="5304001" cy="10608001"/>
          </a:xfrm>
          <a:custGeom>
            <a:avLst/>
            <a:gdLst/>
            <a:ahLst/>
            <a:cxnLst/>
            <a:rect r="r" b="b" t="t" l="l"/>
            <a:pathLst>
              <a:path h="10608001" w="5304001">
                <a:moveTo>
                  <a:pt x="5304001" y="0"/>
                </a:moveTo>
                <a:lnTo>
                  <a:pt x="0" y="0"/>
                </a:lnTo>
                <a:lnTo>
                  <a:pt x="0" y="10608001"/>
                </a:lnTo>
                <a:lnTo>
                  <a:pt x="5304001" y="10608001"/>
                </a:lnTo>
                <a:lnTo>
                  <a:pt x="5304001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73229">
            <a:off x="889570" y="-3287186"/>
            <a:ext cx="4430089" cy="8860178"/>
          </a:xfrm>
          <a:custGeom>
            <a:avLst/>
            <a:gdLst/>
            <a:ahLst/>
            <a:cxnLst/>
            <a:rect r="r" b="b" t="t" l="l"/>
            <a:pathLst>
              <a:path h="8860178" w="4430089">
                <a:moveTo>
                  <a:pt x="0" y="0"/>
                </a:moveTo>
                <a:lnTo>
                  <a:pt x="4430089" y="0"/>
                </a:lnTo>
                <a:lnTo>
                  <a:pt x="4430089" y="8860178"/>
                </a:lnTo>
                <a:lnTo>
                  <a:pt x="0" y="88601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05839" y="3801755"/>
            <a:ext cx="10910656" cy="2435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6: </a:t>
            </a:r>
          </a:p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in Humanitarian Action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78422"/>
            <a:ext cx="9743091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ENVIRONMENT IN HUMANITARIAN ACTION (EHA) TRAINING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5839" y="6869191"/>
            <a:ext cx="6848235" cy="1303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Name of Facilitator: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Venue:</a:t>
            </a:r>
          </a:p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Date: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-6742692">
            <a:off x="13323328" y="3128498"/>
            <a:ext cx="5418980" cy="10837959"/>
          </a:xfrm>
          <a:custGeom>
            <a:avLst/>
            <a:gdLst/>
            <a:ahLst/>
            <a:cxnLst/>
            <a:rect r="r" b="b" t="t" l="l"/>
            <a:pathLst>
              <a:path h="10837959" w="5418980">
                <a:moveTo>
                  <a:pt x="5418980" y="0"/>
                </a:moveTo>
                <a:lnTo>
                  <a:pt x="0" y="0"/>
                </a:lnTo>
                <a:lnTo>
                  <a:pt x="0" y="10837959"/>
                </a:lnTo>
                <a:lnTo>
                  <a:pt x="5418980" y="10837959"/>
                </a:lnTo>
                <a:lnTo>
                  <a:pt x="541898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57307">
            <a:off x="13893004" y="4453397"/>
            <a:ext cx="4526123" cy="9052247"/>
          </a:xfrm>
          <a:custGeom>
            <a:avLst/>
            <a:gdLst/>
            <a:ahLst/>
            <a:cxnLst/>
            <a:rect r="r" b="b" t="t" l="l"/>
            <a:pathLst>
              <a:path h="9052247" w="4526123">
                <a:moveTo>
                  <a:pt x="0" y="0"/>
                </a:moveTo>
                <a:lnTo>
                  <a:pt x="4526123" y="0"/>
                </a:lnTo>
                <a:lnTo>
                  <a:pt x="4526123" y="9052246"/>
                </a:lnTo>
                <a:lnTo>
                  <a:pt x="0" y="9052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104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55325">
            <a:off x="14516373" y="-285735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08422" y="92583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28465" y="950398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Sustainable Land Management in Humanitarian Action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381844" y="2184916"/>
            <a:ext cx="1661723" cy="1635073"/>
          </a:xfrm>
          <a:custGeom>
            <a:avLst/>
            <a:gdLst/>
            <a:ahLst/>
            <a:cxnLst/>
            <a:rect r="r" b="b" t="t" l="l"/>
            <a:pathLst>
              <a:path h="1635073" w="1661723">
                <a:moveTo>
                  <a:pt x="0" y="0"/>
                </a:moveTo>
                <a:lnTo>
                  <a:pt x="1661723" y="0"/>
                </a:lnTo>
                <a:lnTo>
                  <a:pt x="1661723" y="1635074"/>
                </a:lnTo>
                <a:lnTo>
                  <a:pt x="0" y="1635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814" r="0" b="-81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03345" y="4133968"/>
            <a:ext cx="4757306" cy="226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Promotion of Long-term Recovery: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Healthy ecosystems aid in recovery and rebuilding after crises.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400" y="6746486"/>
            <a:ext cx="4757306" cy="18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Soil restoration projects improve the resilience of agricultural lands post-crisis, promoting sustainable recovery.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029779" y="2184916"/>
            <a:ext cx="1661722" cy="1635073"/>
          </a:xfrm>
          <a:custGeom>
            <a:avLst/>
            <a:gdLst/>
            <a:ahLst/>
            <a:cxnLst/>
            <a:rect r="r" b="b" t="t" l="l"/>
            <a:pathLst>
              <a:path h="1635073" w="1661722">
                <a:moveTo>
                  <a:pt x="0" y="0"/>
                </a:moveTo>
                <a:lnTo>
                  <a:pt x="1661722" y="0"/>
                </a:lnTo>
                <a:lnTo>
                  <a:pt x="1661722" y="1635074"/>
                </a:lnTo>
                <a:lnTo>
                  <a:pt x="0" y="1635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814" r="0" b="-81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481988" y="4133968"/>
            <a:ext cx="4757305" cy="226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Human Health &amp; Well-being: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Ecosystems provide clean air, water, and food, improving health.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81988" y="6746486"/>
            <a:ext cx="4757305" cy="146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Reforestation projects in refugee camps ensure access to clean air and reduce risks from air pollution.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608422" y="2184916"/>
            <a:ext cx="1661723" cy="1635073"/>
          </a:xfrm>
          <a:custGeom>
            <a:avLst/>
            <a:gdLst/>
            <a:ahLst/>
            <a:cxnLst/>
            <a:rect r="r" b="b" t="t" l="l"/>
            <a:pathLst>
              <a:path h="1635073" w="1661723">
                <a:moveTo>
                  <a:pt x="0" y="0"/>
                </a:moveTo>
                <a:lnTo>
                  <a:pt x="1661722" y="0"/>
                </a:lnTo>
                <a:lnTo>
                  <a:pt x="1661722" y="1635074"/>
                </a:lnTo>
                <a:lnTo>
                  <a:pt x="0" y="1635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814" r="0" b="-814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060630" y="4133968"/>
            <a:ext cx="4757305" cy="226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Resource Efficiency &amp; Waste Reduction: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Optimizes resource use, crucial in crises where resources are scarce.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60630" y="6746486"/>
            <a:ext cx="4757305" cy="18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Water-efficient land management in camps, such as rainwater harvesting, to conserve scarce water resources.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6851026">
            <a:off x="11059565" y="464993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3948973">
            <a:off x="11635564" y="595437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661653">
            <a:off x="72015" y="-45983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138346">
            <a:off x="139688" y="-401735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7818" y="1066800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Sustainable Land Management in Humanitarian Action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444645" y="2059884"/>
            <a:ext cx="1642416" cy="1588701"/>
          </a:xfrm>
          <a:custGeom>
            <a:avLst/>
            <a:gdLst/>
            <a:ahLst/>
            <a:cxnLst/>
            <a:rect r="r" b="b" t="t" l="l"/>
            <a:pathLst>
              <a:path h="1588701" w="1642416">
                <a:moveTo>
                  <a:pt x="0" y="0"/>
                </a:moveTo>
                <a:lnTo>
                  <a:pt x="1642416" y="0"/>
                </a:lnTo>
                <a:lnTo>
                  <a:pt x="1642416" y="1588701"/>
                </a:lnTo>
                <a:lnTo>
                  <a:pt x="0" y="1588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690" r="0" b="-169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0018" y="3800985"/>
            <a:ext cx="4702143" cy="270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 Mitigation &amp; Adaptation: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Sequesters carbon and helps communities adapt to climate impacts.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4781" y="6784977"/>
            <a:ext cx="4702143" cy="146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Reforestation to sequester carbon and mitigate local climate impacts in disaster-prone regions.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958470" y="2059884"/>
            <a:ext cx="1642416" cy="1588701"/>
          </a:xfrm>
          <a:custGeom>
            <a:avLst/>
            <a:gdLst/>
            <a:ahLst/>
            <a:cxnLst/>
            <a:rect r="r" b="b" t="t" l="l"/>
            <a:pathLst>
              <a:path h="1588701" w="1642416">
                <a:moveTo>
                  <a:pt x="0" y="0"/>
                </a:moveTo>
                <a:lnTo>
                  <a:pt x="1642416" y="0"/>
                </a:lnTo>
                <a:lnTo>
                  <a:pt x="1642416" y="1588701"/>
                </a:lnTo>
                <a:lnTo>
                  <a:pt x="0" y="1588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1690" r="0" b="-169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423844" y="3800985"/>
            <a:ext cx="4702143" cy="270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Community Involvement: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Engages local communities, ensuring sustainability and building local </a:t>
            </a: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capacity.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28607" y="6784977"/>
            <a:ext cx="4702143" cy="18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Community-led soil conservation and reforestation projects in crisis areas ensure ownership and long-term success.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472296" y="2059884"/>
            <a:ext cx="1642416" cy="1588701"/>
          </a:xfrm>
          <a:custGeom>
            <a:avLst/>
            <a:gdLst/>
            <a:ahLst/>
            <a:cxnLst/>
            <a:rect r="r" b="b" t="t" l="l"/>
            <a:pathLst>
              <a:path h="1588701" w="1642416">
                <a:moveTo>
                  <a:pt x="0" y="0"/>
                </a:moveTo>
                <a:lnTo>
                  <a:pt x="1642416" y="0"/>
                </a:lnTo>
                <a:lnTo>
                  <a:pt x="1642416" y="1588701"/>
                </a:lnTo>
                <a:lnTo>
                  <a:pt x="0" y="1588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1690" r="0" b="-169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937670" y="3800985"/>
            <a:ext cx="4702143" cy="270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Protection of Water Resources: 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Efficient water management ensures an adequate supply for health and agriculture.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42433" y="6784977"/>
            <a:ext cx="4702143" cy="18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Implementing soil and water conservation practices to protect water sources in drought-prone areas.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72452">
            <a:off x="65496" y="-2666773"/>
            <a:ext cx="4921469" cy="9842937"/>
          </a:xfrm>
          <a:custGeom>
            <a:avLst/>
            <a:gdLst/>
            <a:ahLst/>
            <a:cxnLst/>
            <a:rect r="r" b="b" t="t" l="l"/>
            <a:pathLst>
              <a:path h="9842937" w="4921469">
                <a:moveTo>
                  <a:pt x="4921469" y="0"/>
                </a:moveTo>
                <a:lnTo>
                  <a:pt x="0" y="0"/>
                </a:lnTo>
                <a:lnTo>
                  <a:pt x="0" y="9842937"/>
                </a:lnTo>
                <a:lnTo>
                  <a:pt x="4921469" y="9842937"/>
                </a:lnTo>
                <a:lnTo>
                  <a:pt x="492146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227547">
            <a:off x="205028" y="-2165373"/>
            <a:ext cx="4110584" cy="8221169"/>
          </a:xfrm>
          <a:custGeom>
            <a:avLst/>
            <a:gdLst/>
            <a:ahLst/>
            <a:cxnLst/>
            <a:rect r="r" b="b" t="t" l="l"/>
            <a:pathLst>
              <a:path h="8221169" w="4110584">
                <a:moveTo>
                  <a:pt x="0" y="0"/>
                </a:moveTo>
                <a:lnTo>
                  <a:pt x="4110585" y="0"/>
                </a:lnTo>
                <a:lnTo>
                  <a:pt x="4110585" y="8221169"/>
                </a:lnTo>
                <a:lnTo>
                  <a:pt x="0" y="822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87616">
            <a:off x="14062359" y="1761007"/>
            <a:ext cx="5376329" cy="10752657"/>
          </a:xfrm>
          <a:custGeom>
            <a:avLst/>
            <a:gdLst/>
            <a:ahLst/>
            <a:cxnLst/>
            <a:rect r="r" b="b" t="t" l="l"/>
            <a:pathLst>
              <a:path h="10752657" w="5376329">
                <a:moveTo>
                  <a:pt x="5376329" y="10752657"/>
                </a:moveTo>
                <a:lnTo>
                  <a:pt x="0" y="10752657"/>
                </a:lnTo>
                <a:lnTo>
                  <a:pt x="0" y="0"/>
                </a:lnTo>
                <a:lnTo>
                  <a:pt x="5376329" y="0"/>
                </a:lnTo>
                <a:lnTo>
                  <a:pt x="5376329" y="10752657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12383">
            <a:off x="14705348" y="3045152"/>
            <a:ext cx="4490500" cy="8980999"/>
          </a:xfrm>
          <a:custGeom>
            <a:avLst/>
            <a:gdLst/>
            <a:ahLst/>
            <a:cxnLst/>
            <a:rect r="r" b="b" t="t" l="l"/>
            <a:pathLst>
              <a:path h="8980999" w="4490500">
                <a:moveTo>
                  <a:pt x="0" y="8980999"/>
                </a:moveTo>
                <a:lnTo>
                  <a:pt x="4490500" y="8980999"/>
                </a:lnTo>
                <a:lnTo>
                  <a:pt x="4490500" y="0"/>
                </a:lnTo>
                <a:lnTo>
                  <a:pt x="0" y="0"/>
                </a:lnTo>
                <a:lnTo>
                  <a:pt x="0" y="8980999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6162" y="6356052"/>
            <a:ext cx="3468317" cy="3354808"/>
          </a:xfrm>
          <a:custGeom>
            <a:avLst/>
            <a:gdLst/>
            <a:ahLst/>
            <a:cxnLst/>
            <a:rect r="r" b="b" t="t" l="l"/>
            <a:pathLst>
              <a:path h="3354808" w="3468317">
                <a:moveTo>
                  <a:pt x="0" y="0"/>
                </a:moveTo>
                <a:lnTo>
                  <a:pt x="3468317" y="0"/>
                </a:lnTo>
                <a:lnTo>
                  <a:pt x="3468317" y="3354809"/>
                </a:lnTo>
                <a:lnTo>
                  <a:pt x="0" y="3354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059364"/>
            <a:ext cx="8299165" cy="2225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2: Causes and impacts of unsustainable land management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0"/>
            <a:ext cx="9390642" cy="10287000"/>
          </a:xfrm>
          <a:custGeom>
            <a:avLst/>
            <a:gdLst/>
            <a:ahLst/>
            <a:cxnLst/>
            <a:rect r="r" b="b" t="t" l="l"/>
            <a:pathLst>
              <a:path h="10287000" w="9390642">
                <a:moveTo>
                  <a:pt x="0" y="0"/>
                </a:moveTo>
                <a:lnTo>
                  <a:pt x="9390642" y="0"/>
                </a:lnTo>
                <a:lnTo>
                  <a:pt x="93906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858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794462">
            <a:off x="15537955" y="472347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30" y="0"/>
                </a:lnTo>
                <a:lnTo>
                  <a:pt x="4470030" y="8940060"/>
                </a:lnTo>
                <a:lnTo>
                  <a:pt x="0" y="8940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1041962">
            <a:off x="341206" y="-4700435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5"/>
                </a:moveTo>
                <a:lnTo>
                  <a:pt x="0" y="9828705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5"/>
                </a:lnTo>
                <a:close/>
              </a:path>
            </a:pathLst>
          </a:custGeom>
          <a:blipFill>
            <a:blip r:embed="rId7">
              <a:alphaModFix amt="2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9758037">
            <a:off x="373335" y="-4055291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76378" y="2931006"/>
            <a:ext cx="7971819" cy="592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Humanitarian operations often lead to unsustainable land management due to the urgent need for resources, shelter, and food production.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Activities such as resource overexploitation, agricultural expansion, and conflict-related damage contribute to environmental degradation.</a:t>
            </a:r>
          </a:p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Climate change exacerbates these challenges, stressing vulnerable ecosystems and increasing the frequency of natural disasters.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6378" y="607573"/>
            <a:ext cx="8467622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Unsustainable Land Management in Humanitarian Contexts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76442" y="9654121"/>
            <a:ext cx="4935530" cy="37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UNEP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52500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Unsustainable Land Management in Humanitarian Contexts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520591" y="2490185"/>
            <a:ext cx="2624906" cy="2624906"/>
            <a:chOff x="0" y="0"/>
            <a:chExt cx="3499874" cy="34998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99866" cy="3499866"/>
            </a:xfrm>
            <a:custGeom>
              <a:avLst/>
              <a:gdLst/>
              <a:ahLst/>
              <a:cxnLst/>
              <a:rect r="r" b="b" t="t" l="l"/>
              <a:pathLst>
                <a:path h="3499866" w="3499866">
                  <a:moveTo>
                    <a:pt x="0" y="1749933"/>
                  </a:moveTo>
                  <a:cubicBezTo>
                    <a:pt x="0" y="783463"/>
                    <a:pt x="783463" y="0"/>
                    <a:pt x="1749933" y="0"/>
                  </a:cubicBezTo>
                  <a:cubicBezTo>
                    <a:pt x="2716403" y="0"/>
                    <a:pt x="3499866" y="783463"/>
                    <a:pt x="3499866" y="1749933"/>
                  </a:cubicBezTo>
                  <a:cubicBezTo>
                    <a:pt x="3499866" y="2716403"/>
                    <a:pt x="2716403" y="3499866"/>
                    <a:pt x="1749933" y="3499866"/>
                  </a:cubicBezTo>
                  <a:cubicBezTo>
                    <a:pt x="783463" y="3499866"/>
                    <a:pt x="0" y="2716403"/>
                    <a:pt x="0" y="1749933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3079998" y="3049591"/>
            <a:ext cx="1506093" cy="1506093"/>
          </a:xfrm>
          <a:custGeom>
            <a:avLst/>
            <a:gdLst/>
            <a:ahLst/>
            <a:cxnLst/>
            <a:rect r="r" b="b" t="t" l="l"/>
            <a:pathLst>
              <a:path h="1506093" w="1506093">
                <a:moveTo>
                  <a:pt x="0" y="0"/>
                </a:moveTo>
                <a:lnTo>
                  <a:pt x="1506093" y="0"/>
                </a:lnTo>
                <a:lnTo>
                  <a:pt x="1506093" y="1506093"/>
                </a:lnTo>
                <a:lnTo>
                  <a:pt x="0" y="15060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74471" y="5388817"/>
            <a:ext cx="4526135" cy="289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Humanitarian operations often lead to unsustainable land management due to the urgent need for resources, shelter, and food production.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831546" y="2490185"/>
            <a:ext cx="2624906" cy="2624906"/>
            <a:chOff x="0" y="0"/>
            <a:chExt cx="3499874" cy="34998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99866" cy="3499866"/>
            </a:xfrm>
            <a:custGeom>
              <a:avLst/>
              <a:gdLst/>
              <a:ahLst/>
              <a:cxnLst/>
              <a:rect r="r" b="b" t="t" l="l"/>
              <a:pathLst>
                <a:path h="3499866" w="3499866">
                  <a:moveTo>
                    <a:pt x="0" y="1749933"/>
                  </a:moveTo>
                  <a:cubicBezTo>
                    <a:pt x="0" y="783463"/>
                    <a:pt x="783463" y="0"/>
                    <a:pt x="1749933" y="0"/>
                  </a:cubicBezTo>
                  <a:cubicBezTo>
                    <a:pt x="2716403" y="0"/>
                    <a:pt x="3499866" y="783463"/>
                    <a:pt x="3499866" y="1749933"/>
                  </a:cubicBezTo>
                  <a:cubicBezTo>
                    <a:pt x="3499866" y="2716403"/>
                    <a:pt x="2716403" y="3499866"/>
                    <a:pt x="1749933" y="3499866"/>
                  </a:cubicBezTo>
                  <a:cubicBezTo>
                    <a:pt x="783463" y="3499866"/>
                    <a:pt x="0" y="2716403"/>
                    <a:pt x="0" y="1749933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8390954" y="3049591"/>
            <a:ext cx="1506093" cy="1506093"/>
          </a:xfrm>
          <a:custGeom>
            <a:avLst/>
            <a:gdLst/>
            <a:ahLst/>
            <a:cxnLst/>
            <a:rect r="r" b="b" t="t" l="l"/>
            <a:pathLst>
              <a:path h="1506093" w="1506093">
                <a:moveTo>
                  <a:pt x="0" y="0"/>
                </a:moveTo>
                <a:lnTo>
                  <a:pt x="1506092" y="0"/>
                </a:lnTo>
                <a:lnTo>
                  <a:pt x="1506092" y="1506093"/>
                </a:lnTo>
                <a:lnTo>
                  <a:pt x="0" y="1506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880933" y="5388817"/>
            <a:ext cx="4526135" cy="289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Activities such as resource overexploitation, agricultural expansion, and conflict-related damage contribute to environmental degradation.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138009" y="2490185"/>
            <a:ext cx="2624906" cy="2624906"/>
            <a:chOff x="0" y="0"/>
            <a:chExt cx="3499874" cy="349987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499866" cy="3499866"/>
            </a:xfrm>
            <a:custGeom>
              <a:avLst/>
              <a:gdLst/>
              <a:ahLst/>
              <a:cxnLst/>
              <a:rect r="r" b="b" t="t" l="l"/>
              <a:pathLst>
                <a:path h="3499866" w="3499866">
                  <a:moveTo>
                    <a:pt x="0" y="1749933"/>
                  </a:moveTo>
                  <a:cubicBezTo>
                    <a:pt x="0" y="783463"/>
                    <a:pt x="783463" y="0"/>
                    <a:pt x="1749933" y="0"/>
                  </a:cubicBezTo>
                  <a:cubicBezTo>
                    <a:pt x="2716403" y="0"/>
                    <a:pt x="3499866" y="783463"/>
                    <a:pt x="3499866" y="1749933"/>
                  </a:cubicBezTo>
                  <a:cubicBezTo>
                    <a:pt x="3499866" y="2716403"/>
                    <a:pt x="2716403" y="3499866"/>
                    <a:pt x="1749933" y="3499866"/>
                  </a:cubicBezTo>
                  <a:cubicBezTo>
                    <a:pt x="783463" y="3499866"/>
                    <a:pt x="0" y="2716403"/>
                    <a:pt x="0" y="1749933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3697415" y="3049591"/>
            <a:ext cx="1506093" cy="1506093"/>
          </a:xfrm>
          <a:custGeom>
            <a:avLst/>
            <a:gdLst/>
            <a:ahLst/>
            <a:cxnLst/>
            <a:rect r="r" b="b" t="t" l="l"/>
            <a:pathLst>
              <a:path h="1506093" w="1506093">
                <a:moveTo>
                  <a:pt x="0" y="0"/>
                </a:moveTo>
                <a:lnTo>
                  <a:pt x="1506093" y="0"/>
                </a:lnTo>
                <a:lnTo>
                  <a:pt x="1506093" y="1506093"/>
                </a:lnTo>
                <a:lnTo>
                  <a:pt x="0" y="1506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187395" y="5388817"/>
            <a:ext cx="4526135" cy="289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Climate change exacerbates these challenges, stressing vulnerable ecosystems and increasing the frequency of natural disasters.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38666" y="938312"/>
            <a:ext cx="154123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Causes of Unsustainable Land Management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1868714"/>
            <a:ext cx="16863150" cy="2379700"/>
            <a:chOff x="0" y="0"/>
            <a:chExt cx="22484200" cy="31729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484206" cy="3172937"/>
            </a:xfrm>
            <a:custGeom>
              <a:avLst/>
              <a:gdLst/>
              <a:ahLst/>
              <a:cxnLst/>
              <a:rect r="r" b="b" t="t" l="l"/>
              <a:pathLst>
                <a:path h="3172937" w="22484206">
                  <a:moveTo>
                    <a:pt x="0" y="317337"/>
                  </a:moveTo>
                  <a:cubicBezTo>
                    <a:pt x="0" y="142061"/>
                    <a:pt x="125476" y="0"/>
                    <a:pt x="280289" y="0"/>
                  </a:cubicBezTo>
                  <a:lnTo>
                    <a:pt x="22203918" y="0"/>
                  </a:lnTo>
                  <a:cubicBezTo>
                    <a:pt x="22358731" y="0"/>
                    <a:pt x="22484206" y="142061"/>
                    <a:pt x="22484206" y="317337"/>
                  </a:cubicBezTo>
                  <a:lnTo>
                    <a:pt x="22484206" y="2855601"/>
                  </a:lnTo>
                  <a:cubicBezTo>
                    <a:pt x="22484206" y="3030876"/>
                    <a:pt x="22358731" y="3172937"/>
                    <a:pt x="22203918" y="3172937"/>
                  </a:cubicBezTo>
                  <a:lnTo>
                    <a:pt x="280289" y="3172937"/>
                  </a:lnTo>
                  <a:cubicBezTo>
                    <a:pt x="125476" y="3172937"/>
                    <a:pt x="0" y="3030876"/>
                    <a:pt x="0" y="2855601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30510" y="2341637"/>
            <a:ext cx="1156034" cy="1156033"/>
          </a:xfrm>
          <a:custGeom>
            <a:avLst/>
            <a:gdLst/>
            <a:ahLst/>
            <a:cxnLst/>
            <a:rect r="r" b="b" t="t" l="l"/>
            <a:pathLst>
              <a:path h="1156033" w="1156034">
                <a:moveTo>
                  <a:pt x="0" y="0"/>
                </a:moveTo>
                <a:lnTo>
                  <a:pt x="1156034" y="0"/>
                </a:lnTo>
                <a:lnTo>
                  <a:pt x="1156034" y="1156033"/>
                </a:lnTo>
                <a:lnTo>
                  <a:pt x="0" y="11560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326622" y="2471978"/>
            <a:ext cx="2838164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8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Habitat Disruption: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51571" y="1967153"/>
            <a:ext cx="10499460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Disturbance of ecosystems through human activities like construction, pollution, and temporary settlements.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Impacts: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Loss of species, disrupted ecosystem functions, and reduced resilience to environmental changes.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Construction of temporary shelters in forest regions causing habitat fragmentation and species loss.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94692" y="4496064"/>
            <a:ext cx="16863150" cy="2101879"/>
            <a:chOff x="0" y="0"/>
            <a:chExt cx="22484200" cy="28025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484206" cy="2802509"/>
            </a:xfrm>
            <a:custGeom>
              <a:avLst/>
              <a:gdLst/>
              <a:ahLst/>
              <a:cxnLst/>
              <a:rect r="r" b="b" t="t" l="l"/>
              <a:pathLst>
                <a:path h="2802509" w="22484206">
                  <a:moveTo>
                    <a:pt x="0" y="280289"/>
                  </a:moveTo>
                  <a:cubicBezTo>
                    <a:pt x="0" y="125476"/>
                    <a:pt x="125476" y="0"/>
                    <a:pt x="280289" y="0"/>
                  </a:cubicBezTo>
                  <a:lnTo>
                    <a:pt x="22203918" y="0"/>
                  </a:lnTo>
                  <a:cubicBezTo>
                    <a:pt x="22358731" y="0"/>
                    <a:pt x="22484206" y="125476"/>
                    <a:pt x="22484206" y="280289"/>
                  </a:cubicBezTo>
                  <a:lnTo>
                    <a:pt x="22484206" y="2522220"/>
                  </a:lnTo>
                  <a:cubicBezTo>
                    <a:pt x="22484206" y="2677033"/>
                    <a:pt x="22358731" y="2802509"/>
                    <a:pt x="22203918" y="2802509"/>
                  </a:cubicBezTo>
                  <a:lnTo>
                    <a:pt x="280289" y="2802509"/>
                  </a:lnTo>
                  <a:cubicBezTo>
                    <a:pt x="125476" y="2802509"/>
                    <a:pt x="0" y="2677033"/>
                    <a:pt x="0" y="2522220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20985" y="4959462"/>
            <a:ext cx="1175084" cy="1175084"/>
            <a:chOff x="0" y="0"/>
            <a:chExt cx="1566778" cy="156677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541399" cy="1541399"/>
            </a:xfrm>
            <a:custGeom>
              <a:avLst/>
              <a:gdLst/>
              <a:ahLst/>
              <a:cxnLst/>
              <a:rect r="r" b="b" t="t" l="l"/>
              <a:pathLst>
                <a:path h="1541399" w="1541399">
                  <a:moveTo>
                    <a:pt x="0" y="0"/>
                  </a:moveTo>
                  <a:lnTo>
                    <a:pt x="1541399" y="0"/>
                  </a:lnTo>
                  <a:lnTo>
                    <a:pt x="1541399" y="1541399"/>
                  </a:lnTo>
                  <a:lnTo>
                    <a:pt x="0" y="1541399"/>
                  </a:lnTo>
                  <a:close/>
                </a:path>
              </a:pathLst>
            </a:custGeom>
            <a:blipFill>
              <a:blip r:embed="rId11"/>
              <a:stretch>
                <a:fillRect l="-823" t="-823" r="-822" b="-822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66799" cy="1566799"/>
            </a:xfrm>
            <a:custGeom>
              <a:avLst/>
              <a:gdLst/>
              <a:ahLst/>
              <a:cxnLst/>
              <a:rect r="r" b="b" t="t" l="l"/>
              <a:pathLst>
                <a:path h="1566799" w="1566799">
                  <a:moveTo>
                    <a:pt x="12700" y="0"/>
                  </a:moveTo>
                  <a:lnTo>
                    <a:pt x="1554099" y="0"/>
                  </a:lnTo>
                  <a:cubicBezTo>
                    <a:pt x="1561084" y="0"/>
                    <a:pt x="1566799" y="5715"/>
                    <a:pt x="1566799" y="12700"/>
                  </a:cubicBezTo>
                  <a:lnTo>
                    <a:pt x="1566799" y="1554099"/>
                  </a:lnTo>
                  <a:cubicBezTo>
                    <a:pt x="1566799" y="1561084"/>
                    <a:pt x="1561084" y="1566799"/>
                    <a:pt x="1554099" y="1566799"/>
                  </a:cubicBezTo>
                  <a:lnTo>
                    <a:pt x="12700" y="1566799"/>
                  </a:lnTo>
                  <a:cubicBezTo>
                    <a:pt x="5715" y="1566799"/>
                    <a:pt x="0" y="1561084"/>
                    <a:pt x="0" y="155409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54099"/>
                  </a:lnTo>
                  <a:lnTo>
                    <a:pt x="12700" y="1554099"/>
                  </a:lnTo>
                  <a:lnTo>
                    <a:pt x="12700" y="1541399"/>
                  </a:lnTo>
                  <a:lnTo>
                    <a:pt x="1554099" y="1541399"/>
                  </a:lnTo>
                  <a:lnTo>
                    <a:pt x="1554099" y="1554099"/>
                  </a:lnTo>
                  <a:lnTo>
                    <a:pt x="1541399" y="1554099"/>
                  </a:lnTo>
                  <a:lnTo>
                    <a:pt x="1541399" y="12700"/>
                  </a:lnTo>
                  <a:lnTo>
                    <a:pt x="1554099" y="12700"/>
                  </a:lnTo>
                  <a:lnTo>
                    <a:pt x="15540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326622" y="5099329"/>
            <a:ext cx="2921303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8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Overexploitation of Resources: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51571" y="4751666"/>
            <a:ext cx="1026778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Unsustainable extraction of resources such as timber, water, and minerals in crisis contexts.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Impacts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Depletion of resources, biodiversity loss, and environmental degradation.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Excessive logging for building materials in IDP camps leading to deforestation and habitat loss.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94692" y="6845594"/>
            <a:ext cx="16863150" cy="2101880"/>
            <a:chOff x="0" y="0"/>
            <a:chExt cx="22484200" cy="280250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484206" cy="2802509"/>
            </a:xfrm>
            <a:custGeom>
              <a:avLst/>
              <a:gdLst/>
              <a:ahLst/>
              <a:cxnLst/>
              <a:rect r="r" b="b" t="t" l="l"/>
              <a:pathLst>
                <a:path h="2802509" w="22484206">
                  <a:moveTo>
                    <a:pt x="0" y="280289"/>
                  </a:moveTo>
                  <a:cubicBezTo>
                    <a:pt x="0" y="125476"/>
                    <a:pt x="125476" y="0"/>
                    <a:pt x="280289" y="0"/>
                  </a:cubicBezTo>
                  <a:lnTo>
                    <a:pt x="22203918" y="0"/>
                  </a:lnTo>
                  <a:cubicBezTo>
                    <a:pt x="22358731" y="0"/>
                    <a:pt x="22484206" y="125476"/>
                    <a:pt x="22484206" y="280289"/>
                  </a:cubicBezTo>
                  <a:lnTo>
                    <a:pt x="22484206" y="2522220"/>
                  </a:lnTo>
                  <a:cubicBezTo>
                    <a:pt x="22484206" y="2677033"/>
                    <a:pt x="22358731" y="2802509"/>
                    <a:pt x="22203918" y="2802509"/>
                  </a:cubicBezTo>
                  <a:lnTo>
                    <a:pt x="280289" y="2802509"/>
                  </a:lnTo>
                  <a:cubicBezTo>
                    <a:pt x="125476" y="2802509"/>
                    <a:pt x="0" y="2677033"/>
                    <a:pt x="0" y="2522220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20985" y="7308992"/>
            <a:ext cx="1175084" cy="1175084"/>
            <a:chOff x="0" y="0"/>
            <a:chExt cx="1566778" cy="156677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1541399" cy="1541399"/>
            </a:xfrm>
            <a:custGeom>
              <a:avLst/>
              <a:gdLst/>
              <a:ahLst/>
              <a:cxnLst/>
              <a:rect r="r" b="b" t="t" l="l"/>
              <a:pathLst>
                <a:path h="1541399" w="1541399">
                  <a:moveTo>
                    <a:pt x="0" y="0"/>
                  </a:moveTo>
                  <a:lnTo>
                    <a:pt x="1541399" y="0"/>
                  </a:lnTo>
                  <a:lnTo>
                    <a:pt x="1541399" y="1541399"/>
                  </a:lnTo>
                  <a:lnTo>
                    <a:pt x="0" y="1541399"/>
                  </a:lnTo>
                  <a:close/>
                </a:path>
              </a:pathLst>
            </a:custGeom>
            <a:blipFill>
              <a:blip r:embed="rId12"/>
              <a:stretch>
                <a:fillRect l="-823" t="-823" r="-822" b="-822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66799" cy="1566799"/>
            </a:xfrm>
            <a:custGeom>
              <a:avLst/>
              <a:gdLst/>
              <a:ahLst/>
              <a:cxnLst/>
              <a:rect r="r" b="b" t="t" l="l"/>
              <a:pathLst>
                <a:path h="1566799" w="1566799">
                  <a:moveTo>
                    <a:pt x="12700" y="0"/>
                  </a:moveTo>
                  <a:lnTo>
                    <a:pt x="1554099" y="0"/>
                  </a:lnTo>
                  <a:cubicBezTo>
                    <a:pt x="1561084" y="0"/>
                    <a:pt x="1566799" y="5715"/>
                    <a:pt x="1566799" y="12700"/>
                  </a:cubicBezTo>
                  <a:lnTo>
                    <a:pt x="1566799" y="1554099"/>
                  </a:lnTo>
                  <a:cubicBezTo>
                    <a:pt x="1566799" y="1561084"/>
                    <a:pt x="1561084" y="1566799"/>
                    <a:pt x="1554099" y="1566799"/>
                  </a:cubicBezTo>
                  <a:lnTo>
                    <a:pt x="12700" y="1566799"/>
                  </a:lnTo>
                  <a:cubicBezTo>
                    <a:pt x="5715" y="1566799"/>
                    <a:pt x="0" y="1561084"/>
                    <a:pt x="0" y="155409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54099"/>
                  </a:lnTo>
                  <a:lnTo>
                    <a:pt x="12700" y="1554099"/>
                  </a:lnTo>
                  <a:lnTo>
                    <a:pt x="12700" y="1541399"/>
                  </a:lnTo>
                  <a:lnTo>
                    <a:pt x="1554099" y="1541399"/>
                  </a:lnTo>
                  <a:lnTo>
                    <a:pt x="1554099" y="1554099"/>
                  </a:lnTo>
                  <a:lnTo>
                    <a:pt x="1541399" y="1554099"/>
                  </a:lnTo>
                  <a:lnTo>
                    <a:pt x="1541399" y="12700"/>
                  </a:lnTo>
                  <a:lnTo>
                    <a:pt x="1554099" y="12700"/>
                  </a:lnTo>
                  <a:lnTo>
                    <a:pt x="155409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204738" y="7453597"/>
            <a:ext cx="2838164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85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Conflict-Related Activities: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51571" y="7048785"/>
            <a:ext cx="9775194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Land use changes due to the presence of landmines, explosives, and remnants of war.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Impacts: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Land contamination, delays in land restoration, and threats to human life and biodiversity.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Post-conflict regions where landmines prevent agricultural rehabilitation.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Causes of Unsustainable Land Management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4087387">
            <a:off x="-662289" y="419493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9828705"/>
                </a:moveTo>
                <a:lnTo>
                  <a:pt x="0" y="9828705"/>
                </a:lnTo>
                <a:lnTo>
                  <a:pt x="0" y="0"/>
                </a:lnTo>
                <a:lnTo>
                  <a:pt x="4914353" y="0"/>
                </a:lnTo>
                <a:lnTo>
                  <a:pt x="4914353" y="9828705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6712612">
            <a:off x="-450805" y="53632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8876838">
            <a:off x="13741593" y="-281221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0" y="10703641"/>
                </a:lnTo>
                <a:lnTo>
                  <a:pt x="535182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923161">
            <a:off x="14582653" y="-212211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30" y="0"/>
                </a:lnTo>
                <a:lnTo>
                  <a:pt x="4470030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44142" y="919565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14165" y="1262755"/>
            <a:ext cx="154123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Causes of Unsustainable Land Management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2374132"/>
            <a:ext cx="16264901" cy="2080164"/>
            <a:chOff x="0" y="0"/>
            <a:chExt cx="21686534" cy="27735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686520" cy="2773553"/>
            </a:xfrm>
            <a:custGeom>
              <a:avLst/>
              <a:gdLst/>
              <a:ahLst/>
              <a:cxnLst/>
              <a:rect r="r" b="b" t="t" l="l"/>
              <a:pathLst>
                <a:path h="2773553" w="21686520">
                  <a:moveTo>
                    <a:pt x="0" y="277368"/>
                  </a:moveTo>
                  <a:cubicBezTo>
                    <a:pt x="0" y="124206"/>
                    <a:pt x="124206" y="0"/>
                    <a:pt x="277368" y="0"/>
                  </a:cubicBezTo>
                  <a:lnTo>
                    <a:pt x="21409152" y="0"/>
                  </a:lnTo>
                  <a:cubicBezTo>
                    <a:pt x="21562315" y="0"/>
                    <a:pt x="21686520" y="124206"/>
                    <a:pt x="21686520" y="277368"/>
                  </a:cubicBezTo>
                  <a:lnTo>
                    <a:pt x="21686520" y="2496185"/>
                  </a:lnTo>
                  <a:cubicBezTo>
                    <a:pt x="21686520" y="2649347"/>
                    <a:pt x="21562315" y="2773553"/>
                    <a:pt x="21409152" y="2773553"/>
                  </a:cubicBezTo>
                  <a:lnTo>
                    <a:pt x="277368" y="2773553"/>
                  </a:lnTo>
                  <a:cubicBezTo>
                    <a:pt x="124206" y="2773553"/>
                    <a:pt x="0" y="2649347"/>
                    <a:pt x="0" y="2496185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14415" y="2832644"/>
            <a:ext cx="1163139" cy="1163139"/>
            <a:chOff x="0" y="0"/>
            <a:chExt cx="1550852" cy="15508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1525397" cy="1525397"/>
            </a:xfrm>
            <a:custGeom>
              <a:avLst/>
              <a:gdLst/>
              <a:ahLst/>
              <a:cxnLst/>
              <a:rect r="r" b="b" t="t" l="l"/>
              <a:pathLst>
                <a:path h="1525397" w="1525397">
                  <a:moveTo>
                    <a:pt x="0" y="0"/>
                  </a:moveTo>
                  <a:lnTo>
                    <a:pt x="1525397" y="0"/>
                  </a:lnTo>
                  <a:lnTo>
                    <a:pt x="1525397" y="1525397"/>
                  </a:lnTo>
                  <a:lnTo>
                    <a:pt x="0" y="1525397"/>
                  </a:lnTo>
                  <a:close/>
                </a:path>
              </a:pathLst>
            </a:custGeom>
            <a:blipFill>
              <a:blip r:embed="rId9"/>
              <a:stretch>
                <a:fillRect l="-832" t="-832" r="-836" b="-836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50797" cy="1550797"/>
            </a:xfrm>
            <a:custGeom>
              <a:avLst/>
              <a:gdLst/>
              <a:ahLst/>
              <a:cxnLst/>
              <a:rect r="r" b="b" t="t" l="l"/>
              <a:pathLst>
                <a:path h="1550797" w="1550797">
                  <a:moveTo>
                    <a:pt x="12700" y="0"/>
                  </a:moveTo>
                  <a:lnTo>
                    <a:pt x="1538097" y="0"/>
                  </a:lnTo>
                  <a:cubicBezTo>
                    <a:pt x="1545082" y="0"/>
                    <a:pt x="1550797" y="5715"/>
                    <a:pt x="1550797" y="12700"/>
                  </a:cubicBezTo>
                  <a:lnTo>
                    <a:pt x="1550797" y="1538097"/>
                  </a:lnTo>
                  <a:cubicBezTo>
                    <a:pt x="1550797" y="1545082"/>
                    <a:pt x="1545082" y="1550797"/>
                    <a:pt x="1538097" y="1550797"/>
                  </a:cubicBezTo>
                  <a:lnTo>
                    <a:pt x="12700" y="1550797"/>
                  </a:lnTo>
                  <a:cubicBezTo>
                    <a:pt x="5715" y="1550797"/>
                    <a:pt x="0" y="1545082"/>
                    <a:pt x="0" y="15380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38097"/>
                  </a:lnTo>
                  <a:lnTo>
                    <a:pt x="12700" y="1538097"/>
                  </a:lnTo>
                  <a:lnTo>
                    <a:pt x="12700" y="1525397"/>
                  </a:lnTo>
                  <a:lnTo>
                    <a:pt x="1538097" y="1525397"/>
                  </a:lnTo>
                  <a:lnTo>
                    <a:pt x="1538097" y="1538097"/>
                  </a:lnTo>
                  <a:lnTo>
                    <a:pt x="1525397" y="1538097"/>
                  </a:lnTo>
                  <a:lnTo>
                    <a:pt x="1525397" y="12700"/>
                  </a:lnTo>
                  <a:lnTo>
                    <a:pt x="1538097" y="12700"/>
                  </a:lnTo>
                  <a:lnTo>
                    <a:pt x="15380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744934" y="2937964"/>
            <a:ext cx="219168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Agricultural Expansion: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16716" y="2461713"/>
            <a:ext cx="10009814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Conversion of forests and natural landscapes into agricultural lands to support displaced populations.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Deforestation, soil degradation, habitat loss, and increased greenhouse gas emissions.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Clearing forests for agricultural projects in refugee camps, leading to habitat destruction.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94692" y="4720996"/>
            <a:ext cx="16264901" cy="2080164"/>
            <a:chOff x="0" y="0"/>
            <a:chExt cx="21686534" cy="277355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686520" cy="2773553"/>
            </a:xfrm>
            <a:custGeom>
              <a:avLst/>
              <a:gdLst/>
              <a:ahLst/>
              <a:cxnLst/>
              <a:rect r="r" b="b" t="t" l="l"/>
              <a:pathLst>
                <a:path h="2773553" w="21686520">
                  <a:moveTo>
                    <a:pt x="0" y="277368"/>
                  </a:moveTo>
                  <a:cubicBezTo>
                    <a:pt x="0" y="124206"/>
                    <a:pt x="124206" y="0"/>
                    <a:pt x="277368" y="0"/>
                  </a:cubicBezTo>
                  <a:lnTo>
                    <a:pt x="21409152" y="0"/>
                  </a:lnTo>
                  <a:cubicBezTo>
                    <a:pt x="21562315" y="0"/>
                    <a:pt x="21686520" y="124206"/>
                    <a:pt x="21686520" y="277368"/>
                  </a:cubicBezTo>
                  <a:lnTo>
                    <a:pt x="21686520" y="2496185"/>
                  </a:lnTo>
                  <a:cubicBezTo>
                    <a:pt x="21686520" y="2649347"/>
                    <a:pt x="21562315" y="2773553"/>
                    <a:pt x="21409152" y="2773553"/>
                  </a:cubicBezTo>
                  <a:lnTo>
                    <a:pt x="277368" y="2773553"/>
                  </a:lnTo>
                  <a:cubicBezTo>
                    <a:pt x="124206" y="2773553"/>
                    <a:pt x="0" y="2649347"/>
                    <a:pt x="0" y="2496185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523940" y="5189034"/>
            <a:ext cx="1144089" cy="1144089"/>
          </a:xfrm>
          <a:custGeom>
            <a:avLst/>
            <a:gdLst/>
            <a:ahLst/>
            <a:cxnLst/>
            <a:rect r="r" b="b" t="t" l="l"/>
            <a:pathLst>
              <a:path h="1144089" w="1144089">
                <a:moveTo>
                  <a:pt x="0" y="0"/>
                </a:moveTo>
                <a:lnTo>
                  <a:pt x="1144089" y="0"/>
                </a:lnTo>
                <a:lnTo>
                  <a:pt x="1144089" y="1144089"/>
                </a:lnTo>
                <a:lnTo>
                  <a:pt x="0" y="1144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625456" y="5330166"/>
            <a:ext cx="352303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Unsustainable Agriculture: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16716" y="5122903"/>
            <a:ext cx="10009814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Harmful agricultural practices such as excessive pesticide use and over-irrigation.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Impacts: 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Soil degradation, water pollution, and reduced productivity.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 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Over-irrigation in refugee camp agriculture leading to soil salinization and reduced crop yields.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94692" y="7115485"/>
            <a:ext cx="16264901" cy="1846977"/>
            <a:chOff x="0" y="0"/>
            <a:chExt cx="21686534" cy="24626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686520" cy="2462637"/>
            </a:xfrm>
            <a:custGeom>
              <a:avLst/>
              <a:gdLst/>
              <a:ahLst/>
              <a:cxnLst/>
              <a:rect r="r" b="b" t="t" l="l"/>
              <a:pathLst>
                <a:path h="2462637" w="21686520">
                  <a:moveTo>
                    <a:pt x="0" y="246275"/>
                  </a:moveTo>
                  <a:cubicBezTo>
                    <a:pt x="0" y="110282"/>
                    <a:pt x="124206" y="0"/>
                    <a:pt x="277368" y="0"/>
                  </a:cubicBezTo>
                  <a:lnTo>
                    <a:pt x="21409152" y="0"/>
                  </a:lnTo>
                  <a:cubicBezTo>
                    <a:pt x="21562315" y="0"/>
                    <a:pt x="21686520" y="110282"/>
                    <a:pt x="21686520" y="246275"/>
                  </a:cubicBezTo>
                  <a:lnTo>
                    <a:pt x="21686520" y="2216361"/>
                  </a:lnTo>
                  <a:cubicBezTo>
                    <a:pt x="21686520" y="2352354"/>
                    <a:pt x="21562315" y="2462637"/>
                    <a:pt x="21409152" y="2462637"/>
                  </a:cubicBezTo>
                  <a:lnTo>
                    <a:pt x="277368" y="2462637"/>
                  </a:lnTo>
                  <a:cubicBezTo>
                    <a:pt x="124206" y="2462637"/>
                    <a:pt x="0" y="2352354"/>
                    <a:pt x="0" y="2216361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14415" y="7573998"/>
            <a:ext cx="1163139" cy="1163139"/>
            <a:chOff x="0" y="0"/>
            <a:chExt cx="1550852" cy="155085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1525397" cy="1525397"/>
            </a:xfrm>
            <a:custGeom>
              <a:avLst/>
              <a:gdLst/>
              <a:ahLst/>
              <a:cxnLst/>
              <a:rect r="r" b="b" t="t" l="l"/>
              <a:pathLst>
                <a:path h="1525397" w="1525397">
                  <a:moveTo>
                    <a:pt x="0" y="0"/>
                  </a:moveTo>
                  <a:lnTo>
                    <a:pt x="1525397" y="0"/>
                  </a:lnTo>
                  <a:lnTo>
                    <a:pt x="1525397" y="1525397"/>
                  </a:lnTo>
                  <a:lnTo>
                    <a:pt x="0" y="1525397"/>
                  </a:lnTo>
                  <a:close/>
                </a:path>
              </a:pathLst>
            </a:custGeom>
            <a:blipFill>
              <a:blip r:embed="rId12"/>
              <a:stretch>
                <a:fillRect l="-832" t="-832" r="-836" b="-836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50797" cy="1550797"/>
            </a:xfrm>
            <a:custGeom>
              <a:avLst/>
              <a:gdLst/>
              <a:ahLst/>
              <a:cxnLst/>
              <a:rect r="r" b="b" t="t" l="l"/>
              <a:pathLst>
                <a:path h="1550797" w="1550797">
                  <a:moveTo>
                    <a:pt x="12700" y="0"/>
                  </a:moveTo>
                  <a:lnTo>
                    <a:pt x="1538097" y="0"/>
                  </a:lnTo>
                  <a:cubicBezTo>
                    <a:pt x="1545082" y="0"/>
                    <a:pt x="1550797" y="5715"/>
                    <a:pt x="1550797" y="12700"/>
                  </a:cubicBezTo>
                  <a:lnTo>
                    <a:pt x="1550797" y="1538097"/>
                  </a:lnTo>
                  <a:cubicBezTo>
                    <a:pt x="1550797" y="1545082"/>
                    <a:pt x="1545082" y="1550797"/>
                    <a:pt x="1538097" y="1550797"/>
                  </a:cubicBezTo>
                  <a:lnTo>
                    <a:pt x="12700" y="1550797"/>
                  </a:lnTo>
                  <a:cubicBezTo>
                    <a:pt x="5715" y="1550797"/>
                    <a:pt x="0" y="1545082"/>
                    <a:pt x="0" y="153809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38097"/>
                  </a:lnTo>
                  <a:lnTo>
                    <a:pt x="12700" y="1538097"/>
                  </a:lnTo>
                  <a:lnTo>
                    <a:pt x="12700" y="1525397"/>
                  </a:lnTo>
                  <a:lnTo>
                    <a:pt x="1538097" y="1525397"/>
                  </a:lnTo>
                  <a:lnTo>
                    <a:pt x="1538097" y="1538097"/>
                  </a:lnTo>
                  <a:lnTo>
                    <a:pt x="1525397" y="1538097"/>
                  </a:lnTo>
                  <a:lnTo>
                    <a:pt x="1525397" y="12700"/>
                  </a:lnTo>
                  <a:lnTo>
                    <a:pt x="1538097" y="12700"/>
                  </a:lnTo>
                  <a:lnTo>
                    <a:pt x="153809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697143" y="7898392"/>
            <a:ext cx="228727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Urbanization: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16716" y="7470312"/>
            <a:ext cx="10009814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Expansion of urban settlements into natural habitats for displaced populations.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Habitat fragmentation, pollution, and reduced biodiversity.</a:t>
            </a:r>
          </a:p>
          <a:p>
            <a:pPr algn="l">
              <a:lnSpc>
                <a:spcPts val="2520"/>
              </a:lnSpc>
            </a:pPr>
            <a:r>
              <a:rPr lang="en-US" sz="21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Building settlements for displaced communities in urban areas, causing habitat destruction.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4087387">
            <a:off x="-662289" y="419493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9828705"/>
                </a:moveTo>
                <a:lnTo>
                  <a:pt x="0" y="9828705"/>
                </a:lnTo>
                <a:lnTo>
                  <a:pt x="0" y="0"/>
                </a:lnTo>
                <a:lnTo>
                  <a:pt x="4914353" y="0"/>
                </a:lnTo>
                <a:lnTo>
                  <a:pt x="4914353" y="9828705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6712612">
            <a:off x="-450805" y="5363274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8876838">
            <a:off x="13741593" y="-2812213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0" y="10703641"/>
                </a:lnTo>
                <a:lnTo>
                  <a:pt x="535182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923161">
            <a:off x="14582653" y="-2122116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30" y="0"/>
                </a:lnTo>
                <a:lnTo>
                  <a:pt x="4470030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Causes of Unsustainable Land Management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" y="1740780"/>
            <a:ext cx="16352448" cy="2054692"/>
            <a:chOff x="0" y="0"/>
            <a:chExt cx="21803264" cy="27395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03233" cy="2739644"/>
            </a:xfrm>
            <a:custGeom>
              <a:avLst/>
              <a:gdLst/>
              <a:ahLst/>
              <a:cxnLst/>
              <a:rect r="r" b="b" t="t" l="l"/>
              <a:pathLst>
                <a:path h="2739644" w="21803233">
                  <a:moveTo>
                    <a:pt x="0" y="273939"/>
                  </a:moveTo>
                  <a:cubicBezTo>
                    <a:pt x="0" y="122682"/>
                    <a:pt x="122682" y="0"/>
                    <a:pt x="273939" y="0"/>
                  </a:cubicBezTo>
                  <a:lnTo>
                    <a:pt x="21529294" y="0"/>
                  </a:lnTo>
                  <a:cubicBezTo>
                    <a:pt x="21680551" y="0"/>
                    <a:pt x="21803233" y="122682"/>
                    <a:pt x="21803233" y="273939"/>
                  </a:cubicBezTo>
                  <a:lnTo>
                    <a:pt x="21803233" y="2465578"/>
                  </a:lnTo>
                  <a:cubicBezTo>
                    <a:pt x="21803233" y="2616835"/>
                    <a:pt x="21680551" y="2739517"/>
                    <a:pt x="21529294" y="2739517"/>
                  </a:cubicBezTo>
                  <a:lnTo>
                    <a:pt x="273939" y="2739517"/>
                  </a:lnTo>
                  <a:cubicBezTo>
                    <a:pt x="122682" y="2739644"/>
                    <a:pt x="0" y="2616962"/>
                    <a:pt x="0" y="2465578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26418" y="2193561"/>
            <a:ext cx="1149130" cy="1149130"/>
            <a:chOff x="0" y="0"/>
            <a:chExt cx="1532174" cy="15321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1506728" cy="1506728"/>
            </a:xfrm>
            <a:custGeom>
              <a:avLst/>
              <a:gdLst/>
              <a:ahLst/>
              <a:cxnLst/>
              <a:rect r="r" b="b" t="t" l="l"/>
              <a:pathLst>
                <a:path h="1506728" w="1506728">
                  <a:moveTo>
                    <a:pt x="0" y="0"/>
                  </a:moveTo>
                  <a:lnTo>
                    <a:pt x="1506728" y="0"/>
                  </a:lnTo>
                  <a:lnTo>
                    <a:pt x="1506728" y="1506728"/>
                  </a:lnTo>
                  <a:lnTo>
                    <a:pt x="0" y="1506728"/>
                  </a:lnTo>
                  <a:close/>
                </a:path>
              </a:pathLst>
            </a:custGeom>
            <a:blipFill>
              <a:blip r:embed="rId9"/>
              <a:stretch>
                <a:fillRect l="-842" t="-842" r="-845" b="-84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32128" cy="1532128"/>
            </a:xfrm>
            <a:custGeom>
              <a:avLst/>
              <a:gdLst/>
              <a:ahLst/>
              <a:cxnLst/>
              <a:rect r="r" b="b" t="t" l="l"/>
              <a:pathLst>
                <a:path h="1532128" w="1532128">
                  <a:moveTo>
                    <a:pt x="12700" y="0"/>
                  </a:moveTo>
                  <a:lnTo>
                    <a:pt x="1519428" y="0"/>
                  </a:lnTo>
                  <a:cubicBezTo>
                    <a:pt x="1526413" y="0"/>
                    <a:pt x="1532128" y="5715"/>
                    <a:pt x="1532128" y="12700"/>
                  </a:cubicBezTo>
                  <a:lnTo>
                    <a:pt x="1532128" y="1519428"/>
                  </a:lnTo>
                  <a:cubicBezTo>
                    <a:pt x="1532128" y="1526413"/>
                    <a:pt x="1526413" y="1532128"/>
                    <a:pt x="1519428" y="1532128"/>
                  </a:cubicBezTo>
                  <a:lnTo>
                    <a:pt x="12700" y="1532128"/>
                  </a:lnTo>
                  <a:cubicBezTo>
                    <a:pt x="5715" y="1532128"/>
                    <a:pt x="0" y="1526413"/>
                    <a:pt x="0" y="15194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19428"/>
                  </a:lnTo>
                  <a:lnTo>
                    <a:pt x="12700" y="1519428"/>
                  </a:lnTo>
                  <a:lnTo>
                    <a:pt x="12700" y="1506728"/>
                  </a:lnTo>
                  <a:lnTo>
                    <a:pt x="1519428" y="1506728"/>
                  </a:lnTo>
                  <a:lnTo>
                    <a:pt x="1519428" y="1519428"/>
                  </a:lnTo>
                  <a:lnTo>
                    <a:pt x="1506728" y="1519428"/>
                  </a:lnTo>
                  <a:lnTo>
                    <a:pt x="1506728" y="12700"/>
                  </a:lnTo>
                  <a:lnTo>
                    <a:pt x="1519428" y="12700"/>
                  </a:lnTo>
                  <a:lnTo>
                    <a:pt x="15194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3427777" y="2263301"/>
            <a:ext cx="354706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Infrastructure Development: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55692" y="2091851"/>
            <a:ext cx="10568626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Construction of roads, buildings, and facilities in crisis areas.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Deforestation, habitat disruption, soil erosion, and pollution.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Road construction in disaster zones disrupting local ecosystems and causing soil erosion.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06852" y="4013871"/>
            <a:ext cx="16352448" cy="2406440"/>
            <a:chOff x="0" y="0"/>
            <a:chExt cx="21803264" cy="320858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803233" cy="3208640"/>
            </a:xfrm>
            <a:custGeom>
              <a:avLst/>
              <a:gdLst/>
              <a:ahLst/>
              <a:cxnLst/>
              <a:rect r="r" b="b" t="t" l="l"/>
              <a:pathLst>
                <a:path h="3208640" w="21803233">
                  <a:moveTo>
                    <a:pt x="0" y="320835"/>
                  </a:moveTo>
                  <a:cubicBezTo>
                    <a:pt x="0" y="143684"/>
                    <a:pt x="122682" y="0"/>
                    <a:pt x="273939" y="0"/>
                  </a:cubicBezTo>
                  <a:lnTo>
                    <a:pt x="21529294" y="0"/>
                  </a:lnTo>
                  <a:cubicBezTo>
                    <a:pt x="21680551" y="0"/>
                    <a:pt x="21803233" y="143684"/>
                    <a:pt x="21803233" y="320835"/>
                  </a:cubicBezTo>
                  <a:lnTo>
                    <a:pt x="21803233" y="2887665"/>
                  </a:lnTo>
                  <a:cubicBezTo>
                    <a:pt x="21803233" y="3064816"/>
                    <a:pt x="21680551" y="3208501"/>
                    <a:pt x="21529294" y="3208501"/>
                  </a:cubicBezTo>
                  <a:lnTo>
                    <a:pt x="273939" y="3208501"/>
                  </a:lnTo>
                  <a:cubicBezTo>
                    <a:pt x="122682" y="3208640"/>
                    <a:pt x="0" y="3064965"/>
                    <a:pt x="0" y="2887665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26418" y="4761926"/>
            <a:ext cx="1149130" cy="1149131"/>
            <a:chOff x="0" y="0"/>
            <a:chExt cx="1532174" cy="153217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2700" y="12700"/>
              <a:ext cx="1506728" cy="1506728"/>
            </a:xfrm>
            <a:custGeom>
              <a:avLst/>
              <a:gdLst/>
              <a:ahLst/>
              <a:cxnLst/>
              <a:rect r="r" b="b" t="t" l="l"/>
              <a:pathLst>
                <a:path h="1506728" w="1506728">
                  <a:moveTo>
                    <a:pt x="0" y="0"/>
                  </a:moveTo>
                  <a:lnTo>
                    <a:pt x="1506728" y="0"/>
                  </a:lnTo>
                  <a:lnTo>
                    <a:pt x="1506728" y="1506728"/>
                  </a:lnTo>
                  <a:lnTo>
                    <a:pt x="0" y="1506728"/>
                  </a:lnTo>
                  <a:close/>
                </a:path>
              </a:pathLst>
            </a:custGeom>
            <a:blipFill>
              <a:blip r:embed="rId10"/>
              <a:stretch>
                <a:fillRect l="-842" t="-842" r="-845" b="-845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32128" cy="1532128"/>
            </a:xfrm>
            <a:custGeom>
              <a:avLst/>
              <a:gdLst/>
              <a:ahLst/>
              <a:cxnLst/>
              <a:rect r="r" b="b" t="t" l="l"/>
              <a:pathLst>
                <a:path h="1532128" w="1532128">
                  <a:moveTo>
                    <a:pt x="12700" y="0"/>
                  </a:moveTo>
                  <a:lnTo>
                    <a:pt x="1519428" y="0"/>
                  </a:lnTo>
                  <a:cubicBezTo>
                    <a:pt x="1526413" y="0"/>
                    <a:pt x="1532128" y="5715"/>
                    <a:pt x="1532128" y="12700"/>
                  </a:cubicBezTo>
                  <a:lnTo>
                    <a:pt x="1532128" y="1519428"/>
                  </a:lnTo>
                  <a:cubicBezTo>
                    <a:pt x="1532128" y="1526413"/>
                    <a:pt x="1526413" y="1532128"/>
                    <a:pt x="1519428" y="1532128"/>
                  </a:cubicBezTo>
                  <a:lnTo>
                    <a:pt x="12700" y="1532128"/>
                  </a:lnTo>
                  <a:cubicBezTo>
                    <a:pt x="5715" y="1532128"/>
                    <a:pt x="0" y="1526413"/>
                    <a:pt x="0" y="15194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19428"/>
                  </a:lnTo>
                  <a:lnTo>
                    <a:pt x="12700" y="1519428"/>
                  </a:lnTo>
                  <a:lnTo>
                    <a:pt x="12700" y="1506728"/>
                  </a:lnTo>
                  <a:lnTo>
                    <a:pt x="1519428" y="1506728"/>
                  </a:lnTo>
                  <a:lnTo>
                    <a:pt x="1519428" y="1519428"/>
                  </a:lnTo>
                  <a:lnTo>
                    <a:pt x="1506728" y="1519428"/>
                  </a:lnTo>
                  <a:lnTo>
                    <a:pt x="1506728" y="12700"/>
                  </a:lnTo>
                  <a:lnTo>
                    <a:pt x="1519428" y="12700"/>
                  </a:lnTo>
                  <a:lnTo>
                    <a:pt x="15194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427777" y="5074553"/>
            <a:ext cx="354706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 Change: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555692" y="4207441"/>
            <a:ext cx="10568626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Climate changes exacerbating vulnerabilities of ecosystems, leading to resource stress.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More frequent natural disasters, altered ecosystems, and further land degradation.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Rising temperatures and erratic rainfall patterns increasing soil erosion in displaced populations' regions.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14400" y="6639385"/>
            <a:ext cx="16352448" cy="2292818"/>
            <a:chOff x="0" y="0"/>
            <a:chExt cx="21803264" cy="305709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803233" cy="3057144"/>
            </a:xfrm>
            <a:custGeom>
              <a:avLst/>
              <a:gdLst/>
              <a:ahLst/>
              <a:cxnLst/>
              <a:rect r="r" b="b" t="t" l="l"/>
              <a:pathLst>
                <a:path h="3057144" w="21803233">
                  <a:moveTo>
                    <a:pt x="0" y="305687"/>
                  </a:moveTo>
                  <a:cubicBezTo>
                    <a:pt x="0" y="136900"/>
                    <a:pt x="122682" y="0"/>
                    <a:pt x="273939" y="0"/>
                  </a:cubicBezTo>
                  <a:lnTo>
                    <a:pt x="21529294" y="0"/>
                  </a:lnTo>
                  <a:cubicBezTo>
                    <a:pt x="21680551" y="0"/>
                    <a:pt x="21803233" y="136900"/>
                    <a:pt x="21803233" y="305687"/>
                  </a:cubicBezTo>
                  <a:lnTo>
                    <a:pt x="21803233" y="2751322"/>
                  </a:lnTo>
                  <a:cubicBezTo>
                    <a:pt x="21803233" y="2920109"/>
                    <a:pt x="21680551" y="3057009"/>
                    <a:pt x="21529294" y="3057009"/>
                  </a:cubicBezTo>
                  <a:lnTo>
                    <a:pt x="273939" y="3057009"/>
                  </a:lnTo>
                  <a:cubicBezTo>
                    <a:pt x="122682" y="3057144"/>
                    <a:pt x="0" y="2920250"/>
                    <a:pt x="0" y="2751322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526418" y="7330292"/>
            <a:ext cx="1149130" cy="1149130"/>
            <a:chOff x="0" y="0"/>
            <a:chExt cx="1532174" cy="153217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1506728" cy="1506728"/>
            </a:xfrm>
            <a:custGeom>
              <a:avLst/>
              <a:gdLst/>
              <a:ahLst/>
              <a:cxnLst/>
              <a:rect r="r" b="b" t="t" l="l"/>
              <a:pathLst>
                <a:path h="1506728" w="1506728">
                  <a:moveTo>
                    <a:pt x="0" y="0"/>
                  </a:moveTo>
                  <a:lnTo>
                    <a:pt x="1506728" y="0"/>
                  </a:lnTo>
                  <a:lnTo>
                    <a:pt x="1506728" y="1506728"/>
                  </a:lnTo>
                  <a:lnTo>
                    <a:pt x="0" y="1506728"/>
                  </a:lnTo>
                  <a:close/>
                </a:path>
              </a:pathLst>
            </a:custGeom>
            <a:blipFill>
              <a:blip r:embed="rId11"/>
              <a:stretch>
                <a:fillRect l="-842" t="-842" r="-845" b="-845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532128" cy="1532128"/>
            </a:xfrm>
            <a:custGeom>
              <a:avLst/>
              <a:gdLst/>
              <a:ahLst/>
              <a:cxnLst/>
              <a:rect r="r" b="b" t="t" l="l"/>
              <a:pathLst>
                <a:path h="1532128" w="1532128">
                  <a:moveTo>
                    <a:pt x="12700" y="0"/>
                  </a:moveTo>
                  <a:lnTo>
                    <a:pt x="1519428" y="0"/>
                  </a:lnTo>
                  <a:cubicBezTo>
                    <a:pt x="1526413" y="0"/>
                    <a:pt x="1532128" y="5715"/>
                    <a:pt x="1532128" y="12700"/>
                  </a:cubicBezTo>
                  <a:lnTo>
                    <a:pt x="1532128" y="1519428"/>
                  </a:lnTo>
                  <a:cubicBezTo>
                    <a:pt x="1532128" y="1526413"/>
                    <a:pt x="1526413" y="1532128"/>
                    <a:pt x="1519428" y="1532128"/>
                  </a:cubicBezTo>
                  <a:lnTo>
                    <a:pt x="12700" y="1532128"/>
                  </a:lnTo>
                  <a:cubicBezTo>
                    <a:pt x="5715" y="1532128"/>
                    <a:pt x="0" y="1526413"/>
                    <a:pt x="0" y="151942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519428"/>
                  </a:lnTo>
                  <a:lnTo>
                    <a:pt x="12700" y="1519428"/>
                  </a:lnTo>
                  <a:lnTo>
                    <a:pt x="12700" y="1506728"/>
                  </a:lnTo>
                  <a:lnTo>
                    <a:pt x="1519428" y="1506728"/>
                  </a:lnTo>
                  <a:lnTo>
                    <a:pt x="1519428" y="1519428"/>
                  </a:lnTo>
                  <a:lnTo>
                    <a:pt x="1506728" y="1519428"/>
                  </a:lnTo>
                  <a:lnTo>
                    <a:pt x="1506728" y="12700"/>
                  </a:lnTo>
                  <a:lnTo>
                    <a:pt x="1519428" y="12700"/>
                  </a:lnTo>
                  <a:lnTo>
                    <a:pt x="15194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3427777" y="7272798"/>
            <a:ext cx="3547062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Industrial Activities: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55692" y="6934660"/>
            <a:ext cx="10568626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Pollution and land degradation from makeshift industrial processes in crisis situations.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Impacts: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Contamination of soil and water, biodiversity loss, and health hazards.</a:t>
            </a:r>
          </a:p>
          <a:p>
            <a:pPr algn="l">
              <a:lnSpc>
                <a:spcPts val="2640"/>
              </a:lnSpc>
            </a:pPr>
            <a:r>
              <a:rPr lang="en-US" sz="22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Oil spills in conflict zones contaminating land and water sources, affecting both human and ecological health.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72452">
            <a:off x="65496" y="-2666773"/>
            <a:ext cx="4921469" cy="9842937"/>
          </a:xfrm>
          <a:custGeom>
            <a:avLst/>
            <a:gdLst/>
            <a:ahLst/>
            <a:cxnLst/>
            <a:rect r="r" b="b" t="t" l="l"/>
            <a:pathLst>
              <a:path h="9842937" w="4921469">
                <a:moveTo>
                  <a:pt x="4921469" y="0"/>
                </a:moveTo>
                <a:lnTo>
                  <a:pt x="0" y="0"/>
                </a:lnTo>
                <a:lnTo>
                  <a:pt x="0" y="9842937"/>
                </a:lnTo>
                <a:lnTo>
                  <a:pt x="4921469" y="9842937"/>
                </a:lnTo>
                <a:lnTo>
                  <a:pt x="492146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227547">
            <a:off x="205028" y="-2165373"/>
            <a:ext cx="4110584" cy="8221169"/>
          </a:xfrm>
          <a:custGeom>
            <a:avLst/>
            <a:gdLst/>
            <a:ahLst/>
            <a:cxnLst/>
            <a:rect r="r" b="b" t="t" l="l"/>
            <a:pathLst>
              <a:path h="8221169" w="4110584">
                <a:moveTo>
                  <a:pt x="0" y="0"/>
                </a:moveTo>
                <a:lnTo>
                  <a:pt x="4110585" y="0"/>
                </a:lnTo>
                <a:lnTo>
                  <a:pt x="4110585" y="8221169"/>
                </a:lnTo>
                <a:lnTo>
                  <a:pt x="0" y="822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87616">
            <a:off x="14062359" y="1761007"/>
            <a:ext cx="5376329" cy="10752657"/>
          </a:xfrm>
          <a:custGeom>
            <a:avLst/>
            <a:gdLst/>
            <a:ahLst/>
            <a:cxnLst/>
            <a:rect r="r" b="b" t="t" l="l"/>
            <a:pathLst>
              <a:path h="10752657" w="5376329">
                <a:moveTo>
                  <a:pt x="5376329" y="10752657"/>
                </a:moveTo>
                <a:lnTo>
                  <a:pt x="0" y="10752657"/>
                </a:lnTo>
                <a:lnTo>
                  <a:pt x="0" y="0"/>
                </a:lnTo>
                <a:lnTo>
                  <a:pt x="5376329" y="0"/>
                </a:lnTo>
                <a:lnTo>
                  <a:pt x="5376329" y="10752657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12383">
            <a:off x="14705348" y="3045152"/>
            <a:ext cx="4490500" cy="8980999"/>
          </a:xfrm>
          <a:custGeom>
            <a:avLst/>
            <a:gdLst/>
            <a:ahLst/>
            <a:cxnLst/>
            <a:rect r="r" b="b" t="t" l="l"/>
            <a:pathLst>
              <a:path h="8980999" w="4490500">
                <a:moveTo>
                  <a:pt x="0" y="8980999"/>
                </a:moveTo>
                <a:lnTo>
                  <a:pt x="4490500" y="8980999"/>
                </a:lnTo>
                <a:lnTo>
                  <a:pt x="4490500" y="0"/>
                </a:lnTo>
                <a:lnTo>
                  <a:pt x="0" y="0"/>
                </a:lnTo>
                <a:lnTo>
                  <a:pt x="0" y="8980999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7330" y="6356052"/>
            <a:ext cx="3248315" cy="3587496"/>
          </a:xfrm>
          <a:custGeom>
            <a:avLst/>
            <a:gdLst/>
            <a:ahLst/>
            <a:cxnLst/>
            <a:rect r="r" b="b" t="t" l="l"/>
            <a:pathLst>
              <a:path h="3587496" w="3248315">
                <a:moveTo>
                  <a:pt x="0" y="0"/>
                </a:moveTo>
                <a:lnTo>
                  <a:pt x="3248315" y="0"/>
                </a:lnTo>
                <a:lnTo>
                  <a:pt x="3248315" y="3587497"/>
                </a:lnTo>
                <a:lnTo>
                  <a:pt x="0" y="3587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787083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168711"/>
            <a:ext cx="9788236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3: Sustainable land management and habitat restoration practices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4354107">
            <a:off x="-294066" y="3566059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3">
              <a:alphaModFix amt="3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6445892">
            <a:off x="-32851" y="4853551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68254" y="3375377"/>
            <a:ext cx="1371600" cy="1371600"/>
            <a:chOff x="0" y="0"/>
            <a:chExt cx="1828800" cy="1828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480704" y="3556932"/>
            <a:ext cx="49339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398018" y="3370060"/>
            <a:ext cx="1371600" cy="1371600"/>
            <a:chOff x="0" y="0"/>
            <a:chExt cx="1828800" cy="1828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10468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6982500">
            <a:off x="13105974" y="-2998155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2" y="9828705"/>
                </a:lnTo>
                <a:lnTo>
                  <a:pt x="4914352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817499">
            <a:off x="13731732" y="-25308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495402" y="3370060"/>
            <a:ext cx="1371600" cy="1371600"/>
            <a:chOff x="0" y="0"/>
            <a:chExt cx="1828800" cy="1828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0707854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4648146" y="3370060"/>
            <a:ext cx="1371600" cy="1371600"/>
            <a:chOff x="0" y="0"/>
            <a:chExt cx="1828800" cy="1828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28800" cy="1828800"/>
            </a:xfrm>
            <a:custGeom>
              <a:avLst/>
              <a:gdLst/>
              <a:ahLst/>
              <a:cxnLst/>
              <a:rect r="r" b="b" t="t" l="l"/>
              <a:pathLst>
                <a:path h="1828800" w="1828800">
                  <a:moveTo>
                    <a:pt x="0" y="914400"/>
                  </a:moveTo>
                  <a:cubicBezTo>
                    <a:pt x="0" y="409448"/>
                    <a:pt x="409448" y="0"/>
                    <a:pt x="914400" y="0"/>
                  </a:cubicBezTo>
                  <a:cubicBezTo>
                    <a:pt x="1419352" y="0"/>
                    <a:pt x="1828800" y="409448"/>
                    <a:pt x="1828800" y="914400"/>
                  </a:cubicBezTo>
                  <a:cubicBezTo>
                    <a:pt x="1828800" y="1419352"/>
                    <a:pt x="1419352" y="1828800"/>
                    <a:pt x="914400" y="1828800"/>
                  </a:cubicBezTo>
                  <a:cubicBezTo>
                    <a:pt x="409448" y="1828800"/>
                    <a:pt x="0" y="1419352"/>
                    <a:pt x="0" y="914400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4860597" y="3551616"/>
            <a:ext cx="493395" cy="989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640162" y="908772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Module Outline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36307" y="3584926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66987" y="5186078"/>
            <a:ext cx="3747250" cy="2445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Introduction to sustainable land management in humanitarian action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96750" y="5180762"/>
            <a:ext cx="3366840" cy="2445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Causes and impacts of unsustainable land management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11265" y="5181600"/>
            <a:ext cx="3979967" cy="195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Sustainable land management and habitat restoration practices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66071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163456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640161" y="5181600"/>
            <a:ext cx="3747251" cy="98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Case studies and best practices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316200" y="3579610"/>
            <a:ext cx="67627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7817" y="1076325"/>
            <a:ext cx="154123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b="true" sz="4800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OVERVIEW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267017" y="3010635"/>
            <a:ext cx="1889029" cy="1889030"/>
          </a:xfrm>
          <a:custGeom>
            <a:avLst/>
            <a:gdLst/>
            <a:ahLst/>
            <a:cxnLst/>
            <a:rect r="r" b="b" t="t" l="l"/>
            <a:pathLst>
              <a:path h="1889030" w="1889029">
                <a:moveTo>
                  <a:pt x="0" y="0"/>
                </a:moveTo>
                <a:lnTo>
                  <a:pt x="1889030" y="0"/>
                </a:lnTo>
                <a:lnTo>
                  <a:pt x="1889030" y="1889029"/>
                </a:lnTo>
                <a:lnTo>
                  <a:pt x="0" y="1889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07847" y="5541089"/>
            <a:ext cx="4207370" cy="221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Sustainable land management mitigates the environmental footprint of humanitarian operations.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199485" y="3010635"/>
            <a:ext cx="1889030" cy="1889030"/>
          </a:xfrm>
          <a:custGeom>
            <a:avLst/>
            <a:gdLst/>
            <a:ahLst/>
            <a:cxnLst/>
            <a:rect r="r" b="b" t="t" l="l"/>
            <a:pathLst>
              <a:path h="1889030" w="1889030">
                <a:moveTo>
                  <a:pt x="0" y="0"/>
                </a:moveTo>
                <a:lnTo>
                  <a:pt x="1889030" y="0"/>
                </a:lnTo>
                <a:lnTo>
                  <a:pt x="1889030" y="1889029"/>
                </a:lnTo>
                <a:lnTo>
                  <a:pt x="0" y="1889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40315" y="5541089"/>
            <a:ext cx="4207370" cy="221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Habitat restoration enhances biodiversity and ecosystem services, supporting both the environment and local communities.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131953" y="3010635"/>
            <a:ext cx="1889030" cy="1889030"/>
          </a:xfrm>
          <a:custGeom>
            <a:avLst/>
            <a:gdLst/>
            <a:ahLst/>
            <a:cxnLst/>
            <a:rect r="r" b="b" t="t" l="l"/>
            <a:pathLst>
              <a:path h="1889030" w="1889030">
                <a:moveTo>
                  <a:pt x="0" y="0"/>
                </a:moveTo>
                <a:lnTo>
                  <a:pt x="1889030" y="0"/>
                </a:lnTo>
                <a:lnTo>
                  <a:pt x="1889030" y="1889029"/>
                </a:lnTo>
                <a:lnTo>
                  <a:pt x="0" y="1889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72783" y="5541089"/>
            <a:ext cx="4207370" cy="221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Community involvement ensures the sustainability and effectiveness of these practices.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3082151">
            <a:off x="557869" y="-4352028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-7717848">
            <a:off x="745764" y="-3887186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12">
              <a:alphaModFix amt="2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true" rot="-6023759">
            <a:off x="13770742" y="422986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0"/>
                </a:moveTo>
                <a:lnTo>
                  <a:pt x="0" y="10703640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0"/>
                </a:lnTo>
                <a:close/>
              </a:path>
            </a:pathLst>
          </a:custGeom>
          <a:blipFill>
            <a:blip r:embed="rId10">
              <a:alphaModFix amt="2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true" rot="4776240">
            <a:off x="14242122" y="555432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12">
              <a:alphaModFix amt="2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and Restoration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660648"/>
            <a:ext cx="7618095" cy="545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Climate-Resilient Land Management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Incorporating climate predictions and selecting climate-resistant crops for land use.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Mitigates the impacts of climate change, ensuring resource sustainability.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Using drought-resistant crops and creating green spaces in drought-prone areas of humanitarian settlements.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73585" y="2660648"/>
            <a:ext cx="7618095" cy="446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Land Management Techniques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Methods to sustainably use and conserve land resources.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Promotes long-term sustainability and resilience of land.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Implementing agroforestry and soil conservation in refugee camps to prevent soil erosion and maintain food production.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7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055325">
            <a:off x="14389346" y="-3172307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and Restoration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110" y="2657475"/>
            <a:ext cx="7618095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Community Involvement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Engaging local communities in land management and restoration projects.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Ensures the sustainability and success of restoration initiatives.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Involving communities in reforestation projects and educating them on sustainable land practices.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73585" y="2657475"/>
            <a:ext cx="7618095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Habitat Restoration Techniques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Techniques like reforestation and soil rehabilitation to restore degraded habitats.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Enhances ecosystem services and biodiversity.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Replanting native trees and restoring wetlands in areas impacted by deforestation and human settlements.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and Restoration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550" y="2657475"/>
            <a:ext cx="7618095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Soil Conservation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Techniques to prevent soil erosion and degradation.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Preserves soil fertility and supports sustainable agriculture.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Utilizing terracing and no-till farming to maintain soil structure in displaced populations' areas.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65025" y="2657475"/>
            <a:ext cx="7618095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Agroforestry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Integrating trees into agricultural landscapes to improve land productivity and biodiversity.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Enhances soil quality and provides additional food and income.</a:t>
            </a:r>
          </a:p>
          <a:p>
            <a:pPr algn="l" marL="597217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Planting fruit trees in refugee camp agriculture for food security and soil protection.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and Restoration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01110" y="2905125"/>
            <a:ext cx="7618095" cy="446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Reforestation and Afforestation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Planting trees to restore deforested areas and create new forests.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Enhances biodiversity, carbon sequestration, and ecosystem services.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Replanting trees in areas impacted by temporary shelters to reduce environmental degradation.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73585" y="2905125"/>
            <a:ext cx="7618095" cy="446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Soil Restoration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Techniques like erosion control and organic farming to restore soil health.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Prevents further degradation and enhances agricultural productivity.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Soil rehabilitation projects in overgrazed areas to restore fertility and improve food security.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77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-3055325">
            <a:off x="14389346" y="-3172307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1110" y="977975"/>
            <a:ext cx="16173450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and Restoration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550" y="2657475"/>
            <a:ext cx="7618095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Integrated Pest Management (IPM)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biological, cultural, and mechanical methods to manage pests.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Reduces pesticide use, protects ecosystems, and improves food security.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Using organic mulches and beneficial insects to manage pests in humanitarian agricultural projects.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65025" y="2657475"/>
            <a:ext cx="7618095" cy="496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Green Infrastructure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Incorporating natural systems into urban planning to manage environmental challenges.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Importance: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Reduces heat islands, manages stormwater, and improves urban biodiversity.</a:t>
            </a:r>
          </a:p>
          <a:p>
            <a:pPr algn="l" marL="597219" indent="-298609" lvl="1">
              <a:lnSpc>
                <a:spcPts val="3960"/>
              </a:lnSpc>
              <a:buFont typeface="Arial"/>
              <a:buChar char="•"/>
            </a:pPr>
            <a:r>
              <a:rPr lang="en-US" b="true" sz="33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Developing green roofs and urban parks in disaster-affected urban areas.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72452">
            <a:off x="65496" y="-2666773"/>
            <a:ext cx="4921469" cy="9842937"/>
          </a:xfrm>
          <a:custGeom>
            <a:avLst/>
            <a:gdLst/>
            <a:ahLst/>
            <a:cxnLst/>
            <a:rect r="r" b="b" t="t" l="l"/>
            <a:pathLst>
              <a:path h="9842937" w="4921469">
                <a:moveTo>
                  <a:pt x="4921469" y="0"/>
                </a:moveTo>
                <a:lnTo>
                  <a:pt x="0" y="0"/>
                </a:lnTo>
                <a:lnTo>
                  <a:pt x="0" y="9842937"/>
                </a:lnTo>
                <a:lnTo>
                  <a:pt x="4921469" y="9842937"/>
                </a:lnTo>
                <a:lnTo>
                  <a:pt x="492146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227547">
            <a:off x="205028" y="-2165373"/>
            <a:ext cx="4110584" cy="8221169"/>
          </a:xfrm>
          <a:custGeom>
            <a:avLst/>
            <a:gdLst/>
            <a:ahLst/>
            <a:cxnLst/>
            <a:rect r="r" b="b" t="t" l="l"/>
            <a:pathLst>
              <a:path h="8221169" w="4110584">
                <a:moveTo>
                  <a:pt x="0" y="0"/>
                </a:moveTo>
                <a:lnTo>
                  <a:pt x="4110585" y="0"/>
                </a:lnTo>
                <a:lnTo>
                  <a:pt x="4110585" y="8221169"/>
                </a:lnTo>
                <a:lnTo>
                  <a:pt x="0" y="822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87616">
            <a:off x="14062359" y="1761007"/>
            <a:ext cx="5376329" cy="10752657"/>
          </a:xfrm>
          <a:custGeom>
            <a:avLst/>
            <a:gdLst/>
            <a:ahLst/>
            <a:cxnLst/>
            <a:rect r="r" b="b" t="t" l="l"/>
            <a:pathLst>
              <a:path h="10752657" w="5376329">
                <a:moveTo>
                  <a:pt x="5376329" y="10752657"/>
                </a:moveTo>
                <a:lnTo>
                  <a:pt x="0" y="10752657"/>
                </a:lnTo>
                <a:lnTo>
                  <a:pt x="0" y="0"/>
                </a:lnTo>
                <a:lnTo>
                  <a:pt x="5376329" y="0"/>
                </a:lnTo>
                <a:lnTo>
                  <a:pt x="5376329" y="10752657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12383">
            <a:off x="14705348" y="3045152"/>
            <a:ext cx="4490500" cy="8980999"/>
          </a:xfrm>
          <a:custGeom>
            <a:avLst/>
            <a:gdLst/>
            <a:ahLst/>
            <a:cxnLst/>
            <a:rect r="r" b="b" t="t" l="l"/>
            <a:pathLst>
              <a:path h="8980999" w="4490500">
                <a:moveTo>
                  <a:pt x="0" y="8980999"/>
                </a:moveTo>
                <a:lnTo>
                  <a:pt x="4490500" y="8980999"/>
                </a:lnTo>
                <a:lnTo>
                  <a:pt x="4490500" y="0"/>
                </a:lnTo>
                <a:lnTo>
                  <a:pt x="0" y="0"/>
                </a:lnTo>
                <a:lnTo>
                  <a:pt x="0" y="8980999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47606" y="6356052"/>
            <a:ext cx="3225428" cy="3328303"/>
          </a:xfrm>
          <a:custGeom>
            <a:avLst/>
            <a:gdLst/>
            <a:ahLst/>
            <a:cxnLst/>
            <a:rect r="r" b="b" t="t" l="l"/>
            <a:pathLst>
              <a:path h="3328303" w="3225428">
                <a:moveTo>
                  <a:pt x="0" y="0"/>
                </a:moveTo>
                <a:lnTo>
                  <a:pt x="3225429" y="0"/>
                </a:lnTo>
                <a:lnTo>
                  <a:pt x="3225429" y="3328303"/>
                </a:lnTo>
                <a:lnTo>
                  <a:pt x="0" y="3328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32448" y="4426078"/>
            <a:ext cx="9850582" cy="1491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4: Case studies and best practices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01200" y="0"/>
            <a:ext cx="8686800" cy="10642138"/>
          </a:xfrm>
          <a:custGeom>
            <a:avLst/>
            <a:gdLst/>
            <a:ahLst/>
            <a:cxnLst/>
            <a:rect r="r" b="b" t="t" l="l"/>
            <a:pathLst>
              <a:path h="10642138" w="8686800">
                <a:moveTo>
                  <a:pt x="0" y="0"/>
                </a:moveTo>
                <a:lnTo>
                  <a:pt x="8686800" y="0"/>
                </a:lnTo>
                <a:lnTo>
                  <a:pt x="8686800" y="10642138"/>
                </a:lnTo>
                <a:lnTo>
                  <a:pt x="0" y="10642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26" t="0" r="-1872" b="-1528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" y="2442604"/>
            <a:ext cx="8025495" cy="535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Conflict-induced deforestation due to the need for firewood, charcoal production, and military operations.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Severe deforestation affecting both communities and the environment.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Response: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Reforestation programs, community involvement, and sustainable land management practices.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Lessons Learned: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Importance of community involvement and continuous monitoring; Integration of traditional and modern restoration practices; Effectiveness of protective policies.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" y="681395"/>
            <a:ext cx="7200900" cy="1168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4199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Conflict-Caused Deforestation in Syria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39741" y="9729072"/>
            <a:ext cx="6364135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PAX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50581" y="15"/>
            <a:ext cx="8437418" cy="10286985"/>
          </a:xfrm>
          <a:custGeom>
            <a:avLst/>
            <a:gdLst/>
            <a:ahLst/>
            <a:cxnLst/>
            <a:rect r="r" b="b" t="t" l="l"/>
            <a:pathLst>
              <a:path h="10286985" w="8437418">
                <a:moveTo>
                  <a:pt x="0" y="0"/>
                </a:moveTo>
                <a:lnTo>
                  <a:pt x="8437417" y="0"/>
                </a:lnTo>
                <a:lnTo>
                  <a:pt x="8437417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6458" t="0" r="-87156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398" y="2457449"/>
            <a:ext cx="8662308" cy="6182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Displacement of populations leading to deforestation and land degradation due to resource overexploitation.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Challenge:</a:t>
            </a: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Depletion of agricultural land and trees used for fuel and shelter construction.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Response:</a:t>
            </a: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Assisted Natural Regeneration (ANR) techniques and community-based reforestation operations supported by DG-ECHO and UNHCR.</a:t>
            </a:r>
          </a:p>
          <a:p>
            <a:pPr algn="l" marL="602647" indent="-301323" lvl="1">
              <a:lnSpc>
                <a:spcPts val="3236"/>
              </a:lnSpc>
              <a:buFont typeface="Arial"/>
              <a:buChar char="•"/>
            </a:pPr>
            <a:r>
              <a:rPr lang="en-US" b="true" sz="333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Lessons Learned:</a:t>
            </a:r>
            <a:r>
              <a:rPr lang="en-US" sz="3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Community involvement and local agreements are essential for sustainability; Low-cost, replicable restoration methods are highly effective.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398" y="878042"/>
            <a:ext cx="8025494" cy="1018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699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Community-Based Natural Resource Management in Eastern Chad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72203" y="9572163"/>
            <a:ext cx="5095701" cy="47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955B00"/>
                </a:solidFill>
                <a:latin typeface="Roboto"/>
                <a:ea typeface="Roboto"/>
                <a:cs typeface="Roboto"/>
                <a:sym typeface="Roboto"/>
              </a:rPr>
              <a:t>Source: DG ECHO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5" id="5" descr="A group of people walking on a hill  Description automatically generated"/>
          <p:cNvSpPr/>
          <p:nvPr/>
        </p:nvSpPr>
        <p:spPr>
          <a:xfrm flipH="false" flipV="false" rot="0">
            <a:off x="9514113" y="15"/>
            <a:ext cx="8773886" cy="10286985"/>
          </a:xfrm>
          <a:custGeom>
            <a:avLst/>
            <a:gdLst/>
            <a:ahLst/>
            <a:cxnLst/>
            <a:rect r="r" b="b" t="t" l="l"/>
            <a:pathLst>
              <a:path h="10286985" w="8773886">
                <a:moveTo>
                  <a:pt x="0" y="0"/>
                </a:moveTo>
                <a:lnTo>
                  <a:pt x="8773885" y="0"/>
                </a:lnTo>
                <a:lnTo>
                  <a:pt x="8773885" y="10286985"/>
                </a:lnTo>
                <a:lnTo>
                  <a:pt x="0" y="10286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4985" t="0" r="-3082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399" y="2419349"/>
            <a:ext cx="8599715" cy="6643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02206" indent="-251103" lvl="1">
              <a:lnSpc>
                <a:spcPts val="2997"/>
              </a:lnSpc>
              <a:buFont typeface="Arial"/>
              <a:buChar char="•"/>
            </a:pPr>
            <a:r>
              <a:rPr lang="en-US" b="true" sz="2775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2775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Over 7,000 hectares of forest land degraded due to deforestation and settlement activities following the Rohingya refugee influx.</a:t>
            </a:r>
          </a:p>
          <a:p>
            <a:pPr algn="l" marL="502206" indent="-251103" lvl="1">
              <a:lnSpc>
                <a:spcPts val="2997"/>
              </a:lnSpc>
              <a:buFont typeface="Arial"/>
              <a:buChar char="•"/>
            </a:pPr>
            <a:r>
              <a:rPr lang="en-US" b="true" sz="2775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Challenge:</a:t>
            </a:r>
            <a:r>
              <a:rPr lang="en-US" sz="2775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Land degradation leading to disaster risks like landslides and flash floods, and conflicts over natural resources.</a:t>
            </a:r>
          </a:p>
          <a:p>
            <a:pPr algn="l" marL="502206" indent="-251103" lvl="1">
              <a:lnSpc>
                <a:spcPts val="2997"/>
              </a:lnSpc>
              <a:buFont typeface="Arial"/>
              <a:buChar char="•"/>
            </a:pPr>
            <a:r>
              <a:rPr lang="en-US" b="true" sz="2775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Response:</a:t>
            </a:r>
            <a:r>
              <a:rPr lang="en-US" sz="2775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Land restoration programs led by FAO with collaboration from UN agencies, local communities, and the Bangladesh Forest Department. Involvement of refugees in restoration and management activities.</a:t>
            </a:r>
          </a:p>
          <a:p>
            <a:pPr algn="l" marL="502206" indent="-251103" lvl="1">
              <a:lnSpc>
                <a:spcPts val="2997"/>
              </a:lnSpc>
              <a:buFont typeface="Arial"/>
              <a:buChar char="•"/>
            </a:pPr>
            <a:r>
              <a:rPr lang="en-US" b="true" sz="2775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Lessons Learned:</a:t>
            </a:r>
            <a:r>
              <a:rPr lang="en-US" sz="2775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Stakeholder collaboration and community involvement are critical; Use of remote sensing and geospatial tools improves monitoring and planning; Integration of traditional and modern practices ensures sustainability.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929652"/>
            <a:ext cx="8599713" cy="1018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699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Land Restoration in Rohingya Refugee Camps, Cox’s Bazar, Bangladesh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094459" y="9572163"/>
            <a:ext cx="2193539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FAO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77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3055325">
            <a:off x="14389346" y="-3172307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6066" y="6595850"/>
            <a:ext cx="3221115" cy="3080557"/>
          </a:xfrm>
          <a:custGeom>
            <a:avLst/>
            <a:gdLst/>
            <a:ahLst/>
            <a:cxnLst/>
            <a:rect r="r" b="b" t="t" l="l"/>
            <a:pathLst>
              <a:path h="3080557" w="3221115">
                <a:moveTo>
                  <a:pt x="0" y="0"/>
                </a:moveTo>
                <a:lnTo>
                  <a:pt x="3221115" y="0"/>
                </a:lnTo>
                <a:lnTo>
                  <a:pt x="3221115" y="3080557"/>
                </a:lnTo>
                <a:lnTo>
                  <a:pt x="0" y="30805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29400" y="4825936"/>
            <a:ext cx="8299165" cy="682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Module Learning Outcomes 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 descr="A person in a field with a tool  Description automatically generated"/>
          <p:cNvSpPr/>
          <p:nvPr/>
        </p:nvSpPr>
        <p:spPr>
          <a:xfrm flipH="false" flipV="false" rot="0">
            <a:off x="9636441" y="13"/>
            <a:ext cx="8651559" cy="10286986"/>
          </a:xfrm>
          <a:custGeom>
            <a:avLst/>
            <a:gdLst/>
            <a:ahLst/>
            <a:cxnLst/>
            <a:rect r="r" b="b" t="t" l="l"/>
            <a:pathLst>
              <a:path h="10286986" w="8651559">
                <a:moveTo>
                  <a:pt x="0" y="0"/>
                </a:moveTo>
                <a:lnTo>
                  <a:pt x="8651559" y="0"/>
                </a:lnTo>
                <a:lnTo>
                  <a:pt x="8651559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34" t="0" r="-39324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3548854">
            <a:off x="-75332" y="-38856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2" y="9828706"/>
                </a:moveTo>
                <a:lnTo>
                  <a:pt x="0" y="9828706"/>
                </a:lnTo>
                <a:lnTo>
                  <a:pt x="0" y="0"/>
                </a:lnTo>
                <a:lnTo>
                  <a:pt x="4914352" y="0"/>
                </a:lnTo>
                <a:lnTo>
                  <a:pt x="4914352" y="9828706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7251145">
            <a:off x="161235" y="-3447002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8209282"/>
                </a:moveTo>
                <a:lnTo>
                  <a:pt x="4104641" y="8209282"/>
                </a:lnTo>
                <a:lnTo>
                  <a:pt x="4104641" y="0"/>
                </a:lnTo>
                <a:lnTo>
                  <a:pt x="0" y="0"/>
                </a:lnTo>
                <a:lnTo>
                  <a:pt x="0" y="8209282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5005537">
            <a:off x="15140717" y="3426801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0"/>
                </a:moveTo>
                <a:lnTo>
                  <a:pt x="0" y="0"/>
                </a:lnTo>
                <a:lnTo>
                  <a:pt x="0" y="10703641"/>
                </a:lnTo>
                <a:lnTo>
                  <a:pt x="5351821" y="10703641"/>
                </a:lnTo>
                <a:lnTo>
                  <a:pt x="5351821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794462">
            <a:off x="15481567" y="4740875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0"/>
                </a:moveTo>
                <a:lnTo>
                  <a:pt x="4470029" y="0"/>
                </a:lnTo>
                <a:lnTo>
                  <a:pt x="4470029" y="8940059"/>
                </a:lnTo>
                <a:lnTo>
                  <a:pt x="0" y="8940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" y="2298612"/>
            <a:ext cx="8229600" cy="6554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Context: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Okavango River Basin is heavily mined due to Angola’s 27-year civil war, hindering conservation and restoration efforts.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Challenge: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Landmines pose a lethal threat to both the environment and local communities, obstructing restoration and conservation activities.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Humanitarian Response: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HALO Trust conducted landmine clearance, enabling habitat restoration and biodiversity conservation in the region.</a:t>
            </a:r>
          </a:p>
          <a:p>
            <a:pPr algn="l" marL="542925" indent="-271462" lvl="1">
              <a:lnSpc>
                <a:spcPts val="2916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Lessons Learned: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Landmine clearance is essential for safe restoration; Engaging local communities enhances sustainability; Combining conservation and landmine clearance maximizes the impact of both initiatives.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" y="952499"/>
            <a:ext cx="7927521" cy="957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Landmine Clearance and Conservation in the Okavango, Angola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93368" y="9729072"/>
            <a:ext cx="40946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Source: The HALO Trust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77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055325">
            <a:off x="14389346" y="-3172307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89820" y="1907070"/>
            <a:ext cx="3710586" cy="3250377"/>
            <a:chOff x="0" y="0"/>
            <a:chExt cx="4947448" cy="43338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50780" y="2399545"/>
            <a:ext cx="3588666" cy="228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prevents environmental degradation, supports livelihoods, and builds resilience in crisis-affected areas.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950508" y="1907070"/>
            <a:ext cx="3710586" cy="3250377"/>
            <a:chOff x="0" y="0"/>
            <a:chExt cx="4947448" cy="43338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FAF0BB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5011468" y="2237621"/>
            <a:ext cx="3588666" cy="260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955B00"/>
                </a:solidFill>
                <a:latin typeface="Roboto Bold"/>
                <a:ea typeface="Roboto Bold"/>
                <a:cs typeface="Roboto Bold"/>
                <a:sym typeface="Roboto Bold"/>
              </a:rPr>
              <a:t>Causes of land degradation</a:t>
            </a:r>
            <a:r>
              <a:rPr lang="en-US" sz="2400">
                <a:solidFill>
                  <a:srgbClr val="955B00"/>
                </a:solidFill>
                <a:latin typeface="Roboto"/>
                <a:ea typeface="Roboto"/>
                <a:cs typeface="Roboto"/>
                <a:sym typeface="Roboto"/>
              </a:rPr>
              <a:t> include deforestation, overexploitation, conflict, unsustainable agriculture, and urbanization, leading to habitat loss and soil erosion.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011199" y="1907070"/>
            <a:ext cx="3710586" cy="3250377"/>
            <a:chOff x="0" y="0"/>
            <a:chExt cx="4947448" cy="433383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072159" y="2561470"/>
            <a:ext cx="3588666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Restoration techniques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like reforestation, agroforestry, and soil conservation help recover ecosystems and protect resources.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071890" y="1907070"/>
            <a:ext cx="3710586" cy="3250377"/>
            <a:chOff x="0" y="0"/>
            <a:chExt cx="4947448" cy="433383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FAF0BB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3132850" y="2561470"/>
            <a:ext cx="3588666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955B00"/>
                </a:solidFill>
                <a:latin typeface="Roboto Bold"/>
                <a:ea typeface="Roboto Bold"/>
                <a:cs typeface="Roboto Bold"/>
                <a:sym typeface="Roboto Bold"/>
              </a:rPr>
              <a:t>Community involvement</a:t>
            </a:r>
            <a:r>
              <a:rPr lang="en-US" sz="2400">
                <a:solidFill>
                  <a:srgbClr val="955B00"/>
                </a:solidFill>
                <a:latin typeface="Roboto"/>
                <a:ea typeface="Roboto"/>
                <a:cs typeface="Roboto"/>
                <a:sym typeface="Roboto"/>
              </a:rPr>
              <a:t> ensures sustainable interventions and integrates local knowledge with modern practices.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89820" y="5507552"/>
            <a:ext cx="3710586" cy="3250377"/>
            <a:chOff x="0" y="0"/>
            <a:chExt cx="4947448" cy="433383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FAF0BB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50780" y="6161952"/>
            <a:ext cx="3588666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955B00"/>
                </a:solidFill>
                <a:latin typeface="Roboto Bold"/>
                <a:ea typeface="Roboto Bold"/>
                <a:cs typeface="Roboto Bold"/>
                <a:sym typeface="Roboto Bold"/>
              </a:rPr>
              <a:t>Balancing humanitarian needs and sustainability</a:t>
            </a:r>
            <a:r>
              <a:rPr lang="en-US" sz="2400">
                <a:solidFill>
                  <a:srgbClr val="955B00"/>
                </a:solidFill>
                <a:latin typeface="Roboto"/>
                <a:ea typeface="Roboto"/>
                <a:cs typeface="Roboto"/>
                <a:sym typeface="Roboto"/>
              </a:rPr>
              <a:t> minimizes the environmental impact of operations and promotes resilience.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4950508" y="5507552"/>
            <a:ext cx="3710586" cy="3250377"/>
            <a:chOff x="0" y="0"/>
            <a:chExt cx="4947448" cy="433383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5011468" y="6161952"/>
            <a:ext cx="3588666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Case studies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from Syria, Chad, Bangladesh, and Angola show the value of collaboration, local knowledge, and continuous monitoring.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9011199" y="5507552"/>
            <a:ext cx="3710586" cy="3250377"/>
            <a:chOff x="0" y="0"/>
            <a:chExt cx="4947448" cy="433383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FAF0BB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9072159" y="6323877"/>
            <a:ext cx="3588666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955B00"/>
                </a:solidFill>
                <a:latin typeface="Roboto Bold"/>
                <a:ea typeface="Roboto Bold"/>
                <a:cs typeface="Roboto Bold"/>
                <a:sym typeface="Roboto Bold"/>
              </a:rPr>
              <a:t>Conflict and climate change</a:t>
            </a:r>
            <a:r>
              <a:rPr lang="en-US" sz="2400">
                <a:solidFill>
                  <a:srgbClr val="955B00"/>
                </a:solidFill>
                <a:latin typeface="Roboto"/>
                <a:ea typeface="Roboto"/>
                <a:cs typeface="Roboto"/>
                <a:sym typeface="Roboto"/>
              </a:rPr>
              <a:t> increase land degradation, requiring innovative, climate-resilient solutions.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071890" y="5507552"/>
            <a:ext cx="3710586" cy="3250377"/>
            <a:chOff x="0" y="0"/>
            <a:chExt cx="4947448" cy="433383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2700" y="12700"/>
              <a:ext cx="4922012" cy="4308475"/>
            </a:xfrm>
            <a:custGeom>
              <a:avLst/>
              <a:gdLst/>
              <a:ahLst/>
              <a:cxnLst/>
              <a:rect r="r" b="b" t="t" l="l"/>
              <a:pathLst>
                <a:path h="4308475" w="4922012">
                  <a:moveTo>
                    <a:pt x="0" y="0"/>
                  </a:moveTo>
                  <a:lnTo>
                    <a:pt x="4922012" y="0"/>
                  </a:lnTo>
                  <a:lnTo>
                    <a:pt x="4922012" y="4308475"/>
                  </a:lnTo>
                  <a:lnTo>
                    <a:pt x="0" y="4308475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947412" cy="4333875"/>
            </a:xfrm>
            <a:custGeom>
              <a:avLst/>
              <a:gdLst/>
              <a:ahLst/>
              <a:cxnLst/>
              <a:rect r="r" b="b" t="t" l="l"/>
              <a:pathLst>
                <a:path h="4333875" w="4947412">
                  <a:moveTo>
                    <a:pt x="12700" y="0"/>
                  </a:moveTo>
                  <a:lnTo>
                    <a:pt x="4934712" y="0"/>
                  </a:lnTo>
                  <a:cubicBezTo>
                    <a:pt x="4941697" y="0"/>
                    <a:pt x="4947412" y="5715"/>
                    <a:pt x="4947412" y="12700"/>
                  </a:cubicBezTo>
                  <a:lnTo>
                    <a:pt x="4947412" y="4321175"/>
                  </a:lnTo>
                  <a:cubicBezTo>
                    <a:pt x="4947412" y="4328160"/>
                    <a:pt x="4941697" y="4333875"/>
                    <a:pt x="4934712" y="4333875"/>
                  </a:cubicBezTo>
                  <a:lnTo>
                    <a:pt x="12700" y="4333875"/>
                  </a:lnTo>
                  <a:cubicBezTo>
                    <a:pt x="5715" y="4333875"/>
                    <a:pt x="0" y="4328160"/>
                    <a:pt x="0" y="432117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321175"/>
                  </a:lnTo>
                  <a:lnTo>
                    <a:pt x="12700" y="4321175"/>
                  </a:lnTo>
                  <a:lnTo>
                    <a:pt x="12700" y="4308475"/>
                  </a:lnTo>
                  <a:lnTo>
                    <a:pt x="4934712" y="4308475"/>
                  </a:lnTo>
                  <a:lnTo>
                    <a:pt x="4934712" y="4321175"/>
                  </a:lnTo>
                  <a:lnTo>
                    <a:pt x="4922012" y="4321175"/>
                  </a:lnTo>
                  <a:lnTo>
                    <a:pt x="4922012" y="12700"/>
                  </a:lnTo>
                  <a:lnTo>
                    <a:pt x="4934712" y="12700"/>
                  </a:lnTo>
                  <a:lnTo>
                    <a:pt x="493471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13132850" y="6161952"/>
            <a:ext cx="3588666" cy="1960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Integrating sustainable land management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into humanitarian programs is essential for long-term environmental and community resilience.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2572452">
            <a:off x="1081732" y="-4226828"/>
            <a:ext cx="4921469" cy="9842937"/>
          </a:xfrm>
          <a:custGeom>
            <a:avLst/>
            <a:gdLst/>
            <a:ahLst/>
            <a:cxnLst/>
            <a:rect r="r" b="b" t="t" l="l"/>
            <a:pathLst>
              <a:path h="9842937" w="4921469">
                <a:moveTo>
                  <a:pt x="4921469" y="0"/>
                </a:moveTo>
                <a:lnTo>
                  <a:pt x="0" y="0"/>
                </a:lnTo>
                <a:lnTo>
                  <a:pt x="0" y="9842938"/>
                </a:lnTo>
                <a:lnTo>
                  <a:pt x="4921469" y="9842938"/>
                </a:lnTo>
                <a:lnTo>
                  <a:pt x="492146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227547">
            <a:off x="1221265" y="-3725428"/>
            <a:ext cx="4110584" cy="8221169"/>
          </a:xfrm>
          <a:custGeom>
            <a:avLst/>
            <a:gdLst/>
            <a:ahLst/>
            <a:cxnLst/>
            <a:rect r="r" b="b" t="t" l="l"/>
            <a:pathLst>
              <a:path h="8221169" w="4110584">
                <a:moveTo>
                  <a:pt x="0" y="0"/>
                </a:moveTo>
                <a:lnTo>
                  <a:pt x="4110584" y="0"/>
                </a:lnTo>
                <a:lnTo>
                  <a:pt x="4110584" y="8221169"/>
                </a:lnTo>
                <a:lnTo>
                  <a:pt x="0" y="822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4514850" y="57150"/>
            <a:ext cx="0" cy="3020746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491563"/>
            <a:ext cx="6927931" cy="1303875"/>
          </a:xfrm>
          <a:custGeom>
            <a:avLst/>
            <a:gdLst/>
            <a:ahLst/>
            <a:cxnLst/>
            <a:rect r="r" b="b" t="t" l="l"/>
            <a:pathLst>
              <a:path h="1303875" w="6927931">
                <a:moveTo>
                  <a:pt x="0" y="0"/>
                </a:moveTo>
                <a:lnTo>
                  <a:pt x="6927931" y="0"/>
                </a:lnTo>
                <a:lnTo>
                  <a:pt x="6927931" y="1303875"/>
                </a:lnTo>
                <a:lnTo>
                  <a:pt x="0" y="1303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71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76542" y="4142361"/>
            <a:ext cx="5182654" cy="124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009EDB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009EDB"/>
                </a:solidFill>
                <a:latin typeface="Roboto Bold"/>
                <a:ea typeface="Roboto Bold"/>
                <a:cs typeface="Roboto Bold"/>
                <a:sym typeface="Roboto Bold"/>
              </a:rPr>
              <a:t>Any Questions?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6751275">
            <a:off x="12002126" y="3964934"/>
            <a:ext cx="5376329" cy="10752657"/>
          </a:xfrm>
          <a:custGeom>
            <a:avLst/>
            <a:gdLst/>
            <a:ahLst/>
            <a:cxnLst/>
            <a:rect r="r" b="b" t="t" l="l"/>
            <a:pathLst>
              <a:path h="10752657" w="5376329">
                <a:moveTo>
                  <a:pt x="5376329" y="10752657"/>
                </a:moveTo>
                <a:lnTo>
                  <a:pt x="0" y="10752657"/>
                </a:lnTo>
                <a:lnTo>
                  <a:pt x="0" y="0"/>
                </a:lnTo>
                <a:lnTo>
                  <a:pt x="5376329" y="0"/>
                </a:lnTo>
                <a:lnTo>
                  <a:pt x="5376329" y="10752657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4048724">
            <a:off x="12568388" y="5279098"/>
            <a:ext cx="4490500" cy="8980999"/>
          </a:xfrm>
          <a:custGeom>
            <a:avLst/>
            <a:gdLst/>
            <a:ahLst/>
            <a:cxnLst/>
            <a:rect r="r" b="b" t="t" l="l"/>
            <a:pathLst>
              <a:path h="8980999" w="4490500">
                <a:moveTo>
                  <a:pt x="0" y="8980999"/>
                </a:moveTo>
                <a:lnTo>
                  <a:pt x="4490500" y="8980999"/>
                </a:lnTo>
                <a:lnTo>
                  <a:pt x="4490500" y="0"/>
                </a:lnTo>
                <a:lnTo>
                  <a:pt x="0" y="0"/>
                </a:lnTo>
                <a:lnTo>
                  <a:pt x="0" y="8980999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10633" y="92583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37817" y="807789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By the end of this module, you should be able to: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8565099" y="-202252"/>
            <a:ext cx="10959282" cy="10959282"/>
            <a:chOff x="0" y="0"/>
            <a:chExt cx="14612376" cy="146123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419076" y="2136267"/>
              <a:ext cx="2906522" cy="10341102"/>
            </a:xfrm>
            <a:custGeom>
              <a:avLst/>
              <a:gdLst/>
              <a:ahLst/>
              <a:cxnLst/>
              <a:rect r="r" b="b" t="t" l="l"/>
              <a:pathLst>
                <a:path h="10341102" w="2906522">
                  <a:moveTo>
                    <a:pt x="53340" y="3683"/>
                  </a:moveTo>
                  <a:cubicBezTo>
                    <a:pt x="2906522" y="2856865"/>
                    <a:pt x="2906522" y="7482967"/>
                    <a:pt x="53340" y="10336149"/>
                  </a:cubicBezTo>
                  <a:cubicBezTo>
                    <a:pt x="48387" y="10341102"/>
                    <a:pt x="40386" y="10341102"/>
                    <a:pt x="35434" y="10336149"/>
                  </a:cubicBezTo>
                  <a:lnTo>
                    <a:pt x="4953" y="10305669"/>
                  </a:lnTo>
                  <a:cubicBezTo>
                    <a:pt x="2540" y="10303256"/>
                    <a:pt x="1271" y="10300081"/>
                    <a:pt x="1271" y="10296652"/>
                  </a:cubicBezTo>
                  <a:cubicBezTo>
                    <a:pt x="1271" y="10293223"/>
                    <a:pt x="2667" y="10290048"/>
                    <a:pt x="4953" y="10287635"/>
                  </a:cubicBezTo>
                  <a:cubicBezTo>
                    <a:pt x="2831466" y="7461123"/>
                    <a:pt x="2831466" y="2878582"/>
                    <a:pt x="4953" y="52070"/>
                  </a:cubicBezTo>
                  <a:cubicBezTo>
                    <a:pt x="0" y="47117"/>
                    <a:pt x="0" y="39116"/>
                    <a:pt x="4953" y="34163"/>
                  </a:cubicBezTo>
                  <a:lnTo>
                    <a:pt x="35434" y="3683"/>
                  </a:lnTo>
                  <a:cubicBezTo>
                    <a:pt x="37847" y="1270"/>
                    <a:pt x="41022" y="0"/>
                    <a:pt x="44450" y="0"/>
                  </a:cubicBezTo>
                  <a:cubicBezTo>
                    <a:pt x="47879" y="0"/>
                    <a:pt x="51054" y="1397"/>
                    <a:pt x="53467" y="3683"/>
                  </a:cubicBezTo>
                  <a:moveTo>
                    <a:pt x="35560" y="21590"/>
                  </a:moveTo>
                  <a:lnTo>
                    <a:pt x="44577" y="12573"/>
                  </a:lnTo>
                  <a:lnTo>
                    <a:pt x="53594" y="21590"/>
                  </a:lnTo>
                  <a:lnTo>
                    <a:pt x="23114" y="52070"/>
                  </a:lnTo>
                  <a:lnTo>
                    <a:pt x="14097" y="43053"/>
                  </a:lnTo>
                  <a:lnTo>
                    <a:pt x="23114" y="34036"/>
                  </a:lnTo>
                  <a:cubicBezTo>
                    <a:pt x="2859532" y="2870454"/>
                    <a:pt x="2859532" y="7469124"/>
                    <a:pt x="23114" y="10305543"/>
                  </a:cubicBezTo>
                  <a:lnTo>
                    <a:pt x="14097" y="10296525"/>
                  </a:lnTo>
                  <a:lnTo>
                    <a:pt x="23114" y="10287509"/>
                  </a:lnTo>
                  <a:lnTo>
                    <a:pt x="53594" y="10317988"/>
                  </a:lnTo>
                  <a:lnTo>
                    <a:pt x="44577" y="10327006"/>
                  </a:lnTo>
                  <a:lnTo>
                    <a:pt x="35560" y="10317988"/>
                  </a:lnTo>
                  <a:cubicBezTo>
                    <a:pt x="2878837" y="7474712"/>
                    <a:pt x="2878837" y="2864739"/>
                    <a:pt x="35560" y="21336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89948" y="1711700"/>
            <a:ext cx="15715474" cy="1035375"/>
            <a:chOff x="0" y="0"/>
            <a:chExt cx="20953966" cy="1380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992" y="12700"/>
              <a:ext cx="20926043" cy="1355090"/>
            </a:xfrm>
            <a:custGeom>
              <a:avLst/>
              <a:gdLst/>
              <a:ahLst/>
              <a:cxnLst/>
              <a:rect r="r" b="b" t="t" l="l"/>
              <a:pathLst>
                <a:path h="1355090" w="20926043">
                  <a:moveTo>
                    <a:pt x="0" y="0"/>
                  </a:moveTo>
                  <a:lnTo>
                    <a:pt x="20926043" y="0"/>
                  </a:lnTo>
                  <a:lnTo>
                    <a:pt x="20926043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954022" cy="1380490"/>
            </a:xfrm>
            <a:custGeom>
              <a:avLst/>
              <a:gdLst/>
              <a:ahLst/>
              <a:cxnLst/>
              <a:rect r="r" b="b" t="t" l="l"/>
              <a:pathLst>
                <a:path h="1380490" w="20954022">
                  <a:moveTo>
                    <a:pt x="13992" y="0"/>
                  </a:moveTo>
                  <a:lnTo>
                    <a:pt x="20940035" y="0"/>
                  </a:lnTo>
                  <a:cubicBezTo>
                    <a:pt x="20947731" y="0"/>
                    <a:pt x="20954022" y="5715"/>
                    <a:pt x="20954022" y="12700"/>
                  </a:cubicBezTo>
                  <a:lnTo>
                    <a:pt x="20954022" y="1367790"/>
                  </a:lnTo>
                  <a:cubicBezTo>
                    <a:pt x="20954022" y="1374775"/>
                    <a:pt x="20947731" y="1380490"/>
                    <a:pt x="20940035" y="1380490"/>
                  </a:cubicBezTo>
                  <a:lnTo>
                    <a:pt x="13992" y="1380490"/>
                  </a:lnTo>
                  <a:cubicBezTo>
                    <a:pt x="6297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297" y="0"/>
                    <a:pt x="13992" y="0"/>
                  </a:cubicBezTo>
                  <a:moveTo>
                    <a:pt x="13992" y="25400"/>
                  </a:moveTo>
                  <a:lnTo>
                    <a:pt x="13992" y="12700"/>
                  </a:lnTo>
                  <a:lnTo>
                    <a:pt x="27985" y="12700"/>
                  </a:lnTo>
                  <a:lnTo>
                    <a:pt x="27985" y="1367790"/>
                  </a:lnTo>
                  <a:lnTo>
                    <a:pt x="13992" y="1367790"/>
                  </a:lnTo>
                  <a:lnTo>
                    <a:pt x="13992" y="1355090"/>
                  </a:lnTo>
                  <a:lnTo>
                    <a:pt x="20940035" y="1355090"/>
                  </a:lnTo>
                  <a:lnTo>
                    <a:pt x="20940035" y="1367790"/>
                  </a:lnTo>
                  <a:lnTo>
                    <a:pt x="20926042" y="1367790"/>
                  </a:lnTo>
                  <a:lnTo>
                    <a:pt x="20926042" y="12700"/>
                  </a:lnTo>
                  <a:lnTo>
                    <a:pt x="20940035" y="12700"/>
                  </a:lnTo>
                  <a:lnTo>
                    <a:pt x="20940035" y="25400"/>
                  </a:lnTo>
                  <a:lnTo>
                    <a:pt x="13992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2192329" y="2020790"/>
            <a:ext cx="15066971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 key concepts of sustainable land management in humanitarian contexts.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54745" y="1584659"/>
            <a:ext cx="1289455" cy="1289456"/>
            <a:chOff x="0" y="0"/>
            <a:chExt cx="1719274" cy="171927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192329" y="3235700"/>
            <a:ext cx="14913094" cy="1035375"/>
            <a:chOff x="0" y="0"/>
            <a:chExt cx="19884125" cy="13805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3992" y="12700"/>
              <a:ext cx="19856182" cy="1355090"/>
            </a:xfrm>
            <a:custGeom>
              <a:avLst/>
              <a:gdLst/>
              <a:ahLst/>
              <a:cxnLst/>
              <a:rect r="r" b="b" t="t" l="l"/>
              <a:pathLst>
                <a:path h="1355090" w="19856182">
                  <a:moveTo>
                    <a:pt x="0" y="0"/>
                  </a:moveTo>
                  <a:lnTo>
                    <a:pt x="19856183" y="0"/>
                  </a:lnTo>
                  <a:lnTo>
                    <a:pt x="19856183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884163" cy="1380490"/>
            </a:xfrm>
            <a:custGeom>
              <a:avLst/>
              <a:gdLst/>
              <a:ahLst/>
              <a:cxnLst/>
              <a:rect r="r" b="b" t="t" l="l"/>
              <a:pathLst>
                <a:path h="1380490" w="19884163">
                  <a:moveTo>
                    <a:pt x="13992" y="0"/>
                  </a:moveTo>
                  <a:lnTo>
                    <a:pt x="19870175" y="0"/>
                  </a:lnTo>
                  <a:cubicBezTo>
                    <a:pt x="19877872" y="0"/>
                    <a:pt x="19884163" y="5715"/>
                    <a:pt x="19884163" y="12700"/>
                  </a:cubicBezTo>
                  <a:lnTo>
                    <a:pt x="19884163" y="1367790"/>
                  </a:lnTo>
                  <a:cubicBezTo>
                    <a:pt x="19884163" y="1374775"/>
                    <a:pt x="19877872" y="1380490"/>
                    <a:pt x="19870175" y="1380490"/>
                  </a:cubicBezTo>
                  <a:lnTo>
                    <a:pt x="13992" y="1380490"/>
                  </a:lnTo>
                  <a:cubicBezTo>
                    <a:pt x="6297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297" y="0"/>
                    <a:pt x="13992" y="0"/>
                  </a:cubicBezTo>
                  <a:moveTo>
                    <a:pt x="13992" y="25400"/>
                  </a:moveTo>
                  <a:lnTo>
                    <a:pt x="13992" y="12700"/>
                  </a:lnTo>
                  <a:lnTo>
                    <a:pt x="27985" y="12700"/>
                  </a:lnTo>
                  <a:lnTo>
                    <a:pt x="27985" y="1367790"/>
                  </a:lnTo>
                  <a:lnTo>
                    <a:pt x="13992" y="1367790"/>
                  </a:lnTo>
                  <a:lnTo>
                    <a:pt x="13992" y="1355090"/>
                  </a:lnTo>
                  <a:lnTo>
                    <a:pt x="19870175" y="1355090"/>
                  </a:lnTo>
                  <a:lnTo>
                    <a:pt x="19870175" y="1367790"/>
                  </a:lnTo>
                  <a:lnTo>
                    <a:pt x="19856183" y="1367790"/>
                  </a:lnTo>
                  <a:lnTo>
                    <a:pt x="19856183" y="12700"/>
                  </a:lnTo>
                  <a:lnTo>
                    <a:pt x="19870175" y="12700"/>
                  </a:lnTo>
                  <a:lnTo>
                    <a:pt x="19870175" y="25400"/>
                  </a:lnTo>
                  <a:lnTo>
                    <a:pt x="13992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2922867" y="3340002"/>
            <a:ext cx="13698284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the causes and impacts of unsustainable land management in humanitarian settings.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83014" y="3108659"/>
            <a:ext cx="1289456" cy="1289456"/>
            <a:chOff x="0" y="0"/>
            <a:chExt cx="1719274" cy="171927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438594" y="4759700"/>
            <a:ext cx="14666828" cy="1035375"/>
            <a:chOff x="0" y="0"/>
            <a:chExt cx="19555771" cy="1380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3992" y="12700"/>
              <a:ext cx="19527782" cy="1355090"/>
            </a:xfrm>
            <a:custGeom>
              <a:avLst/>
              <a:gdLst/>
              <a:ahLst/>
              <a:cxnLst/>
              <a:rect r="r" b="b" t="t" l="l"/>
              <a:pathLst>
                <a:path h="1355090" w="19527782">
                  <a:moveTo>
                    <a:pt x="0" y="0"/>
                  </a:moveTo>
                  <a:lnTo>
                    <a:pt x="19527783" y="0"/>
                  </a:lnTo>
                  <a:lnTo>
                    <a:pt x="19527783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555766" cy="1380490"/>
            </a:xfrm>
            <a:custGeom>
              <a:avLst/>
              <a:gdLst/>
              <a:ahLst/>
              <a:cxnLst/>
              <a:rect r="r" b="b" t="t" l="l"/>
              <a:pathLst>
                <a:path h="1380490" w="19555766">
                  <a:moveTo>
                    <a:pt x="13992" y="0"/>
                  </a:moveTo>
                  <a:lnTo>
                    <a:pt x="19541775" y="0"/>
                  </a:lnTo>
                  <a:cubicBezTo>
                    <a:pt x="19549470" y="0"/>
                    <a:pt x="19555766" y="5715"/>
                    <a:pt x="19555766" y="12700"/>
                  </a:cubicBezTo>
                  <a:lnTo>
                    <a:pt x="19555766" y="1367790"/>
                  </a:lnTo>
                  <a:cubicBezTo>
                    <a:pt x="19555766" y="1374775"/>
                    <a:pt x="19549470" y="1380490"/>
                    <a:pt x="19541775" y="1380490"/>
                  </a:cubicBezTo>
                  <a:lnTo>
                    <a:pt x="13992" y="1380490"/>
                  </a:lnTo>
                  <a:cubicBezTo>
                    <a:pt x="6297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297" y="0"/>
                    <a:pt x="13992" y="0"/>
                  </a:cubicBezTo>
                  <a:moveTo>
                    <a:pt x="13992" y="25400"/>
                  </a:moveTo>
                  <a:lnTo>
                    <a:pt x="13992" y="12700"/>
                  </a:lnTo>
                  <a:lnTo>
                    <a:pt x="27985" y="12700"/>
                  </a:lnTo>
                  <a:lnTo>
                    <a:pt x="27985" y="1367790"/>
                  </a:lnTo>
                  <a:lnTo>
                    <a:pt x="13992" y="1367790"/>
                  </a:lnTo>
                  <a:lnTo>
                    <a:pt x="13992" y="1355090"/>
                  </a:lnTo>
                  <a:lnTo>
                    <a:pt x="19541775" y="1355090"/>
                  </a:lnTo>
                  <a:lnTo>
                    <a:pt x="19541775" y="1367790"/>
                  </a:lnTo>
                  <a:lnTo>
                    <a:pt x="19527782" y="1367790"/>
                  </a:lnTo>
                  <a:lnTo>
                    <a:pt x="19527782" y="12700"/>
                  </a:lnTo>
                  <a:lnTo>
                    <a:pt x="19541775" y="12700"/>
                  </a:lnTo>
                  <a:lnTo>
                    <a:pt x="19541775" y="25400"/>
                  </a:lnTo>
                  <a:lnTo>
                    <a:pt x="13992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3240975" y="5068790"/>
            <a:ext cx="14018325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Develop strategies for sustainable land management and habitat restoration.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706534" y="4632659"/>
            <a:ext cx="1289456" cy="1289456"/>
            <a:chOff x="0" y="0"/>
            <a:chExt cx="1719274" cy="171927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192329" y="6283700"/>
            <a:ext cx="14913094" cy="1035375"/>
            <a:chOff x="0" y="0"/>
            <a:chExt cx="19884125" cy="13805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3992" y="12700"/>
              <a:ext cx="19856182" cy="1355090"/>
            </a:xfrm>
            <a:custGeom>
              <a:avLst/>
              <a:gdLst/>
              <a:ahLst/>
              <a:cxnLst/>
              <a:rect r="r" b="b" t="t" l="l"/>
              <a:pathLst>
                <a:path h="1355090" w="19856182">
                  <a:moveTo>
                    <a:pt x="0" y="0"/>
                  </a:moveTo>
                  <a:lnTo>
                    <a:pt x="19856183" y="0"/>
                  </a:lnTo>
                  <a:lnTo>
                    <a:pt x="19856183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884163" cy="1380490"/>
            </a:xfrm>
            <a:custGeom>
              <a:avLst/>
              <a:gdLst/>
              <a:ahLst/>
              <a:cxnLst/>
              <a:rect r="r" b="b" t="t" l="l"/>
              <a:pathLst>
                <a:path h="1380490" w="19884163">
                  <a:moveTo>
                    <a:pt x="13992" y="0"/>
                  </a:moveTo>
                  <a:lnTo>
                    <a:pt x="19870175" y="0"/>
                  </a:lnTo>
                  <a:cubicBezTo>
                    <a:pt x="19877872" y="0"/>
                    <a:pt x="19884163" y="5715"/>
                    <a:pt x="19884163" y="12700"/>
                  </a:cubicBezTo>
                  <a:lnTo>
                    <a:pt x="19884163" y="1367790"/>
                  </a:lnTo>
                  <a:cubicBezTo>
                    <a:pt x="19884163" y="1374775"/>
                    <a:pt x="19877872" y="1380490"/>
                    <a:pt x="19870175" y="1380490"/>
                  </a:cubicBezTo>
                  <a:lnTo>
                    <a:pt x="13992" y="1380490"/>
                  </a:lnTo>
                  <a:cubicBezTo>
                    <a:pt x="6297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297" y="0"/>
                    <a:pt x="13992" y="0"/>
                  </a:cubicBezTo>
                  <a:moveTo>
                    <a:pt x="13992" y="25400"/>
                  </a:moveTo>
                  <a:lnTo>
                    <a:pt x="13992" y="12700"/>
                  </a:lnTo>
                  <a:lnTo>
                    <a:pt x="27985" y="12700"/>
                  </a:lnTo>
                  <a:lnTo>
                    <a:pt x="27985" y="1367790"/>
                  </a:lnTo>
                  <a:lnTo>
                    <a:pt x="13992" y="1367790"/>
                  </a:lnTo>
                  <a:lnTo>
                    <a:pt x="13992" y="1355090"/>
                  </a:lnTo>
                  <a:lnTo>
                    <a:pt x="19870175" y="1355090"/>
                  </a:lnTo>
                  <a:lnTo>
                    <a:pt x="19870175" y="1367790"/>
                  </a:lnTo>
                  <a:lnTo>
                    <a:pt x="19856183" y="1367790"/>
                  </a:lnTo>
                  <a:lnTo>
                    <a:pt x="19856183" y="12700"/>
                  </a:lnTo>
                  <a:lnTo>
                    <a:pt x="19870175" y="12700"/>
                  </a:lnTo>
                  <a:lnTo>
                    <a:pt x="19870175" y="25400"/>
                  </a:lnTo>
                  <a:lnTo>
                    <a:pt x="13992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2922867" y="6388002"/>
            <a:ext cx="14264591" cy="84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Apply best practices for mitigating land degradation and restoring disrupted habitats.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1483014" y="6156659"/>
            <a:ext cx="1289456" cy="1289456"/>
            <a:chOff x="0" y="0"/>
            <a:chExt cx="1719274" cy="171927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389948" y="7807700"/>
            <a:ext cx="15715474" cy="1035375"/>
            <a:chOff x="0" y="0"/>
            <a:chExt cx="20953966" cy="13805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3992" y="12700"/>
              <a:ext cx="20926043" cy="1355090"/>
            </a:xfrm>
            <a:custGeom>
              <a:avLst/>
              <a:gdLst/>
              <a:ahLst/>
              <a:cxnLst/>
              <a:rect r="r" b="b" t="t" l="l"/>
              <a:pathLst>
                <a:path h="1355090" w="20926043">
                  <a:moveTo>
                    <a:pt x="0" y="0"/>
                  </a:moveTo>
                  <a:lnTo>
                    <a:pt x="20926043" y="0"/>
                  </a:lnTo>
                  <a:lnTo>
                    <a:pt x="20926043" y="1355090"/>
                  </a:lnTo>
                  <a:lnTo>
                    <a:pt x="0" y="1355090"/>
                  </a:ln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0954022" cy="1380490"/>
            </a:xfrm>
            <a:custGeom>
              <a:avLst/>
              <a:gdLst/>
              <a:ahLst/>
              <a:cxnLst/>
              <a:rect r="r" b="b" t="t" l="l"/>
              <a:pathLst>
                <a:path h="1380490" w="20954022">
                  <a:moveTo>
                    <a:pt x="13992" y="0"/>
                  </a:moveTo>
                  <a:lnTo>
                    <a:pt x="20940035" y="0"/>
                  </a:lnTo>
                  <a:cubicBezTo>
                    <a:pt x="20947731" y="0"/>
                    <a:pt x="20954022" y="5715"/>
                    <a:pt x="20954022" y="12700"/>
                  </a:cubicBezTo>
                  <a:lnTo>
                    <a:pt x="20954022" y="1367790"/>
                  </a:lnTo>
                  <a:cubicBezTo>
                    <a:pt x="20954022" y="1374775"/>
                    <a:pt x="20947731" y="1380490"/>
                    <a:pt x="20940035" y="1380490"/>
                  </a:cubicBezTo>
                  <a:lnTo>
                    <a:pt x="13992" y="1380490"/>
                  </a:lnTo>
                  <a:cubicBezTo>
                    <a:pt x="6297" y="1380490"/>
                    <a:pt x="0" y="1374775"/>
                    <a:pt x="0" y="1367790"/>
                  </a:cubicBezTo>
                  <a:lnTo>
                    <a:pt x="0" y="12700"/>
                  </a:lnTo>
                  <a:cubicBezTo>
                    <a:pt x="0" y="5715"/>
                    <a:pt x="6297" y="0"/>
                    <a:pt x="13992" y="0"/>
                  </a:cubicBezTo>
                  <a:moveTo>
                    <a:pt x="13992" y="25400"/>
                  </a:moveTo>
                  <a:lnTo>
                    <a:pt x="13992" y="12700"/>
                  </a:lnTo>
                  <a:lnTo>
                    <a:pt x="27985" y="12700"/>
                  </a:lnTo>
                  <a:lnTo>
                    <a:pt x="27985" y="1367790"/>
                  </a:lnTo>
                  <a:lnTo>
                    <a:pt x="13992" y="1367790"/>
                  </a:lnTo>
                  <a:lnTo>
                    <a:pt x="13992" y="1355090"/>
                  </a:lnTo>
                  <a:lnTo>
                    <a:pt x="20940035" y="1355090"/>
                  </a:lnTo>
                  <a:lnTo>
                    <a:pt x="20940035" y="1367790"/>
                  </a:lnTo>
                  <a:lnTo>
                    <a:pt x="20926042" y="1367790"/>
                  </a:lnTo>
                  <a:lnTo>
                    <a:pt x="20926042" y="12700"/>
                  </a:lnTo>
                  <a:lnTo>
                    <a:pt x="20940035" y="12700"/>
                  </a:lnTo>
                  <a:lnTo>
                    <a:pt x="20940035" y="25400"/>
                  </a:lnTo>
                  <a:lnTo>
                    <a:pt x="13992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2192329" y="8116790"/>
            <a:ext cx="15066971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land management plans tailored to humanitarian scenarios 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754745" y="7680659"/>
            <a:ext cx="1289455" cy="1289456"/>
            <a:chOff x="0" y="0"/>
            <a:chExt cx="1719274" cy="171927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1693926" cy="1693926"/>
            </a:xfrm>
            <a:custGeom>
              <a:avLst/>
              <a:gdLst/>
              <a:ahLst/>
              <a:cxnLst/>
              <a:rect r="r" b="b" t="t" l="l"/>
              <a:pathLst>
                <a:path h="1693926" w="1693926">
                  <a:moveTo>
                    <a:pt x="0" y="846963"/>
                  </a:moveTo>
                  <a:cubicBezTo>
                    <a:pt x="0" y="379222"/>
                    <a:pt x="379222" y="0"/>
                    <a:pt x="846963" y="0"/>
                  </a:cubicBezTo>
                  <a:cubicBezTo>
                    <a:pt x="1314704" y="0"/>
                    <a:pt x="1693926" y="379222"/>
                    <a:pt x="1693926" y="846963"/>
                  </a:cubicBezTo>
                  <a:cubicBezTo>
                    <a:pt x="1693926" y="1314704"/>
                    <a:pt x="1314704" y="1693926"/>
                    <a:pt x="846963" y="1693926"/>
                  </a:cubicBezTo>
                  <a:cubicBezTo>
                    <a:pt x="379222" y="1693926"/>
                    <a:pt x="0" y="1314704"/>
                    <a:pt x="0" y="8469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719326" cy="1719326"/>
            </a:xfrm>
            <a:custGeom>
              <a:avLst/>
              <a:gdLst/>
              <a:ahLst/>
              <a:cxnLst/>
              <a:rect r="r" b="b" t="t" l="l"/>
              <a:pathLst>
                <a:path h="1719326" w="1719326">
                  <a:moveTo>
                    <a:pt x="0" y="859663"/>
                  </a:moveTo>
                  <a:cubicBezTo>
                    <a:pt x="0" y="384810"/>
                    <a:pt x="384810" y="0"/>
                    <a:pt x="859663" y="0"/>
                  </a:cubicBezTo>
                  <a:lnTo>
                    <a:pt x="859663" y="12700"/>
                  </a:lnTo>
                  <a:lnTo>
                    <a:pt x="859663" y="0"/>
                  </a:lnTo>
                  <a:cubicBezTo>
                    <a:pt x="1334389" y="0"/>
                    <a:pt x="1719326" y="384810"/>
                    <a:pt x="1719326" y="859663"/>
                  </a:cubicBezTo>
                  <a:cubicBezTo>
                    <a:pt x="1719326" y="1334516"/>
                    <a:pt x="1334516" y="1719326"/>
                    <a:pt x="859663" y="1719326"/>
                  </a:cubicBezTo>
                  <a:lnTo>
                    <a:pt x="859663" y="1706626"/>
                  </a:lnTo>
                  <a:lnTo>
                    <a:pt x="859663" y="1719326"/>
                  </a:lnTo>
                  <a:cubicBezTo>
                    <a:pt x="384810" y="1719326"/>
                    <a:pt x="0" y="1334389"/>
                    <a:pt x="0" y="859663"/>
                  </a:cubicBezTo>
                  <a:lnTo>
                    <a:pt x="12700" y="859663"/>
                  </a:lnTo>
                  <a:lnTo>
                    <a:pt x="23495" y="866394"/>
                  </a:lnTo>
                  <a:cubicBezTo>
                    <a:pt x="20447" y="871220"/>
                    <a:pt x="14605" y="873379"/>
                    <a:pt x="9271" y="871855"/>
                  </a:cubicBezTo>
                  <a:cubicBezTo>
                    <a:pt x="3937" y="870331"/>
                    <a:pt x="0" y="865251"/>
                    <a:pt x="0" y="859663"/>
                  </a:cubicBezTo>
                  <a:moveTo>
                    <a:pt x="25400" y="859663"/>
                  </a:moveTo>
                  <a:lnTo>
                    <a:pt x="12700" y="859663"/>
                  </a:lnTo>
                  <a:lnTo>
                    <a:pt x="1905" y="852932"/>
                  </a:lnTo>
                  <a:cubicBezTo>
                    <a:pt x="4953" y="848106"/>
                    <a:pt x="10795" y="845947"/>
                    <a:pt x="16129" y="847471"/>
                  </a:cubicBezTo>
                  <a:cubicBezTo>
                    <a:pt x="21463" y="848995"/>
                    <a:pt x="25273" y="854075"/>
                    <a:pt x="25273" y="859663"/>
                  </a:cubicBezTo>
                  <a:cubicBezTo>
                    <a:pt x="25273" y="1320419"/>
                    <a:pt x="398780" y="1693926"/>
                    <a:pt x="859536" y="1693926"/>
                  </a:cubicBezTo>
                  <a:cubicBezTo>
                    <a:pt x="1320292" y="1693926"/>
                    <a:pt x="1693799" y="1320419"/>
                    <a:pt x="1693799" y="859663"/>
                  </a:cubicBezTo>
                  <a:lnTo>
                    <a:pt x="1706499" y="859663"/>
                  </a:lnTo>
                  <a:lnTo>
                    <a:pt x="1693799" y="859663"/>
                  </a:lnTo>
                  <a:cubicBezTo>
                    <a:pt x="1693926" y="398907"/>
                    <a:pt x="1320419" y="25400"/>
                    <a:pt x="859663" y="25400"/>
                  </a:cubicBezTo>
                  <a:lnTo>
                    <a:pt x="859663" y="12700"/>
                  </a:lnTo>
                  <a:lnTo>
                    <a:pt x="859663" y="25400"/>
                  </a:lnTo>
                  <a:cubicBezTo>
                    <a:pt x="398907" y="25400"/>
                    <a:pt x="25400" y="398907"/>
                    <a:pt x="25400" y="859663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6D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572452">
            <a:off x="65496" y="-2666773"/>
            <a:ext cx="4921469" cy="9842937"/>
          </a:xfrm>
          <a:custGeom>
            <a:avLst/>
            <a:gdLst/>
            <a:ahLst/>
            <a:cxnLst/>
            <a:rect r="r" b="b" t="t" l="l"/>
            <a:pathLst>
              <a:path h="9842937" w="4921469">
                <a:moveTo>
                  <a:pt x="4921469" y="0"/>
                </a:moveTo>
                <a:lnTo>
                  <a:pt x="0" y="0"/>
                </a:lnTo>
                <a:lnTo>
                  <a:pt x="0" y="9842937"/>
                </a:lnTo>
                <a:lnTo>
                  <a:pt x="4921469" y="9842937"/>
                </a:lnTo>
                <a:lnTo>
                  <a:pt x="4921469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227547">
            <a:off x="205028" y="-2165373"/>
            <a:ext cx="4110584" cy="8221169"/>
          </a:xfrm>
          <a:custGeom>
            <a:avLst/>
            <a:gdLst/>
            <a:ahLst/>
            <a:cxnLst/>
            <a:rect r="r" b="b" t="t" l="l"/>
            <a:pathLst>
              <a:path h="8221169" w="4110584">
                <a:moveTo>
                  <a:pt x="0" y="0"/>
                </a:moveTo>
                <a:lnTo>
                  <a:pt x="4110585" y="0"/>
                </a:lnTo>
                <a:lnTo>
                  <a:pt x="4110585" y="8221169"/>
                </a:lnTo>
                <a:lnTo>
                  <a:pt x="0" y="822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7387616">
            <a:off x="14062359" y="1761007"/>
            <a:ext cx="5376329" cy="10752657"/>
          </a:xfrm>
          <a:custGeom>
            <a:avLst/>
            <a:gdLst/>
            <a:ahLst/>
            <a:cxnLst/>
            <a:rect r="r" b="b" t="t" l="l"/>
            <a:pathLst>
              <a:path h="10752657" w="5376329">
                <a:moveTo>
                  <a:pt x="5376329" y="10752657"/>
                </a:moveTo>
                <a:lnTo>
                  <a:pt x="0" y="10752657"/>
                </a:lnTo>
                <a:lnTo>
                  <a:pt x="0" y="0"/>
                </a:lnTo>
                <a:lnTo>
                  <a:pt x="5376329" y="0"/>
                </a:lnTo>
                <a:lnTo>
                  <a:pt x="5376329" y="10752657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3412383">
            <a:off x="14705348" y="3045152"/>
            <a:ext cx="4490500" cy="8980999"/>
          </a:xfrm>
          <a:custGeom>
            <a:avLst/>
            <a:gdLst/>
            <a:ahLst/>
            <a:cxnLst/>
            <a:rect r="r" b="b" t="t" l="l"/>
            <a:pathLst>
              <a:path h="8980999" w="4490500">
                <a:moveTo>
                  <a:pt x="0" y="8980999"/>
                </a:moveTo>
                <a:lnTo>
                  <a:pt x="4490500" y="8980999"/>
                </a:lnTo>
                <a:lnTo>
                  <a:pt x="4490500" y="0"/>
                </a:lnTo>
                <a:lnTo>
                  <a:pt x="0" y="0"/>
                </a:lnTo>
                <a:lnTo>
                  <a:pt x="0" y="8980999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225546" y="3797046"/>
            <a:ext cx="2692908" cy="2692908"/>
            <a:chOff x="0" y="0"/>
            <a:chExt cx="3590544" cy="35905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200" y="76200"/>
              <a:ext cx="3438144" cy="3438144"/>
            </a:xfrm>
            <a:custGeom>
              <a:avLst/>
              <a:gdLst/>
              <a:ahLst/>
              <a:cxnLst/>
              <a:rect r="r" b="b" t="t" l="l"/>
              <a:pathLst>
                <a:path h="3438144" w="3438144">
                  <a:moveTo>
                    <a:pt x="0" y="1719072"/>
                  </a:moveTo>
                  <a:cubicBezTo>
                    <a:pt x="0" y="769620"/>
                    <a:pt x="769620" y="0"/>
                    <a:pt x="1719072" y="0"/>
                  </a:cubicBezTo>
                  <a:cubicBezTo>
                    <a:pt x="2668524" y="0"/>
                    <a:pt x="3438144" y="769620"/>
                    <a:pt x="3438144" y="1719072"/>
                  </a:cubicBezTo>
                  <a:cubicBezTo>
                    <a:pt x="3438144" y="2668524"/>
                    <a:pt x="2668524" y="3438144"/>
                    <a:pt x="1719072" y="3438144"/>
                  </a:cubicBezTo>
                  <a:cubicBezTo>
                    <a:pt x="769620" y="3438144"/>
                    <a:pt x="0" y="2668524"/>
                    <a:pt x="0" y="1719072"/>
                  </a:cubicBezTo>
                  <a:close/>
                </a:path>
              </a:pathLst>
            </a:custGeom>
            <a:solidFill>
              <a:srgbClr val="B16D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590544" cy="3590544"/>
            </a:xfrm>
            <a:custGeom>
              <a:avLst/>
              <a:gdLst/>
              <a:ahLst/>
              <a:cxnLst/>
              <a:rect r="r" b="b" t="t" l="l"/>
              <a:pathLst>
                <a:path h="3590544" w="3590544">
                  <a:moveTo>
                    <a:pt x="0" y="1795272"/>
                  </a:moveTo>
                  <a:cubicBezTo>
                    <a:pt x="0" y="803783"/>
                    <a:pt x="803783" y="0"/>
                    <a:pt x="1795272" y="0"/>
                  </a:cubicBezTo>
                  <a:lnTo>
                    <a:pt x="1795272" y="76200"/>
                  </a:lnTo>
                  <a:lnTo>
                    <a:pt x="1795272" y="0"/>
                  </a:lnTo>
                  <a:cubicBezTo>
                    <a:pt x="2786761" y="0"/>
                    <a:pt x="3590544" y="803783"/>
                    <a:pt x="3590544" y="1795272"/>
                  </a:cubicBezTo>
                  <a:lnTo>
                    <a:pt x="3514344" y="1795272"/>
                  </a:lnTo>
                  <a:lnTo>
                    <a:pt x="3590544" y="1795272"/>
                  </a:lnTo>
                  <a:cubicBezTo>
                    <a:pt x="3590544" y="2786761"/>
                    <a:pt x="2786761" y="3590544"/>
                    <a:pt x="1795272" y="3590544"/>
                  </a:cubicBezTo>
                  <a:lnTo>
                    <a:pt x="1795272" y="3514344"/>
                  </a:lnTo>
                  <a:lnTo>
                    <a:pt x="1795272" y="3590544"/>
                  </a:lnTo>
                  <a:cubicBezTo>
                    <a:pt x="803783" y="3590544"/>
                    <a:pt x="0" y="2786761"/>
                    <a:pt x="0" y="1795272"/>
                  </a:cubicBezTo>
                  <a:lnTo>
                    <a:pt x="76200" y="1795272"/>
                  </a:lnTo>
                  <a:lnTo>
                    <a:pt x="140843" y="1835658"/>
                  </a:lnTo>
                  <a:cubicBezTo>
                    <a:pt x="122809" y="1864487"/>
                    <a:pt x="87884" y="1877949"/>
                    <a:pt x="55245" y="1868551"/>
                  </a:cubicBezTo>
                  <a:cubicBezTo>
                    <a:pt x="22606" y="1859153"/>
                    <a:pt x="0" y="1829308"/>
                    <a:pt x="0" y="1795272"/>
                  </a:cubicBezTo>
                  <a:moveTo>
                    <a:pt x="152400" y="1795272"/>
                  </a:moveTo>
                  <a:lnTo>
                    <a:pt x="76200" y="1795272"/>
                  </a:lnTo>
                  <a:lnTo>
                    <a:pt x="11557" y="1754886"/>
                  </a:lnTo>
                  <a:cubicBezTo>
                    <a:pt x="29591" y="1726057"/>
                    <a:pt x="64516" y="1712595"/>
                    <a:pt x="97155" y="1721993"/>
                  </a:cubicBezTo>
                  <a:cubicBezTo>
                    <a:pt x="129794" y="1731391"/>
                    <a:pt x="152400" y="1761236"/>
                    <a:pt x="152400" y="1795272"/>
                  </a:cubicBezTo>
                  <a:cubicBezTo>
                    <a:pt x="152400" y="2702560"/>
                    <a:pt x="887984" y="3438144"/>
                    <a:pt x="1795272" y="3438144"/>
                  </a:cubicBezTo>
                  <a:cubicBezTo>
                    <a:pt x="2702560" y="3438144"/>
                    <a:pt x="3438144" y="2702560"/>
                    <a:pt x="3438144" y="1795272"/>
                  </a:cubicBezTo>
                  <a:cubicBezTo>
                    <a:pt x="3438144" y="887984"/>
                    <a:pt x="2702560" y="152400"/>
                    <a:pt x="1795272" y="152400"/>
                  </a:cubicBezTo>
                  <a:lnTo>
                    <a:pt x="1795272" y="76200"/>
                  </a:lnTo>
                  <a:lnTo>
                    <a:pt x="1795272" y="152400"/>
                  </a:lnTo>
                  <a:cubicBezTo>
                    <a:pt x="887984" y="152400"/>
                    <a:pt x="152400" y="887984"/>
                    <a:pt x="152400" y="17952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>
            <a:off x="2586929" y="8331327"/>
            <a:ext cx="3970142" cy="57150"/>
          </a:xfrm>
          <a:prstGeom prst="line">
            <a:avLst/>
          </a:prstGeom>
          <a:ln cap="rnd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3717059" y="9067162"/>
            <a:ext cx="4131647" cy="777600"/>
          </a:xfrm>
          <a:custGeom>
            <a:avLst/>
            <a:gdLst/>
            <a:ahLst/>
            <a:cxnLst/>
            <a:rect r="r" b="b" t="t" l="l"/>
            <a:pathLst>
              <a:path h="777600" w="4131647">
                <a:moveTo>
                  <a:pt x="0" y="0"/>
                </a:moveTo>
                <a:lnTo>
                  <a:pt x="4131647" y="0"/>
                </a:lnTo>
                <a:lnTo>
                  <a:pt x="4131647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1955" y="6701384"/>
            <a:ext cx="3225481" cy="3143378"/>
          </a:xfrm>
          <a:custGeom>
            <a:avLst/>
            <a:gdLst/>
            <a:ahLst/>
            <a:cxnLst/>
            <a:rect r="r" b="b" t="t" l="l"/>
            <a:pathLst>
              <a:path h="3143378" w="3225481">
                <a:moveTo>
                  <a:pt x="0" y="0"/>
                </a:moveTo>
                <a:lnTo>
                  <a:pt x="3225482" y="0"/>
                </a:lnTo>
                <a:lnTo>
                  <a:pt x="3225482" y="3143378"/>
                </a:lnTo>
                <a:lnTo>
                  <a:pt x="0" y="31433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785644" y="4288974"/>
            <a:ext cx="768911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31695" y="4324350"/>
            <a:ext cx="676275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60"/>
              </a:lnSpc>
            </a:pPr>
            <a:r>
              <a:rPr lang="en-US" sz="10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96803" y="4168711"/>
            <a:ext cx="10287000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1: Introduction to sustainable land management in humanitarian action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344034">
            <a:off x="12815764" y="324871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3455965">
            <a:off x="13450780" y="4529502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80566" y="5545455"/>
            <a:ext cx="9478734" cy="3712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Sustainable land management ensures natural resources for survival and recovery are preserved.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Prevents land degradation, supports livelihoods, and reduces vulnerability to natural disasters.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Contributes to health, well-being, and long-term resilience of affected populations.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b="true" sz="3000">
                <a:solidFill>
                  <a:srgbClr val="002E6E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3000">
                <a:solidFill>
                  <a:srgbClr val="002E6E"/>
                </a:solidFill>
                <a:latin typeface="Roboto"/>
                <a:ea typeface="Roboto"/>
                <a:cs typeface="Roboto"/>
                <a:sym typeface="Roboto"/>
              </a:rPr>
              <a:t> Implementing sustainable land practices in refugee camps to prevent soil erosion and reduce deforestation impacts.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8049" y="6331309"/>
            <a:ext cx="6033283" cy="199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 - Why It Matters  </a:t>
            </a:r>
          </a:p>
        </p:txBody>
      </p:sp>
      <p:sp>
        <p:nvSpPr>
          <p:cNvPr name="Freeform 7" id="7" descr="Cross section of young plant and roots"/>
          <p:cNvSpPr/>
          <p:nvPr/>
        </p:nvSpPr>
        <p:spPr>
          <a:xfrm flipH="false" flipV="false" rot="0">
            <a:off x="30" y="15"/>
            <a:ext cx="18287970" cy="5143485"/>
          </a:xfrm>
          <a:custGeom>
            <a:avLst/>
            <a:gdLst/>
            <a:ahLst/>
            <a:cxnLst/>
            <a:rect r="r" b="b" t="t" l="l"/>
            <a:pathLst>
              <a:path h="5143485" w="18287970">
                <a:moveTo>
                  <a:pt x="0" y="0"/>
                </a:moveTo>
                <a:lnTo>
                  <a:pt x="18287970" y="0"/>
                </a:lnTo>
                <a:lnTo>
                  <a:pt x="18287970" y="5143485"/>
                </a:lnTo>
                <a:lnTo>
                  <a:pt x="0" y="51434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56159" r="-89" b="-9806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1168646">
            <a:off x="558976" y="-4298542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5"/>
                </a:lnTo>
                <a:lnTo>
                  <a:pt x="4914353" y="9828705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631353">
            <a:off x="597422" y="-3667018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3478233">
            <a:off x="200728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21766">
            <a:off x="352025" y="54077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9609085">
            <a:off x="12771014" y="-5117222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1190914">
            <a:off x="13643554" y="-4338200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15997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Key Concepts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1906346"/>
            <a:ext cx="16364609" cy="1442591"/>
            <a:chOff x="0" y="0"/>
            <a:chExt cx="21819478" cy="19234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19581" cy="1923542"/>
            </a:xfrm>
            <a:custGeom>
              <a:avLst/>
              <a:gdLst/>
              <a:ahLst/>
              <a:cxnLst/>
              <a:rect r="r" b="b" t="t" l="l"/>
              <a:pathLst>
                <a:path h="1923542" w="21819581">
                  <a:moveTo>
                    <a:pt x="0" y="192405"/>
                  </a:moveTo>
                  <a:cubicBezTo>
                    <a:pt x="0" y="86106"/>
                    <a:pt x="90248" y="0"/>
                    <a:pt x="201661" y="0"/>
                  </a:cubicBezTo>
                  <a:lnTo>
                    <a:pt x="21617925" y="0"/>
                  </a:lnTo>
                  <a:cubicBezTo>
                    <a:pt x="21729205" y="0"/>
                    <a:pt x="21819581" y="86106"/>
                    <a:pt x="21819581" y="192405"/>
                  </a:cubicBezTo>
                  <a:lnTo>
                    <a:pt x="21819581" y="1731137"/>
                  </a:lnTo>
                  <a:cubicBezTo>
                    <a:pt x="21819581" y="1837309"/>
                    <a:pt x="21729339" y="1923542"/>
                    <a:pt x="21617925" y="1923542"/>
                  </a:cubicBezTo>
                  <a:lnTo>
                    <a:pt x="201661" y="1923542"/>
                  </a:lnTo>
                  <a:cubicBezTo>
                    <a:pt x="90248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31074" y="2230929"/>
            <a:ext cx="793425" cy="793425"/>
          </a:xfrm>
          <a:custGeom>
            <a:avLst/>
            <a:gdLst/>
            <a:ahLst/>
            <a:cxnLst/>
            <a:rect r="r" b="b" t="t" l="l"/>
            <a:pathLst>
              <a:path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7904" y="2256166"/>
            <a:ext cx="683202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Sustainable Land Management:</a:t>
            </a:r>
            <a:r>
              <a:rPr lang="en-US" sz="2400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Strategies for efficient use and conservation of land resources.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83975" y="2146628"/>
            <a:ext cx="6727187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099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Applying soil conservation practices in displaced areas to prevent degradation and ensure land productivity.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94692" y="3709584"/>
            <a:ext cx="16364609" cy="1442590"/>
            <a:chOff x="0" y="0"/>
            <a:chExt cx="21819478" cy="19234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819581" cy="1923542"/>
            </a:xfrm>
            <a:custGeom>
              <a:avLst/>
              <a:gdLst/>
              <a:ahLst/>
              <a:cxnLst/>
              <a:rect r="r" b="b" t="t" l="l"/>
              <a:pathLst>
                <a:path h="1923542" w="21819581">
                  <a:moveTo>
                    <a:pt x="0" y="192405"/>
                  </a:moveTo>
                  <a:cubicBezTo>
                    <a:pt x="0" y="86106"/>
                    <a:pt x="90248" y="0"/>
                    <a:pt x="201661" y="0"/>
                  </a:cubicBezTo>
                  <a:lnTo>
                    <a:pt x="21617925" y="0"/>
                  </a:lnTo>
                  <a:cubicBezTo>
                    <a:pt x="21729205" y="0"/>
                    <a:pt x="21819581" y="86106"/>
                    <a:pt x="21819581" y="192405"/>
                  </a:cubicBezTo>
                  <a:lnTo>
                    <a:pt x="21819581" y="1731137"/>
                  </a:lnTo>
                  <a:cubicBezTo>
                    <a:pt x="21819581" y="1837309"/>
                    <a:pt x="21729339" y="1923542"/>
                    <a:pt x="21617925" y="1923542"/>
                  </a:cubicBezTo>
                  <a:lnTo>
                    <a:pt x="201661" y="1923542"/>
                  </a:lnTo>
                  <a:cubicBezTo>
                    <a:pt x="90248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21550" y="4024642"/>
            <a:ext cx="812475" cy="812475"/>
            <a:chOff x="0" y="0"/>
            <a:chExt cx="1083300" cy="10833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1057910" cy="1057910"/>
            </a:xfrm>
            <a:custGeom>
              <a:avLst/>
              <a:gdLst/>
              <a:ahLst/>
              <a:cxnLst/>
              <a:rect r="r" b="b" t="t" l="l"/>
              <a:pathLst>
                <a:path h="1057910" w="1057910">
                  <a:moveTo>
                    <a:pt x="0" y="0"/>
                  </a:moveTo>
                  <a:lnTo>
                    <a:pt x="1057910" y="0"/>
                  </a:lnTo>
                  <a:lnTo>
                    <a:pt x="1057910" y="1057910"/>
                  </a:lnTo>
                  <a:lnTo>
                    <a:pt x="0" y="1057910"/>
                  </a:lnTo>
                  <a:close/>
                </a:path>
              </a:pathLst>
            </a:custGeom>
            <a:blipFill>
              <a:blip r:embed="rId10"/>
              <a:stretch>
                <a:fillRect l="-1200" t="-1200" r="-1199" b="-1199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83310" cy="1083310"/>
            </a:xfrm>
            <a:custGeom>
              <a:avLst/>
              <a:gdLst/>
              <a:ahLst/>
              <a:cxnLst/>
              <a:rect r="r" b="b" t="t" l="l"/>
              <a:pathLst>
                <a:path h="1083310" w="1083310">
                  <a:moveTo>
                    <a:pt x="12700" y="0"/>
                  </a:moveTo>
                  <a:lnTo>
                    <a:pt x="1070610" y="0"/>
                  </a:lnTo>
                  <a:cubicBezTo>
                    <a:pt x="1077595" y="0"/>
                    <a:pt x="1083310" y="5715"/>
                    <a:pt x="1083310" y="12700"/>
                  </a:cubicBezTo>
                  <a:lnTo>
                    <a:pt x="1083310" y="1070610"/>
                  </a:lnTo>
                  <a:cubicBezTo>
                    <a:pt x="1083310" y="1077595"/>
                    <a:pt x="1077595" y="1083310"/>
                    <a:pt x="1070610" y="1083310"/>
                  </a:cubicBezTo>
                  <a:lnTo>
                    <a:pt x="12700" y="1083310"/>
                  </a:lnTo>
                  <a:cubicBezTo>
                    <a:pt x="5715" y="1083310"/>
                    <a:pt x="0" y="1077595"/>
                    <a:pt x="0" y="10706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70610"/>
                  </a:lnTo>
                  <a:lnTo>
                    <a:pt x="12700" y="1070610"/>
                  </a:lnTo>
                  <a:lnTo>
                    <a:pt x="12700" y="1057910"/>
                  </a:lnTo>
                  <a:lnTo>
                    <a:pt x="1070610" y="1057910"/>
                  </a:lnTo>
                  <a:lnTo>
                    <a:pt x="1070610" y="1070610"/>
                  </a:lnTo>
                  <a:lnTo>
                    <a:pt x="1057910" y="1070610"/>
                  </a:lnTo>
                  <a:lnTo>
                    <a:pt x="1057910" y="12700"/>
                  </a:lnTo>
                  <a:lnTo>
                    <a:pt x="1070610" y="12700"/>
                  </a:lnTo>
                  <a:lnTo>
                    <a:pt x="10706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2657904" y="4059404"/>
            <a:ext cx="683202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Habitat Restoration:</a:t>
            </a:r>
            <a:r>
              <a:rPr lang="en-US" sz="2400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Restoring degraded habitats to their natural state.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83975" y="4107029"/>
            <a:ext cx="672718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099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Conducting reforestation and soil restoration programs in deforested crisis-affected areas.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94692" y="5512822"/>
            <a:ext cx="16364609" cy="1442590"/>
            <a:chOff x="0" y="0"/>
            <a:chExt cx="21819478" cy="192345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819581" cy="1923542"/>
            </a:xfrm>
            <a:custGeom>
              <a:avLst/>
              <a:gdLst/>
              <a:ahLst/>
              <a:cxnLst/>
              <a:rect r="r" b="b" t="t" l="l"/>
              <a:pathLst>
                <a:path h="1923542" w="21819581">
                  <a:moveTo>
                    <a:pt x="0" y="192405"/>
                  </a:moveTo>
                  <a:cubicBezTo>
                    <a:pt x="0" y="86106"/>
                    <a:pt x="90248" y="0"/>
                    <a:pt x="201661" y="0"/>
                  </a:cubicBezTo>
                  <a:lnTo>
                    <a:pt x="21617925" y="0"/>
                  </a:lnTo>
                  <a:cubicBezTo>
                    <a:pt x="21729205" y="0"/>
                    <a:pt x="21819581" y="86106"/>
                    <a:pt x="21819581" y="192405"/>
                  </a:cubicBezTo>
                  <a:lnTo>
                    <a:pt x="21819581" y="1731137"/>
                  </a:lnTo>
                  <a:cubicBezTo>
                    <a:pt x="21819581" y="1837309"/>
                    <a:pt x="21729339" y="1923542"/>
                    <a:pt x="21617925" y="1923542"/>
                  </a:cubicBezTo>
                  <a:lnTo>
                    <a:pt x="201661" y="1923542"/>
                  </a:lnTo>
                  <a:cubicBezTo>
                    <a:pt x="90248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321550" y="5827881"/>
            <a:ext cx="812475" cy="812475"/>
            <a:chOff x="0" y="0"/>
            <a:chExt cx="1083300" cy="10833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1057910" cy="1057910"/>
            </a:xfrm>
            <a:custGeom>
              <a:avLst/>
              <a:gdLst/>
              <a:ahLst/>
              <a:cxnLst/>
              <a:rect r="r" b="b" t="t" l="l"/>
              <a:pathLst>
                <a:path h="1057910" w="1057910">
                  <a:moveTo>
                    <a:pt x="0" y="0"/>
                  </a:moveTo>
                  <a:lnTo>
                    <a:pt x="1057910" y="0"/>
                  </a:lnTo>
                  <a:lnTo>
                    <a:pt x="1057910" y="1057910"/>
                  </a:lnTo>
                  <a:lnTo>
                    <a:pt x="0" y="1057910"/>
                  </a:lnTo>
                  <a:close/>
                </a:path>
              </a:pathLst>
            </a:custGeom>
            <a:blipFill>
              <a:blip r:embed="rId11"/>
              <a:stretch>
                <a:fillRect l="-1200" t="-1200" r="-1199" b="-119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83310" cy="1083310"/>
            </a:xfrm>
            <a:custGeom>
              <a:avLst/>
              <a:gdLst/>
              <a:ahLst/>
              <a:cxnLst/>
              <a:rect r="r" b="b" t="t" l="l"/>
              <a:pathLst>
                <a:path h="1083310" w="1083310">
                  <a:moveTo>
                    <a:pt x="12700" y="0"/>
                  </a:moveTo>
                  <a:lnTo>
                    <a:pt x="1070610" y="0"/>
                  </a:lnTo>
                  <a:cubicBezTo>
                    <a:pt x="1077595" y="0"/>
                    <a:pt x="1083310" y="5715"/>
                    <a:pt x="1083310" y="12700"/>
                  </a:cubicBezTo>
                  <a:lnTo>
                    <a:pt x="1083310" y="1070610"/>
                  </a:lnTo>
                  <a:cubicBezTo>
                    <a:pt x="1083310" y="1077595"/>
                    <a:pt x="1077595" y="1083310"/>
                    <a:pt x="1070610" y="1083310"/>
                  </a:cubicBezTo>
                  <a:lnTo>
                    <a:pt x="12700" y="1083310"/>
                  </a:lnTo>
                  <a:cubicBezTo>
                    <a:pt x="5715" y="1083310"/>
                    <a:pt x="0" y="1077595"/>
                    <a:pt x="0" y="10706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70610"/>
                  </a:lnTo>
                  <a:lnTo>
                    <a:pt x="12700" y="1070610"/>
                  </a:lnTo>
                  <a:lnTo>
                    <a:pt x="12700" y="1057910"/>
                  </a:lnTo>
                  <a:lnTo>
                    <a:pt x="1070610" y="1057910"/>
                  </a:lnTo>
                  <a:lnTo>
                    <a:pt x="1070610" y="1070610"/>
                  </a:lnTo>
                  <a:lnTo>
                    <a:pt x="1057910" y="1070610"/>
                  </a:lnTo>
                  <a:lnTo>
                    <a:pt x="1057910" y="12700"/>
                  </a:lnTo>
                  <a:lnTo>
                    <a:pt x="1070610" y="12700"/>
                  </a:lnTo>
                  <a:lnTo>
                    <a:pt x="10706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25" id="25"/>
          <p:cNvSpPr txBox="true"/>
          <p:nvPr/>
        </p:nvSpPr>
        <p:spPr>
          <a:xfrm rot="0">
            <a:off x="2657904" y="5862643"/>
            <a:ext cx="683202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Deforestation:</a:t>
            </a:r>
            <a:r>
              <a:rPr lang="en-US" sz="2400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Clearing forests, leading to biodiversity loss and ecosystem disruption.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683975" y="5910268"/>
            <a:ext cx="672718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099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Deforestation for refugee camps leading to habitat loss and increased carbon emissions.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94692" y="7316062"/>
            <a:ext cx="16364609" cy="1442590"/>
            <a:chOff x="0" y="0"/>
            <a:chExt cx="21819478" cy="192345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819581" cy="1923542"/>
            </a:xfrm>
            <a:custGeom>
              <a:avLst/>
              <a:gdLst/>
              <a:ahLst/>
              <a:cxnLst/>
              <a:rect r="r" b="b" t="t" l="l"/>
              <a:pathLst>
                <a:path h="1923542" w="21819581">
                  <a:moveTo>
                    <a:pt x="0" y="192405"/>
                  </a:moveTo>
                  <a:cubicBezTo>
                    <a:pt x="0" y="86106"/>
                    <a:pt x="90248" y="0"/>
                    <a:pt x="201661" y="0"/>
                  </a:cubicBezTo>
                  <a:lnTo>
                    <a:pt x="21617925" y="0"/>
                  </a:lnTo>
                  <a:cubicBezTo>
                    <a:pt x="21729205" y="0"/>
                    <a:pt x="21819581" y="86106"/>
                    <a:pt x="21819581" y="192405"/>
                  </a:cubicBezTo>
                  <a:lnTo>
                    <a:pt x="21819581" y="1731137"/>
                  </a:lnTo>
                  <a:cubicBezTo>
                    <a:pt x="21819581" y="1837309"/>
                    <a:pt x="21729339" y="1923542"/>
                    <a:pt x="21617925" y="1923542"/>
                  </a:cubicBezTo>
                  <a:lnTo>
                    <a:pt x="201661" y="1923542"/>
                  </a:lnTo>
                  <a:cubicBezTo>
                    <a:pt x="90248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955B0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21550" y="7631120"/>
            <a:ext cx="812475" cy="812475"/>
            <a:chOff x="0" y="0"/>
            <a:chExt cx="1083300" cy="10833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2700" y="12700"/>
              <a:ext cx="1057910" cy="1057910"/>
            </a:xfrm>
            <a:custGeom>
              <a:avLst/>
              <a:gdLst/>
              <a:ahLst/>
              <a:cxnLst/>
              <a:rect r="r" b="b" t="t" l="l"/>
              <a:pathLst>
                <a:path h="1057910" w="1057910">
                  <a:moveTo>
                    <a:pt x="0" y="0"/>
                  </a:moveTo>
                  <a:lnTo>
                    <a:pt x="1057910" y="0"/>
                  </a:lnTo>
                  <a:lnTo>
                    <a:pt x="1057910" y="1057910"/>
                  </a:lnTo>
                  <a:lnTo>
                    <a:pt x="0" y="1057910"/>
                  </a:lnTo>
                  <a:close/>
                </a:path>
              </a:pathLst>
            </a:custGeom>
            <a:blipFill>
              <a:blip r:embed="rId12"/>
              <a:stretch>
                <a:fillRect l="-1200" t="-1200" r="-1199" b="-1199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83310" cy="1083310"/>
            </a:xfrm>
            <a:custGeom>
              <a:avLst/>
              <a:gdLst/>
              <a:ahLst/>
              <a:cxnLst/>
              <a:rect r="r" b="b" t="t" l="l"/>
              <a:pathLst>
                <a:path h="1083310" w="1083310">
                  <a:moveTo>
                    <a:pt x="12700" y="0"/>
                  </a:moveTo>
                  <a:lnTo>
                    <a:pt x="1070610" y="0"/>
                  </a:lnTo>
                  <a:cubicBezTo>
                    <a:pt x="1077595" y="0"/>
                    <a:pt x="1083310" y="5715"/>
                    <a:pt x="1083310" y="12700"/>
                  </a:cubicBezTo>
                  <a:lnTo>
                    <a:pt x="1083310" y="1070610"/>
                  </a:lnTo>
                  <a:cubicBezTo>
                    <a:pt x="1083310" y="1077595"/>
                    <a:pt x="1077595" y="1083310"/>
                    <a:pt x="1070610" y="1083310"/>
                  </a:cubicBezTo>
                  <a:lnTo>
                    <a:pt x="12700" y="1083310"/>
                  </a:lnTo>
                  <a:cubicBezTo>
                    <a:pt x="5715" y="1083310"/>
                    <a:pt x="0" y="1077595"/>
                    <a:pt x="0" y="107061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070610"/>
                  </a:lnTo>
                  <a:lnTo>
                    <a:pt x="12700" y="1070610"/>
                  </a:lnTo>
                  <a:lnTo>
                    <a:pt x="12700" y="1057910"/>
                  </a:lnTo>
                  <a:lnTo>
                    <a:pt x="1070610" y="1057910"/>
                  </a:lnTo>
                  <a:lnTo>
                    <a:pt x="1070610" y="1070610"/>
                  </a:lnTo>
                  <a:lnTo>
                    <a:pt x="1057910" y="1070610"/>
                  </a:lnTo>
                  <a:lnTo>
                    <a:pt x="1057910" y="12700"/>
                  </a:lnTo>
                  <a:lnTo>
                    <a:pt x="1070610" y="12700"/>
                  </a:lnTo>
                  <a:lnTo>
                    <a:pt x="10706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32" id="32"/>
          <p:cNvSpPr txBox="true"/>
          <p:nvPr/>
        </p:nvSpPr>
        <p:spPr>
          <a:xfrm rot="0">
            <a:off x="2657904" y="7665883"/>
            <a:ext cx="683202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Reforestation:</a:t>
            </a:r>
            <a:r>
              <a:rPr lang="en-US" sz="2400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Planting trees to restore forests in areas that have been deforested.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683975" y="7556345"/>
            <a:ext cx="6727187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b="true">
                <a:solidFill>
                  <a:srgbClr val="FAF0BB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099">
                <a:solidFill>
                  <a:srgbClr val="FAF0BB"/>
                </a:solidFill>
                <a:latin typeface="Roboto"/>
                <a:ea typeface="Roboto"/>
                <a:cs typeface="Roboto"/>
                <a:sym typeface="Roboto"/>
              </a:rPr>
              <a:t> Replanting trees in deforested areas of refugee camps to restore the environment and provide fuel sources.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42645">
            <a:off x="754234" y="4279147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157354">
            <a:off x="836226" y="5337387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10444674">
            <a:off x="13631787" y="-3743288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1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1" y="0"/>
                </a:lnTo>
                <a:lnTo>
                  <a:pt x="5351821" y="10703641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355325">
            <a:off x="14516373" y="-2857358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30" y="8940059"/>
                </a:lnTo>
                <a:lnTo>
                  <a:pt x="4470030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0" y="962025"/>
            <a:ext cx="15412365" cy="61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Key Concepts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94692" y="1906346"/>
            <a:ext cx="15613492" cy="1442591"/>
            <a:chOff x="0" y="0"/>
            <a:chExt cx="20817990" cy="19234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18094" cy="1923542"/>
            </a:xfrm>
            <a:custGeom>
              <a:avLst/>
              <a:gdLst/>
              <a:ahLst/>
              <a:cxnLst/>
              <a:rect r="r" b="b" t="t" l="l"/>
              <a:pathLst>
                <a:path h="1923542" w="20818094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625688" y="0"/>
                  </a:lnTo>
                  <a:cubicBezTo>
                    <a:pt x="20731860" y="0"/>
                    <a:pt x="20818094" y="86106"/>
                    <a:pt x="20818094" y="192405"/>
                  </a:cubicBezTo>
                  <a:lnTo>
                    <a:pt x="20818094" y="1731137"/>
                  </a:lnTo>
                  <a:cubicBezTo>
                    <a:pt x="20818094" y="1837309"/>
                    <a:pt x="20731987" y="1923542"/>
                    <a:pt x="20625688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31074" y="2230929"/>
            <a:ext cx="793425" cy="793425"/>
          </a:xfrm>
          <a:custGeom>
            <a:avLst/>
            <a:gdLst/>
            <a:ahLst/>
            <a:cxnLst/>
            <a:rect r="r" b="b" t="t" l="l"/>
            <a:pathLst>
              <a:path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7904" y="2264167"/>
            <a:ext cx="6832029" cy="745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Afforestation: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Planting trees in areas that were not previously forested.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83975" y="2142628"/>
            <a:ext cx="6727187" cy="98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399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Creating new forests near humanitarian camps to combat desertification and improve local climate conditions.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94692" y="3709584"/>
            <a:ext cx="15613492" cy="1442590"/>
            <a:chOff x="0" y="0"/>
            <a:chExt cx="20817990" cy="19234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818094" cy="1923542"/>
            </a:xfrm>
            <a:custGeom>
              <a:avLst/>
              <a:gdLst/>
              <a:ahLst/>
              <a:cxnLst/>
              <a:rect r="r" b="b" t="t" l="l"/>
              <a:pathLst>
                <a:path h="1923542" w="20818094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625688" y="0"/>
                  </a:lnTo>
                  <a:cubicBezTo>
                    <a:pt x="20731860" y="0"/>
                    <a:pt x="20818094" y="86106"/>
                    <a:pt x="20818094" y="192405"/>
                  </a:cubicBezTo>
                  <a:lnTo>
                    <a:pt x="20818094" y="1731137"/>
                  </a:lnTo>
                  <a:cubicBezTo>
                    <a:pt x="20818094" y="1837309"/>
                    <a:pt x="20731987" y="1923542"/>
                    <a:pt x="20625688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331074" y="4034167"/>
            <a:ext cx="793425" cy="793425"/>
          </a:xfrm>
          <a:custGeom>
            <a:avLst/>
            <a:gdLst/>
            <a:ahLst/>
            <a:cxnLst/>
            <a:rect r="r" b="b" t="t" l="l"/>
            <a:pathLst>
              <a:path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657904" y="3886430"/>
            <a:ext cx="6832029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Land Degradation: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Decline in land quality due to improper practices, reducing productivity.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83975" y="4107791"/>
            <a:ext cx="6727187" cy="66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399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Overgrazing near camps causing soil erosion and loss of agricultural productivity.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94692" y="5512822"/>
            <a:ext cx="15613492" cy="1442590"/>
            <a:chOff x="0" y="0"/>
            <a:chExt cx="20817990" cy="192345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818094" cy="1923542"/>
            </a:xfrm>
            <a:custGeom>
              <a:avLst/>
              <a:gdLst/>
              <a:ahLst/>
              <a:cxnLst/>
              <a:rect r="r" b="b" t="t" l="l"/>
              <a:pathLst>
                <a:path h="1923542" w="20818094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625688" y="0"/>
                  </a:lnTo>
                  <a:cubicBezTo>
                    <a:pt x="20731860" y="0"/>
                    <a:pt x="20818094" y="86106"/>
                    <a:pt x="20818094" y="192405"/>
                  </a:cubicBezTo>
                  <a:lnTo>
                    <a:pt x="20818094" y="1731137"/>
                  </a:lnTo>
                  <a:cubicBezTo>
                    <a:pt x="20818094" y="1837309"/>
                    <a:pt x="20731987" y="1923542"/>
                    <a:pt x="20625688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331074" y="5837406"/>
            <a:ext cx="793425" cy="793425"/>
          </a:xfrm>
          <a:custGeom>
            <a:avLst/>
            <a:gdLst/>
            <a:ahLst/>
            <a:cxnLst/>
            <a:rect r="r" b="b" t="t" l="l"/>
            <a:pathLst>
              <a:path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657904" y="5689669"/>
            <a:ext cx="6832029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Habitat Disruption: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Disturbance of habitats due to human activities such as construction.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83975" y="5911030"/>
            <a:ext cx="6727187" cy="66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399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Habitat loss caused by construction of temporary shelters in crisis zones.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94692" y="7316062"/>
            <a:ext cx="15613492" cy="1442590"/>
            <a:chOff x="0" y="0"/>
            <a:chExt cx="20817990" cy="192345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0818094" cy="1923542"/>
            </a:xfrm>
            <a:custGeom>
              <a:avLst/>
              <a:gdLst/>
              <a:ahLst/>
              <a:cxnLst/>
              <a:rect r="r" b="b" t="t" l="l"/>
              <a:pathLst>
                <a:path h="1923542" w="20818094">
                  <a:moveTo>
                    <a:pt x="0" y="192405"/>
                  </a:moveTo>
                  <a:cubicBezTo>
                    <a:pt x="0" y="86106"/>
                    <a:pt x="86106" y="0"/>
                    <a:pt x="192405" y="0"/>
                  </a:cubicBezTo>
                  <a:lnTo>
                    <a:pt x="20625688" y="0"/>
                  </a:lnTo>
                  <a:cubicBezTo>
                    <a:pt x="20731860" y="0"/>
                    <a:pt x="20818094" y="86106"/>
                    <a:pt x="20818094" y="192405"/>
                  </a:cubicBezTo>
                  <a:lnTo>
                    <a:pt x="20818094" y="1731137"/>
                  </a:lnTo>
                  <a:cubicBezTo>
                    <a:pt x="20818094" y="1837309"/>
                    <a:pt x="20731987" y="1923542"/>
                    <a:pt x="20625688" y="1923542"/>
                  </a:cubicBezTo>
                  <a:lnTo>
                    <a:pt x="192405" y="1923542"/>
                  </a:lnTo>
                  <a:cubicBezTo>
                    <a:pt x="86106" y="1923415"/>
                    <a:pt x="0" y="1837309"/>
                    <a:pt x="0" y="1731137"/>
                  </a:cubicBezTo>
                  <a:close/>
                </a:path>
              </a:pathLst>
            </a:custGeom>
            <a:solidFill>
              <a:srgbClr val="FAF0BB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331074" y="7640645"/>
            <a:ext cx="793425" cy="793425"/>
          </a:xfrm>
          <a:custGeom>
            <a:avLst/>
            <a:gdLst/>
            <a:ahLst/>
            <a:cxnLst/>
            <a:rect r="r" b="b" t="t" l="l"/>
            <a:pathLst>
              <a:path h="793425" w="793425">
                <a:moveTo>
                  <a:pt x="0" y="0"/>
                </a:moveTo>
                <a:lnTo>
                  <a:pt x="793425" y="0"/>
                </a:lnTo>
                <a:lnTo>
                  <a:pt x="793425" y="793425"/>
                </a:lnTo>
                <a:lnTo>
                  <a:pt x="0" y="7934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657904" y="7492909"/>
            <a:ext cx="6832029" cy="1107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Acceptable Damage:</a:t>
            </a:r>
            <a:r>
              <a:rPr lang="en-US" sz="2700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Balancing immediate humanitarian needs with long-term sustainability.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683975" y="7552345"/>
            <a:ext cx="6727187" cy="989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b="true">
                <a:solidFill>
                  <a:srgbClr val="5A5A5A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399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rPr>
              <a:t> Allowing temporary land use changes in emergency settings while planning for future restoration.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3308872">
            <a:off x="509151" y="-4914353"/>
            <a:ext cx="4914353" cy="9828705"/>
          </a:xfrm>
          <a:custGeom>
            <a:avLst/>
            <a:gdLst/>
            <a:ahLst/>
            <a:cxnLst/>
            <a:rect r="r" b="b" t="t" l="l"/>
            <a:pathLst>
              <a:path h="9828705" w="4914353">
                <a:moveTo>
                  <a:pt x="4914353" y="0"/>
                </a:moveTo>
                <a:lnTo>
                  <a:pt x="0" y="0"/>
                </a:lnTo>
                <a:lnTo>
                  <a:pt x="0" y="9828706"/>
                </a:lnTo>
                <a:lnTo>
                  <a:pt x="4914353" y="9828706"/>
                </a:lnTo>
                <a:lnTo>
                  <a:pt x="4914353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491127">
            <a:off x="720246" y="-4463060"/>
            <a:ext cx="4104641" cy="8209282"/>
          </a:xfrm>
          <a:custGeom>
            <a:avLst/>
            <a:gdLst/>
            <a:ahLst/>
            <a:cxnLst/>
            <a:rect r="r" b="b" t="t" l="l"/>
            <a:pathLst>
              <a:path h="8209282" w="4104641">
                <a:moveTo>
                  <a:pt x="0" y="0"/>
                </a:moveTo>
                <a:lnTo>
                  <a:pt x="4104641" y="0"/>
                </a:lnTo>
                <a:lnTo>
                  <a:pt x="4104641" y="8209282"/>
                </a:lnTo>
                <a:lnTo>
                  <a:pt x="0" y="820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6689268">
            <a:off x="11934411" y="4165415"/>
            <a:ext cx="5351820" cy="10703641"/>
          </a:xfrm>
          <a:custGeom>
            <a:avLst/>
            <a:gdLst/>
            <a:ahLst/>
            <a:cxnLst/>
            <a:rect r="r" b="b" t="t" l="l"/>
            <a:pathLst>
              <a:path h="10703641" w="5351820">
                <a:moveTo>
                  <a:pt x="5351820" y="10703641"/>
                </a:moveTo>
                <a:lnTo>
                  <a:pt x="0" y="10703641"/>
                </a:lnTo>
                <a:lnTo>
                  <a:pt x="0" y="0"/>
                </a:lnTo>
                <a:lnTo>
                  <a:pt x="5351820" y="0"/>
                </a:lnTo>
                <a:lnTo>
                  <a:pt x="5351820" y="10703641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4110731">
            <a:off x="12490381" y="5475734"/>
            <a:ext cx="4470030" cy="8940059"/>
          </a:xfrm>
          <a:custGeom>
            <a:avLst/>
            <a:gdLst/>
            <a:ahLst/>
            <a:cxnLst/>
            <a:rect r="r" b="b" t="t" l="l"/>
            <a:pathLst>
              <a:path h="8940059" w="4470030">
                <a:moveTo>
                  <a:pt x="0" y="8940059"/>
                </a:moveTo>
                <a:lnTo>
                  <a:pt x="4470029" y="8940059"/>
                </a:lnTo>
                <a:lnTo>
                  <a:pt x="4470029" y="0"/>
                </a:lnTo>
                <a:lnTo>
                  <a:pt x="0" y="0"/>
                </a:lnTo>
                <a:lnTo>
                  <a:pt x="0" y="8940059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9272" y="9193500"/>
            <a:ext cx="4125144" cy="776376"/>
          </a:xfrm>
          <a:custGeom>
            <a:avLst/>
            <a:gdLst/>
            <a:ahLst/>
            <a:cxnLst/>
            <a:rect r="r" b="b" t="t" l="l"/>
            <a:pathLst>
              <a:path h="776376" w="4125144">
                <a:moveTo>
                  <a:pt x="0" y="0"/>
                </a:moveTo>
                <a:lnTo>
                  <a:pt x="4125144" y="0"/>
                </a:lnTo>
                <a:lnTo>
                  <a:pt x="4125144" y="776376"/>
                </a:lnTo>
                <a:lnTo>
                  <a:pt x="0" y="77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807" r="0" b="-80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27348"/>
            <a:ext cx="15412365" cy="62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3750" b="true">
                <a:solidFill>
                  <a:srgbClr val="B16D03"/>
                </a:solidFill>
                <a:latin typeface="Roboto Bold"/>
                <a:ea typeface="Roboto Bold"/>
                <a:cs typeface="Roboto Bold"/>
                <a:sym typeface="Roboto Bold"/>
              </a:rPr>
              <a:t>Importance of Sustainable Land Management in Humanitarian Action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100693" y="2458871"/>
            <a:ext cx="1647843" cy="1647843"/>
          </a:xfrm>
          <a:custGeom>
            <a:avLst/>
            <a:gdLst/>
            <a:ahLst/>
            <a:cxnLst/>
            <a:rect r="r" b="b" t="t" l="l"/>
            <a:pathLst>
              <a:path h="1647843" w="1647843">
                <a:moveTo>
                  <a:pt x="0" y="0"/>
                </a:moveTo>
                <a:lnTo>
                  <a:pt x="1647843" y="0"/>
                </a:lnTo>
                <a:lnTo>
                  <a:pt x="1647843" y="1647843"/>
                </a:lnTo>
                <a:lnTo>
                  <a:pt x="0" y="1647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65789" y="4368134"/>
            <a:ext cx="4717650" cy="207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Prevention of Environmental Degradation: 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Preserves ecosystems critical </a:t>
            </a: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for survival.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3032" y="6557597"/>
            <a:ext cx="4717650" cy="163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Sustainable land practices in refugee camps prevent deforestation, reducing soil erosion and preserving water quality.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796661" y="2458870"/>
            <a:ext cx="1647843" cy="1647843"/>
          </a:xfrm>
          <a:custGeom>
            <a:avLst/>
            <a:gdLst/>
            <a:ahLst/>
            <a:cxnLst/>
            <a:rect r="r" b="b" t="t" l="l"/>
            <a:pathLst>
              <a:path h="1647843" w="1647843">
                <a:moveTo>
                  <a:pt x="0" y="0"/>
                </a:moveTo>
                <a:lnTo>
                  <a:pt x="1647843" y="0"/>
                </a:lnTo>
                <a:lnTo>
                  <a:pt x="1647843" y="1647843"/>
                </a:lnTo>
                <a:lnTo>
                  <a:pt x="0" y="16478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261758" y="4368134"/>
            <a:ext cx="4717650" cy="207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Support for Livelihoods &amp; Food Security: 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Ensures continued agricultural productivity and resource availability.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61758" y="6557597"/>
            <a:ext cx="4717650" cy="13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Sustainable farming techniques introduced in drought-prone areas to increase food security and resilience.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3495287" y="2458870"/>
            <a:ext cx="1647843" cy="1647843"/>
          </a:xfrm>
          <a:custGeom>
            <a:avLst/>
            <a:gdLst/>
            <a:ahLst/>
            <a:cxnLst/>
            <a:rect r="r" b="b" t="t" l="l"/>
            <a:pathLst>
              <a:path h="1647843" w="1647843">
                <a:moveTo>
                  <a:pt x="0" y="0"/>
                </a:moveTo>
                <a:lnTo>
                  <a:pt x="1647843" y="0"/>
                </a:lnTo>
                <a:lnTo>
                  <a:pt x="1647843" y="1647843"/>
                </a:lnTo>
                <a:lnTo>
                  <a:pt x="0" y="16478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960482" y="4368134"/>
            <a:ext cx="4717650" cy="1664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Reduction of Vulnerability to Disasters: 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Practices like reforestation reduce risks of floods and landslides.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60482" y="6557597"/>
            <a:ext cx="4717650" cy="13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24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Example: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Reforestation in post-crisis areas to prevent landslides and flooding during the rainy season.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093EABEAF8B4CBA11C585923F1E9C" ma:contentTypeVersion="18" ma:contentTypeDescription="Create a new document." ma:contentTypeScope="" ma:versionID="131a324aee4d555a63beee497a8ea6ce">
  <xsd:schema xmlns:xsd="http://www.w3.org/2001/XMLSchema" xmlns:xs="http://www.w3.org/2001/XMLSchema" xmlns:p="http://schemas.microsoft.com/office/2006/metadata/properties" xmlns:ns2="6da850ba-8d6a-4946-9e64-3cca585aae94" xmlns:ns3="1f53fade-b7a2-46aa-9ff1-583a0afc40b4" xmlns:ns4="985ec44e-1bab-4c0b-9df0-6ba128686fc9" targetNamespace="http://schemas.microsoft.com/office/2006/metadata/properties" ma:root="true" ma:fieldsID="67098cbe284325ff0b97796543bd31fd" ns2:_="" ns3:_="" ns4:_="">
    <xsd:import namespace="6da850ba-8d6a-4946-9e64-3cca585aae94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850ba-8d6a-4946-9e64-3cca585aa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da850ba-8d6a-4946-9e64-3cca585aae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7BD857-C9C6-400A-B0E6-B232C9CD2E77}"/>
</file>

<file path=customXml/itemProps2.xml><?xml version="1.0" encoding="utf-8"?>
<ds:datastoreItem xmlns:ds="http://schemas.openxmlformats.org/officeDocument/2006/customXml" ds:itemID="{15B60D56-B006-4344-A510-B9DA5A537678}"/>
</file>

<file path=customXml/itemProps3.xml><?xml version="1.0" encoding="utf-8"?>
<ds:datastoreItem xmlns:ds="http://schemas.openxmlformats.org/officeDocument/2006/customXml" ds:itemID="{0CF043C8-D505-44BC-A088-5C3FF66D3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 PPT</dc:title>
  <cp:revision>1</cp:revision>
  <dcterms:created xsi:type="dcterms:W3CDTF">2006-08-16T00:00:00Z</dcterms:created>
  <dcterms:modified xsi:type="dcterms:W3CDTF">2011-08-01T06:04:30Z</dcterms:modified>
  <dc:identifier>DAGW6cSzxec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0x010100B77093EABEAF8B4CBA11C585923F1E9C</vt:lpwstr>
  </property>
</Properties>
</file>