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10287000" cx="18288000"/>
  <p:notesSz cx="6858000" cy="9144000"/>
  <p:embeddedFontLst>
    <p:embeddedFont>
      <p:font typeface="Roboto"/>
      <p:bold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8" roundtripDataSignature="AMtx7miVAQBPA3da7LzQVDaPsF8FuhXI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customXml" Target="../customXml/item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1" Type="http://schemas.openxmlformats.org/officeDocument/2006/relationships/customXml" Target="../customXml/item3.xml"/><Relationship Id="rId24" Type="http://schemas.openxmlformats.org/officeDocument/2006/relationships/slide" Target="slides/slide19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font" Target="fonts/Roboto-boldItalic.fntdata"/><Relationship Id="rId40" Type="http://schemas.openxmlformats.org/officeDocument/2006/relationships/customXml" Target="../customXml/item2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font" Target="fonts/Roboto-bold.fntdata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0" name="Google Shape;350;p1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51" name="Google Shape;351;p1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</a:t>
            </a:r>
            <a:endParaRPr/>
          </a:p>
        </p:txBody>
      </p:sp>
      <p:sp>
        <p:nvSpPr>
          <p:cNvPr id="353" name="Google Shape;353;p1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4" name="Google Shape;354;p1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72" name="Google Shape;372;p1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73" name="Google Shape;373;p1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</a:t>
            </a:r>
            <a:endParaRPr/>
          </a:p>
        </p:txBody>
      </p:sp>
      <p:sp>
        <p:nvSpPr>
          <p:cNvPr id="375" name="Google Shape;375;p1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76" name="Google Shape;376;p1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01" name="Google Shape;401;p1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02" name="Google Shape;402;p1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14</a:t>
            </a:r>
            <a:endParaRPr/>
          </a:p>
        </p:txBody>
      </p:sp>
      <p:sp>
        <p:nvSpPr>
          <p:cNvPr id="404" name="Google Shape;404;p1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05" name="Google Shape;405;p1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5" name="Google Shape;425;p1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26" name="Google Shape;426;p1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</a:t>
            </a:r>
            <a:endParaRPr/>
          </a:p>
        </p:txBody>
      </p:sp>
      <p:sp>
        <p:nvSpPr>
          <p:cNvPr id="428" name="Google Shape;428;p1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9" name="Google Shape;429;p1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75" name="Google Shape;475;p1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76" name="Google Shape;476;p1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16</a:t>
            </a:r>
            <a:endParaRPr/>
          </a:p>
        </p:txBody>
      </p:sp>
      <p:sp>
        <p:nvSpPr>
          <p:cNvPr id="478" name="Google Shape;478;p1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79" name="Google Shape;479;p1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93" name="Google Shape;493;p1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94" name="Google Shape;494;p1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</a:t>
            </a:r>
            <a:endParaRPr/>
          </a:p>
        </p:txBody>
      </p:sp>
      <p:sp>
        <p:nvSpPr>
          <p:cNvPr id="496" name="Google Shape;496;p1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97" name="Google Shape;497;p1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11" name="Google Shape;511;p1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12" name="Google Shape;512;p1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</a:t>
            </a:r>
            <a:endParaRPr/>
          </a:p>
        </p:txBody>
      </p:sp>
      <p:sp>
        <p:nvSpPr>
          <p:cNvPr id="514" name="Google Shape;514;p1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15" name="Google Shape;515;p1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29" name="Google Shape;529;p1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30" name="Google Shape;530;p1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p1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</a:t>
            </a:r>
            <a:endParaRPr/>
          </a:p>
        </p:txBody>
      </p:sp>
      <p:sp>
        <p:nvSpPr>
          <p:cNvPr id="532" name="Google Shape;532;p1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33" name="Google Shape;533;p1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8" name="Google Shape;98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99" name="Google Shape;99;p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01" name="Google Shape;101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47" name="Google Shape;547;p2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48" name="Google Shape;548;p2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2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</a:t>
            </a:r>
            <a:endParaRPr/>
          </a:p>
        </p:txBody>
      </p:sp>
      <p:sp>
        <p:nvSpPr>
          <p:cNvPr id="550" name="Google Shape;550;p2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51" name="Google Shape;551;p2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2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2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2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2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2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2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08" name="Google Shape;708;p2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09" name="Google Shape;709;p2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0" name="Google Shape;710;p2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27</a:t>
            </a:r>
            <a:endParaRPr/>
          </a:p>
        </p:txBody>
      </p:sp>
      <p:sp>
        <p:nvSpPr>
          <p:cNvPr id="711" name="Google Shape;711;p2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12" name="Google Shape;712;p2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2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2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3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5" name="Google Shape;145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6" name="Google Shape;146;p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48" name="Google Shape;148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9" name="Google Shape;149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3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3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30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7.png"/><Relationship Id="rId7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33.png"/><Relationship Id="rId7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34.png"/><Relationship Id="rId7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32.png"/><Relationship Id="rId7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3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05FB4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2738317" y="551165"/>
            <a:ext cx="5074608" cy="955071"/>
          </a:xfrm>
          <a:custGeom>
            <a:rect b="b" l="l" r="r" t="t"/>
            <a:pathLst>
              <a:path extrusionOk="0" h="955071" w="5074608">
                <a:moveTo>
                  <a:pt x="0" y="0"/>
                </a:moveTo>
                <a:lnTo>
                  <a:pt x="5074607" y="0"/>
                </a:lnTo>
                <a:lnTo>
                  <a:pt x="5074607" y="955070"/>
                </a:lnTo>
                <a:lnTo>
                  <a:pt x="0" y="955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4" l="0" r="0" t="-354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 flipH="1" rot="4446803">
            <a:off x="89093" y="-2477875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4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 rot="-6353196">
            <a:off x="417268" y="-2082067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5" y="0"/>
                </a:lnTo>
                <a:lnTo>
                  <a:pt x="3984155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 txBox="1"/>
          <p:nvPr/>
        </p:nvSpPr>
        <p:spPr>
          <a:xfrm>
            <a:off x="1136324" y="3083194"/>
            <a:ext cx="12298200" cy="3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Module 7: 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Greenhouse Gas Emissions Reduction and Sustainable Energy Management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1223349" y="2434533"/>
            <a:ext cx="9743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ENVIRONMENT IN HUMANITARIAN ACTION (EHA) TRAINING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1005839" y="7232263"/>
            <a:ext cx="6848235" cy="130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Name of Facilitator: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Venue: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Date: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 flipH="1" rot="-7319486">
            <a:off x="12655476" y="3637610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0"/>
                </a:moveTo>
                <a:lnTo>
                  <a:pt x="0" y="0"/>
                </a:lnTo>
                <a:lnTo>
                  <a:pt x="0" y="10480577"/>
                </a:lnTo>
                <a:lnTo>
                  <a:pt x="5240289" y="10480577"/>
                </a:lnTo>
                <a:lnTo>
                  <a:pt x="5240289" y="0"/>
                </a:lnTo>
                <a:close/>
              </a:path>
            </a:pathLst>
          </a:custGeom>
          <a:blipFill rotWithShape="1">
            <a:blip r:embed="rId4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 rot="3480513">
            <a:off x="13274464" y="4893050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0"/>
                </a:moveTo>
                <a:lnTo>
                  <a:pt x="4376874" y="0"/>
                </a:lnTo>
                <a:lnTo>
                  <a:pt x="4376874" y="8753748"/>
                </a:lnTo>
                <a:lnTo>
                  <a:pt x="0" y="8753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"/>
          <p:cNvSpPr/>
          <p:nvPr/>
        </p:nvSpPr>
        <p:spPr>
          <a:xfrm flipH="1" rot="4446803">
            <a:off x="288968" y="-2407142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3">
              <a:alphaModFix amt="3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10"/>
          <p:cNvSpPr/>
          <p:nvPr/>
        </p:nvSpPr>
        <p:spPr>
          <a:xfrm rot="-6353196">
            <a:off x="617143" y="-2011334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4" y="0"/>
                </a:lnTo>
                <a:lnTo>
                  <a:pt x="3984154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10"/>
          <p:cNvSpPr/>
          <p:nvPr/>
        </p:nvSpPr>
        <p:spPr>
          <a:xfrm rot="3480514">
            <a:off x="12921976" y="2861843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9" y="0"/>
                </a:lnTo>
                <a:lnTo>
                  <a:pt x="5240289" y="10480577"/>
                </a:lnTo>
                <a:close/>
              </a:path>
            </a:pathLst>
          </a:custGeom>
          <a:blipFill rotWithShape="1">
            <a:blip r:embed="rId3">
              <a:alphaModFix amt="3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10"/>
          <p:cNvSpPr/>
          <p:nvPr/>
        </p:nvSpPr>
        <p:spPr>
          <a:xfrm flipH="1" rot="-7319487">
            <a:off x="13540963" y="4117283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5" y="8753748"/>
                </a:lnTo>
                <a:lnTo>
                  <a:pt x="4376875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3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10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08" name="Google Shape;308;p10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Importance of Sustainable Energy Management</a:t>
            </a: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894693" y="1906390"/>
            <a:ext cx="15432120" cy="1465802"/>
          </a:xfrm>
          <a:custGeom>
            <a:rect b="b" l="l" r="r" t="t"/>
            <a:pathLst>
              <a:path extrusionOk="0" h="1954403" w="20576160">
                <a:moveTo>
                  <a:pt x="0" y="195453"/>
                </a:moveTo>
                <a:cubicBezTo>
                  <a:pt x="0" y="87503"/>
                  <a:pt x="87503" y="0"/>
                  <a:pt x="195453" y="0"/>
                </a:cubicBezTo>
                <a:lnTo>
                  <a:pt x="20380706" y="0"/>
                </a:lnTo>
                <a:cubicBezTo>
                  <a:pt x="20488656" y="0"/>
                  <a:pt x="20576160" y="87503"/>
                  <a:pt x="20576160" y="195453"/>
                </a:cubicBezTo>
                <a:lnTo>
                  <a:pt x="20576160" y="1758950"/>
                </a:lnTo>
                <a:cubicBezTo>
                  <a:pt x="20576160" y="1866900"/>
                  <a:pt x="20488656" y="1954403"/>
                  <a:pt x="20380706" y="1954403"/>
                </a:cubicBezTo>
                <a:lnTo>
                  <a:pt x="195453" y="1954403"/>
                </a:lnTo>
                <a:cubicBezTo>
                  <a:pt x="87503" y="1954403"/>
                  <a:pt x="0" y="1866900"/>
                  <a:pt x="0" y="1758950"/>
                </a:cubicBezTo>
                <a:close/>
              </a:path>
            </a:pathLst>
          </a:custGeom>
          <a:solidFill>
            <a:srgbClr val="D5B4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0"/>
          <p:cNvSpPr/>
          <p:nvPr/>
        </p:nvSpPr>
        <p:spPr>
          <a:xfrm>
            <a:off x="1338084" y="2236185"/>
            <a:ext cx="806165" cy="806164"/>
          </a:xfrm>
          <a:custGeom>
            <a:rect b="b" l="l" r="r" t="t"/>
            <a:pathLst>
              <a:path extrusionOk="0" h="806164" w="806165">
                <a:moveTo>
                  <a:pt x="0" y="0"/>
                </a:moveTo>
                <a:lnTo>
                  <a:pt x="806165" y="0"/>
                </a:lnTo>
                <a:lnTo>
                  <a:pt x="806165" y="806164"/>
                </a:lnTo>
                <a:lnTo>
                  <a:pt x="0" y="8061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10"/>
          <p:cNvSpPr txBox="1"/>
          <p:nvPr/>
        </p:nvSpPr>
        <p:spPr>
          <a:xfrm>
            <a:off x="2686296" y="1995520"/>
            <a:ext cx="6747123" cy="1277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Supporting long-term sustainability</a:t>
            </a: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Reduces dependency on non-renewable resources, enhancing the long-term viability of humanitarian operations.</a:t>
            </a:r>
            <a:endParaRPr/>
          </a:p>
        </p:txBody>
      </p:sp>
      <p:sp>
        <p:nvSpPr>
          <p:cNvPr id="312" name="Google Shape;312;p10"/>
          <p:cNvSpPr txBox="1"/>
          <p:nvPr/>
        </p:nvSpPr>
        <p:spPr>
          <a:xfrm>
            <a:off x="9630727" y="2005045"/>
            <a:ext cx="6597382" cy="12684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Implementing microgrid systems in disaster-affected areas provides a scalable and sustainable energy solution.</a:t>
            </a:r>
            <a:endParaRPr/>
          </a:p>
        </p:txBody>
      </p:sp>
      <p:sp>
        <p:nvSpPr>
          <p:cNvPr id="313" name="Google Shape;313;p10"/>
          <p:cNvSpPr/>
          <p:nvPr/>
        </p:nvSpPr>
        <p:spPr>
          <a:xfrm>
            <a:off x="894693" y="3738585"/>
            <a:ext cx="15432120" cy="1465802"/>
          </a:xfrm>
          <a:custGeom>
            <a:rect b="b" l="l" r="r" t="t"/>
            <a:pathLst>
              <a:path extrusionOk="0" h="1954403" w="20576160">
                <a:moveTo>
                  <a:pt x="0" y="195453"/>
                </a:moveTo>
                <a:cubicBezTo>
                  <a:pt x="0" y="87503"/>
                  <a:pt x="87503" y="0"/>
                  <a:pt x="195453" y="0"/>
                </a:cubicBezTo>
                <a:lnTo>
                  <a:pt x="20380706" y="0"/>
                </a:lnTo>
                <a:cubicBezTo>
                  <a:pt x="20488656" y="0"/>
                  <a:pt x="20576160" y="87503"/>
                  <a:pt x="20576160" y="195453"/>
                </a:cubicBezTo>
                <a:lnTo>
                  <a:pt x="20576160" y="1758950"/>
                </a:lnTo>
                <a:cubicBezTo>
                  <a:pt x="20576160" y="1866900"/>
                  <a:pt x="20488656" y="1954403"/>
                  <a:pt x="20380706" y="1954403"/>
                </a:cubicBezTo>
                <a:lnTo>
                  <a:pt x="195453" y="1954403"/>
                </a:lnTo>
                <a:cubicBezTo>
                  <a:pt x="87503" y="1954403"/>
                  <a:pt x="0" y="1866900"/>
                  <a:pt x="0" y="1758950"/>
                </a:cubicBezTo>
                <a:close/>
              </a:path>
            </a:pathLst>
          </a:custGeom>
          <a:solidFill>
            <a:srgbClr val="D5B4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4" name="Google Shape;314;p10"/>
          <p:cNvGrpSpPr/>
          <p:nvPr/>
        </p:nvGrpSpPr>
        <p:grpSpPr>
          <a:xfrm>
            <a:off x="1328559" y="4058854"/>
            <a:ext cx="825247" cy="825245"/>
            <a:chOff x="0" y="0"/>
            <a:chExt cx="1100328" cy="1100328"/>
          </a:xfrm>
        </p:grpSpPr>
        <p:sp>
          <p:nvSpPr>
            <p:cNvPr id="315" name="Google Shape;315;p10"/>
            <p:cNvSpPr/>
            <p:nvPr/>
          </p:nvSpPr>
          <p:spPr>
            <a:xfrm>
              <a:off x="12700" y="12700"/>
              <a:ext cx="1074928" cy="1074928"/>
            </a:xfrm>
            <a:custGeom>
              <a:rect b="b" l="l" r="r" t="t"/>
              <a:pathLst>
                <a:path extrusionOk="0" h="1074928" w="1074928">
                  <a:moveTo>
                    <a:pt x="0" y="0"/>
                  </a:moveTo>
                  <a:lnTo>
                    <a:pt x="1074928" y="0"/>
                  </a:lnTo>
                  <a:lnTo>
                    <a:pt x="1074928" y="1074928"/>
                  </a:lnTo>
                  <a:lnTo>
                    <a:pt x="0" y="1074928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1175" l="-1179" r="-1175" t="-1179"/>
              </a:stretch>
            </a:blipFill>
            <a:ln>
              <a:noFill/>
            </a:ln>
          </p:spPr>
        </p:sp>
        <p:sp>
          <p:nvSpPr>
            <p:cNvPr id="316" name="Google Shape;316;p10"/>
            <p:cNvSpPr/>
            <p:nvPr/>
          </p:nvSpPr>
          <p:spPr>
            <a:xfrm>
              <a:off x="0" y="0"/>
              <a:ext cx="1100328" cy="1100328"/>
            </a:xfrm>
            <a:custGeom>
              <a:rect b="b" l="l" r="r" t="t"/>
              <a:pathLst>
                <a:path extrusionOk="0" h="1100328" w="1100328">
                  <a:moveTo>
                    <a:pt x="12700" y="0"/>
                  </a:moveTo>
                  <a:lnTo>
                    <a:pt x="1087628" y="0"/>
                  </a:lnTo>
                  <a:cubicBezTo>
                    <a:pt x="1094613" y="0"/>
                    <a:pt x="1100328" y="5715"/>
                    <a:pt x="1100328" y="12700"/>
                  </a:cubicBezTo>
                  <a:lnTo>
                    <a:pt x="1100328" y="1087628"/>
                  </a:lnTo>
                  <a:cubicBezTo>
                    <a:pt x="1100328" y="1094613"/>
                    <a:pt x="1094613" y="1100328"/>
                    <a:pt x="1087628" y="1100328"/>
                  </a:cubicBezTo>
                  <a:lnTo>
                    <a:pt x="12700" y="1100328"/>
                  </a:lnTo>
                  <a:cubicBezTo>
                    <a:pt x="5715" y="1100328"/>
                    <a:pt x="0" y="1094613"/>
                    <a:pt x="0" y="108762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087628"/>
                  </a:lnTo>
                  <a:lnTo>
                    <a:pt x="12700" y="1087628"/>
                  </a:lnTo>
                  <a:lnTo>
                    <a:pt x="12700" y="1074928"/>
                  </a:lnTo>
                  <a:lnTo>
                    <a:pt x="1087628" y="1074928"/>
                  </a:lnTo>
                  <a:lnTo>
                    <a:pt x="1087628" y="1087628"/>
                  </a:lnTo>
                  <a:lnTo>
                    <a:pt x="1074928" y="1087628"/>
                  </a:lnTo>
                  <a:lnTo>
                    <a:pt x="1074928" y="12700"/>
                  </a:lnTo>
                  <a:lnTo>
                    <a:pt x="1087628" y="12700"/>
                  </a:lnTo>
                  <a:lnTo>
                    <a:pt x="108762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7" name="Google Shape;317;p10"/>
          <p:cNvSpPr txBox="1"/>
          <p:nvPr/>
        </p:nvSpPr>
        <p:spPr>
          <a:xfrm>
            <a:off x="2686296" y="3827715"/>
            <a:ext cx="6747123" cy="1277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Alignment with global goals</a:t>
            </a: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Contributes to international agreements like the Paris Agreement and SDGs.</a:t>
            </a:r>
            <a:endParaRPr/>
          </a:p>
        </p:txBody>
      </p:sp>
      <p:sp>
        <p:nvSpPr>
          <p:cNvPr id="318" name="Google Shape;318;p10"/>
          <p:cNvSpPr txBox="1"/>
          <p:nvPr/>
        </p:nvSpPr>
        <p:spPr>
          <a:xfrm>
            <a:off x="9630727" y="3837240"/>
            <a:ext cx="6597382" cy="12684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Integrating renewable energy solutions in humanitarian operations supports SDG 13 (Climate Action).</a:t>
            </a:r>
            <a:endParaRPr/>
          </a:p>
        </p:txBody>
      </p:sp>
      <p:sp>
        <p:nvSpPr>
          <p:cNvPr id="319" name="Google Shape;319;p10"/>
          <p:cNvSpPr/>
          <p:nvPr/>
        </p:nvSpPr>
        <p:spPr>
          <a:xfrm>
            <a:off x="894693" y="5570780"/>
            <a:ext cx="15432120" cy="1465802"/>
          </a:xfrm>
          <a:custGeom>
            <a:rect b="b" l="l" r="r" t="t"/>
            <a:pathLst>
              <a:path extrusionOk="0" h="1954403" w="20576160">
                <a:moveTo>
                  <a:pt x="0" y="195453"/>
                </a:moveTo>
                <a:cubicBezTo>
                  <a:pt x="0" y="87503"/>
                  <a:pt x="87503" y="0"/>
                  <a:pt x="195453" y="0"/>
                </a:cubicBezTo>
                <a:lnTo>
                  <a:pt x="20380706" y="0"/>
                </a:lnTo>
                <a:cubicBezTo>
                  <a:pt x="20488656" y="0"/>
                  <a:pt x="20576160" y="87503"/>
                  <a:pt x="20576160" y="195453"/>
                </a:cubicBezTo>
                <a:lnTo>
                  <a:pt x="20576160" y="1758950"/>
                </a:lnTo>
                <a:cubicBezTo>
                  <a:pt x="20576160" y="1866900"/>
                  <a:pt x="20488656" y="1954403"/>
                  <a:pt x="20380706" y="1954403"/>
                </a:cubicBezTo>
                <a:lnTo>
                  <a:pt x="195453" y="1954403"/>
                </a:lnTo>
                <a:cubicBezTo>
                  <a:pt x="87503" y="1954403"/>
                  <a:pt x="0" y="1866900"/>
                  <a:pt x="0" y="1758950"/>
                </a:cubicBezTo>
                <a:close/>
              </a:path>
            </a:pathLst>
          </a:custGeom>
          <a:solidFill>
            <a:srgbClr val="D5B4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0" name="Google Shape;320;p10"/>
          <p:cNvGrpSpPr/>
          <p:nvPr/>
        </p:nvGrpSpPr>
        <p:grpSpPr>
          <a:xfrm>
            <a:off x="1328559" y="5891051"/>
            <a:ext cx="825247" cy="825245"/>
            <a:chOff x="0" y="0"/>
            <a:chExt cx="1100328" cy="1100328"/>
          </a:xfrm>
        </p:grpSpPr>
        <p:sp>
          <p:nvSpPr>
            <p:cNvPr id="321" name="Google Shape;321;p10"/>
            <p:cNvSpPr/>
            <p:nvPr/>
          </p:nvSpPr>
          <p:spPr>
            <a:xfrm>
              <a:off x="12700" y="12700"/>
              <a:ext cx="1074928" cy="1074928"/>
            </a:xfrm>
            <a:custGeom>
              <a:rect b="b" l="l" r="r" t="t"/>
              <a:pathLst>
                <a:path extrusionOk="0" h="1074928" w="1074928">
                  <a:moveTo>
                    <a:pt x="0" y="0"/>
                  </a:moveTo>
                  <a:lnTo>
                    <a:pt x="1074928" y="0"/>
                  </a:lnTo>
                  <a:lnTo>
                    <a:pt x="1074928" y="1074928"/>
                  </a:lnTo>
                  <a:lnTo>
                    <a:pt x="0" y="1074928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1175" l="-1179" r="-1175" t="-1179"/>
              </a:stretch>
            </a:blipFill>
            <a:ln>
              <a:noFill/>
            </a:ln>
          </p:spPr>
        </p:sp>
        <p:sp>
          <p:nvSpPr>
            <p:cNvPr id="322" name="Google Shape;322;p10"/>
            <p:cNvSpPr/>
            <p:nvPr/>
          </p:nvSpPr>
          <p:spPr>
            <a:xfrm>
              <a:off x="0" y="0"/>
              <a:ext cx="1100328" cy="1100328"/>
            </a:xfrm>
            <a:custGeom>
              <a:rect b="b" l="l" r="r" t="t"/>
              <a:pathLst>
                <a:path extrusionOk="0" h="1100328" w="1100328">
                  <a:moveTo>
                    <a:pt x="12700" y="0"/>
                  </a:moveTo>
                  <a:lnTo>
                    <a:pt x="1087628" y="0"/>
                  </a:lnTo>
                  <a:cubicBezTo>
                    <a:pt x="1094613" y="0"/>
                    <a:pt x="1100328" y="5715"/>
                    <a:pt x="1100328" y="12700"/>
                  </a:cubicBezTo>
                  <a:lnTo>
                    <a:pt x="1100328" y="1087628"/>
                  </a:lnTo>
                  <a:cubicBezTo>
                    <a:pt x="1100328" y="1094613"/>
                    <a:pt x="1094613" y="1100328"/>
                    <a:pt x="1087628" y="1100328"/>
                  </a:cubicBezTo>
                  <a:lnTo>
                    <a:pt x="12700" y="1100328"/>
                  </a:lnTo>
                  <a:cubicBezTo>
                    <a:pt x="5715" y="1100328"/>
                    <a:pt x="0" y="1094613"/>
                    <a:pt x="0" y="108762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087628"/>
                  </a:lnTo>
                  <a:lnTo>
                    <a:pt x="12700" y="1087628"/>
                  </a:lnTo>
                  <a:lnTo>
                    <a:pt x="12700" y="1074928"/>
                  </a:lnTo>
                  <a:lnTo>
                    <a:pt x="1087628" y="1074928"/>
                  </a:lnTo>
                  <a:lnTo>
                    <a:pt x="1087628" y="1087628"/>
                  </a:lnTo>
                  <a:lnTo>
                    <a:pt x="1074928" y="1087628"/>
                  </a:lnTo>
                  <a:lnTo>
                    <a:pt x="1074928" y="12700"/>
                  </a:lnTo>
                  <a:lnTo>
                    <a:pt x="1087628" y="12700"/>
                  </a:lnTo>
                  <a:lnTo>
                    <a:pt x="108762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3" name="Google Shape;323;p10"/>
          <p:cNvSpPr txBox="1"/>
          <p:nvPr/>
        </p:nvSpPr>
        <p:spPr>
          <a:xfrm>
            <a:off x="2686296" y="5659909"/>
            <a:ext cx="6747123" cy="1277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Enhancing community resilience</a:t>
            </a: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Sustainable energy solutions build local capacity and reduce dependency on external resources.</a:t>
            </a:r>
            <a:endParaRPr/>
          </a:p>
        </p:txBody>
      </p:sp>
      <p:sp>
        <p:nvSpPr>
          <p:cNvPr id="324" name="Google Shape;324;p10"/>
          <p:cNvSpPr txBox="1"/>
          <p:nvPr/>
        </p:nvSpPr>
        <p:spPr>
          <a:xfrm>
            <a:off x="9630727" y="5669434"/>
            <a:ext cx="6597382" cy="12684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Training local communities to maintain solar installations fosters energy independence and resilience.</a:t>
            </a:r>
            <a:endParaRPr/>
          </a:p>
        </p:txBody>
      </p:sp>
      <p:sp>
        <p:nvSpPr>
          <p:cNvPr id="325" name="Google Shape;325;p10"/>
          <p:cNvSpPr/>
          <p:nvPr/>
        </p:nvSpPr>
        <p:spPr>
          <a:xfrm>
            <a:off x="894693" y="7402976"/>
            <a:ext cx="15432120" cy="1465802"/>
          </a:xfrm>
          <a:custGeom>
            <a:rect b="b" l="l" r="r" t="t"/>
            <a:pathLst>
              <a:path extrusionOk="0" h="1954403" w="20576160">
                <a:moveTo>
                  <a:pt x="0" y="195453"/>
                </a:moveTo>
                <a:cubicBezTo>
                  <a:pt x="0" y="87503"/>
                  <a:pt x="87503" y="0"/>
                  <a:pt x="195453" y="0"/>
                </a:cubicBezTo>
                <a:lnTo>
                  <a:pt x="20380706" y="0"/>
                </a:lnTo>
                <a:cubicBezTo>
                  <a:pt x="20488656" y="0"/>
                  <a:pt x="20576160" y="87503"/>
                  <a:pt x="20576160" y="195453"/>
                </a:cubicBezTo>
                <a:lnTo>
                  <a:pt x="20576160" y="1758950"/>
                </a:lnTo>
                <a:cubicBezTo>
                  <a:pt x="20576160" y="1866900"/>
                  <a:pt x="20488656" y="1954403"/>
                  <a:pt x="20380706" y="1954403"/>
                </a:cubicBezTo>
                <a:lnTo>
                  <a:pt x="195453" y="1954403"/>
                </a:lnTo>
                <a:cubicBezTo>
                  <a:pt x="87503" y="1954403"/>
                  <a:pt x="0" y="1866900"/>
                  <a:pt x="0" y="1758950"/>
                </a:cubicBezTo>
                <a:close/>
              </a:path>
            </a:pathLst>
          </a:custGeom>
          <a:solidFill>
            <a:srgbClr val="D5B4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6" name="Google Shape;326;p10"/>
          <p:cNvGrpSpPr/>
          <p:nvPr/>
        </p:nvGrpSpPr>
        <p:grpSpPr>
          <a:xfrm>
            <a:off x="1328559" y="7723245"/>
            <a:ext cx="825247" cy="825245"/>
            <a:chOff x="0" y="0"/>
            <a:chExt cx="1100328" cy="1100328"/>
          </a:xfrm>
        </p:grpSpPr>
        <p:sp>
          <p:nvSpPr>
            <p:cNvPr id="327" name="Google Shape;327;p10"/>
            <p:cNvSpPr/>
            <p:nvPr/>
          </p:nvSpPr>
          <p:spPr>
            <a:xfrm>
              <a:off x="12700" y="12700"/>
              <a:ext cx="1074928" cy="1074928"/>
            </a:xfrm>
            <a:custGeom>
              <a:rect b="b" l="l" r="r" t="t"/>
              <a:pathLst>
                <a:path extrusionOk="0" h="1074928" w="1074928">
                  <a:moveTo>
                    <a:pt x="0" y="0"/>
                  </a:moveTo>
                  <a:lnTo>
                    <a:pt x="1074928" y="0"/>
                  </a:lnTo>
                  <a:lnTo>
                    <a:pt x="1074928" y="1074928"/>
                  </a:lnTo>
                  <a:lnTo>
                    <a:pt x="0" y="1074928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1175" l="-1179" r="-1175" t="-1179"/>
              </a:stretch>
            </a:blipFill>
            <a:ln>
              <a:noFill/>
            </a:ln>
          </p:spPr>
        </p:sp>
        <p:sp>
          <p:nvSpPr>
            <p:cNvPr id="328" name="Google Shape;328;p10"/>
            <p:cNvSpPr/>
            <p:nvPr/>
          </p:nvSpPr>
          <p:spPr>
            <a:xfrm>
              <a:off x="0" y="0"/>
              <a:ext cx="1100328" cy="1100328"/>
            </a:xfrm>
            <a:custGeom>
              <a:rect b="b" l="l" r="r" t="t"/>
              <a:pathLst>
                <a:path extrusionOk="0" h="1100328" w="1100328">
                  <a:moveTo>
                    <a:pt x="12700" y="0"/>
                  </a:moveTo>
                  <a:lnTo>
                    <a:pt x="1087628" y="0"/>
                  </a:lnTo>
                  <a:cubicBezTo>
                    <a:pt x="1094613" y="0"/>
                    <a:pt x="1100328" y="5715"/>
                    <a:pt x="1100328" y="12700"/>
                  </a:cubicBezTo>
                  <a:lnTo>
                    <a:pt x="1100328" y="1087628"/>
                  </a:lnTo>
                  <a:cubicBezTo>
                    <a:pt x="1100328" y="1094613"/>
                    <a:pt x="1094613" y="1100328"/>
                    <a:pt x="1087628" y="1100328"/>
                  </a:cubicBezTo>
                  <a:lnTo>
                    <a:pt x="12700" y="1100328"/>
                  </a:lnTo>
                  <a:cubicBezTo>
                    <a:pt x="5715" y="1100328"/>
                    <a:pt x="0" y="1094613"/>
                    <a:pt x="0" y="108762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087628"/>
                  </a:lnTo>
                  <a:lnTo>
                    <a:pt x="12700" y="1087628"/>
                  </a:lnTo>
                  <a:lnTo>
                    <a:pt x="12700" y="1074928"/>
                  </a:lnTo>
                  <a:lnTo>
                    <a:pt x="1087628" y="1074928"/>
                  </a:lnTo>
                  <a:lnTo>
                    <a:pt x="1087628" y="1087628"/>
                  </a:lnTo>
                  <a:lnTo>
                    <a:pt x="1074928" y="1087628"/>
                  </a:lnTo>
                  <a:lnTo>
                    <a:pt x="1074928" y="12700"/>
                  </a:lnTo>
                  <a:lnTo>
                    <a:pt x="1087628" y="12700"/>
                  </a:lnTo>
                  <a:lnTo>
                    <a:pt x="108762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9" name="Google Shape;329;p10"/>
          <p:cNvSpPr txBox="1"/>
          <p:nvPr/>
        </p:nvSpPr>
        <p:spPr>
          <a:xfrm>
            <a:off x="2686296" y="7492105"/>
            <a:ext cx="6747123" cy="1277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Reducing operational risks</a:t>
            </a: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Decreases reliance on volatile fuel supply chains and reduces security risks associated with fuel transportation in conflict zones.</a:t>
            </a:r>
            <a:endParaRPr/>
          </a:p>
        </p:txBody>
      </p:sp>
      <p:sp>
        <p:nvSpPr>
          <p:cNvPr id="330" name="Google Shape;330;p10"/>
          <p:cNvSpPr txBox="1"/>
          <p:nvPr/>
        </p:nvSpPr>
        <p:spPr>
          <a:xfrm>
            <a:off x="9630727" y="7501630"/>
            <a:ext cx="6597382" cy="12684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6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Transitioning from diesel generators to solar energy reduces the need for fuel convoys, minimizing security risks in conflict-affected areas.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05FB4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1"/>
          <p:cNvSpPr/>
          <p:nvPr/>
        </p:nvSpPr>
        <p:spPr>
          <a:xfrm flipH="1" rot="4446803">
            <a:off x="288968" y="-2407142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3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11"/>
          <p:cNvSpPr/>
          <p:nvPr/>
        </p:nvSpPr>
        <p:spPr>
          <a:xfrm rot="-6353196">
            <a:off x="617143" y="-2011334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4" y="0"/>
                </a:lnTo>
                <a:lnTo>
                  <a:pt x="3984154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11"/>
          <p:cNvSpPr/>
          <p:nvPr/>
        </p:nvSpPr>
        <p:spPr>
          <a:xfrm rot="3480514">
            <a:off x="12921976" y="2861843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9" y="0"/>
                </a:lnTo>
                <a:lnTo>
                  <a:pt x="5240289" y="10480577"/>
                </a:lnTo>
                <a:close/>
              </a:path>
            </a:pathLst>
          </a:custGeom>
          <a:blipFill rotWithShape="1">
            <a:blip r:embed="rId3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11"/>
          <p:cNvSpPr/>
          <p:nvPr/>
        </p:nvSpPr>
        <p:spPr>
          <a:xfrm flipH="1" rot="-7319487">
            <a:off x="13540963" y="4117283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5" y="8753748"/>
                </a:lnTo>
                <a:lnTo>
                  <a:pt x="4376875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39" name="Google Shape;339;p11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340" name="Google Shape;340;p11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" name="Google Shape;342;p11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43" name="Google Shape;343;p11"/>
          <p:cNvSpPr/>
          <p:nvPr/>
        </p:nvSpPr>
        <p:spPr>
          <a:xfrm>
            <a:off x="605189" y="5962650"/>
            <a:ext cx="3357151" cy="3846735"/>
          </a:xfrm>
          <a:custGeom>
            <a:rect b="b" l="l" r="r" t="t"/>
            <a:pathLst>
              <a:path extrusionOk="0" h="3846735" w="3357151">
                <a:moveTo>
                  <a:pt x="0" y="0"/>
                </a:moveTo>
                <a:lnTo>
                  <a:pt x="3357150" y="0"/>
                </a:lnTo>
                <a:lnTo>
                  <a:pt x="3357150" y="3846735"/>
                </a:lnTo>
                <a:lnTo>
                  <a:pt x="0" y="3846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11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D5B4D6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345" name="Google Shape;345;p11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sp>
        <p:nvSpPr>
          <p:cNvPr id="346" name="Google Shape;346;p11"/>
          <p:cNvSpPr txBox="1"/>
          <p:nvPr/>
        </p:nvSpPr>
        <p:spPr>
          <a:xfrm>
            <a:off x="6629400" y="4220765"/>
            <a:ext cx="8299165" cy="1893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Session 2: Sources and impacts of greenhouse gas emissions</a:t>
            </a:r>
            <a:endParaRPr/>
          </a:p>
        </p:txBody>
      </p:sp>
      <p:cxnSp>
        <p:nvCxnSpPr>
          <p:cNvPr id="347" name="Google Shape;347;p11"/>
          <p:cNvCxnSpPr/>
          <p:nvPr/>
        </p:nvCxnSpPr>
        <p:spPr>
          <a:xfrm rot="10800000">
            <a:off x="4593325" y="6468000"/>
            <a:ext cx="0" cy="38712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2"/>
          <p:cNvSpPr/>
          <p:nvPr/>
        </p:nvSpPr>
        <p:spPr>
          <a:xfrm flipH="1" rot="6387523">
            <a:off x="14472776" y="-2032225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8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8" y="9540197"/>
                </a:lnTo>
                <a:lnTo>
                  <a:pt x="4770098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12"/>
          <p:cNvSpPr/>
          <p:nvPr/>
        </p:nvSpPr>
        <p:spPr>
          <a:xfrm rot="-4412476">
            <a:off x="15019735" y="-1610551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5" y="0"/>
                </a:lnTo>
                <a:lnTo>
                  <a:pt x="3984155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12"/>
          <p:cNvSpPr/>
          <p:nvPr/>
        </p:nvSpPr>
        <p:spPr>
          <a:xfrm rot="6665038">
            <a:off x="-10924" y="2957440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8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8" y="0"/>
                </a:lnTo>
                <a:lnTo>
                  <a:pt x="5240288" y="10480577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12"/>
          <p:cNvSpPr/>
          <p:nvPr/>
        </p:nvSpPr>
        <p:spPr>
          <a:xfrm flipH="1" rot="-4134963">
            <a:off x="219898" y="4206086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4" y="8753748"/>
                </a:lnTo>
                <a:lnTo>
                  <a:pt x="4376874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3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12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61" name="Google Shape;361;p12"/>
          <p:cNvSpPr txBox="1"/>
          <p:nvPr/>
        </p:nvSpPr>
        <p:spPr>
          <a:xfrm>
            <a:off x="1445460" y="1438844"/>
            <a:ext cx="15412365" cy="682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INTRODUCTION </a:t>
            </a:r>
            <a:endParaRPr/>
          </a:p>
        </p:txBody>
      </p:sp>
      <p:grpSp>
        <p:nvGrpSpPr>
          <p:cNvPr id="362" name="Google Shape;362;p12"/>
          <p:cNvGrpSpPr/>
          <p:nvPr/>
        </p:nvGrpSpPr>
        <p:grpSpPr>
          <a:xfrm>
            <a:off x="1430175" y="2932747"/>
            <a:ext cx="7356443" cy="4421505"/>
            <a:chOff x="0" y="0"/>
            <a:chExt cx="9808591" cy="5895340"/>
          </a:xfrm>
        </p:grpSpPr>
        <p:sp>
          <p:nvSpPr>
            <p:cNvPr id="363" name="Google Shape;363;p12"/>
            <p:cNvSpPr/>
            <p:nvPr/>
          </p:nvSpPr>
          <p:spPr>
            <a:xfrm>
              <a:off x="12700" y="12700"/>
              <a:ext cx="9783191" cy="5869940"/>
            </a:xfrm>
            <a:custGeom>
              <a:rect b="b" l="l" r="r" t="t"/>
              <a:pathLst>
                <a:path extrusionOk="0" h="5869940" w="9783191">
                  <a:moveTo>
                    <a:pt x="0" y="0"/>
                  </a:moveTo>
                  <a:lnTo>
                    <a:pt x="9783191" y="0"/>
                  </a:lnTo>
                  <a:lnTo>
                    <a:pt x="9783191" y="5869940"/>
                  </a:lnTo>
                  <a:lnTo>
                    <a:pt x="0" y="5869940"/>
                  </a:lnTo>
                  <a:close/>
                </a:path>
              </a:pathLst>
            </a:custGeom>
            <a:solidFill>
              <a:srgbClr val="D5B4D6"/>
            </a:solidFill>
            <a:ln>
              <a:noFill/>
            </a:ln>
          </p:spPr>
        </p:sp>
        <p:sp>
          <p:nvSpPr>
            <p:cNvPr id="364" name="Google Shape;364;p12"/>
            <p:cNvSpPr/>
            <p:nvPr/>
          </p:nvSpPr>
          <p:spPr>
            <a:xfrm>
              <a:off x="0" y="0"/>
              <a:ext cx="9808591" cy="5895340"/>
            </a:xfrm>
            <a:custGeom>
              <a:rect b="b" l="l" r="r" t="t"/>
              <a:pathLst>
                <a:path extrusionOk="0" h="5895340" w="9808591">
                  <a:moveTo>
                    <a:pt x="12700" y="0"/>
                  </a:moveTo>
                  <a:lnTo>
                    <a:pt x="9795891" y="0"/>
                  </a:lnTo>
                  <a:cubicBezTo>
                    <a:pt x="9802876" y="0"/>
                    <a:pt x="9808591" y="5715"/>
                    <a:pt x="9808591" y="12700"/>
                  </a:cubicBezTo>
                  <a:lnTo>
                    <a:pt x="9808591" y="5882640"/>
                  </a:lnTo>
                  <a:cubicBezTo>
                    <a:pt x="9808591" y="5889625"/>
                    <a:pt x="9802876" y="5895340"/>
                    <a:pt x="9795891" y="5895340"/>
                  </a:cubicBezTo>
                  <a:lnTo>
                    <a:pt x="12700" y="5895340"/>
                  </a:lnTo>
                  <a:cubicBezTo>
                    <a:pt x="5715" y="5895340"/>
                    <a:pt x="0" y="5889625"/>
                    <a:pt x="0" y="588264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882640"/>
                  </a:lnTo>
                  <a:lnTo>
                    <a:pt x="12700" y="5882640"/>
                  </a:lnTo>
                  <a:lnTo>
                    <a:pt x="12700" y="5869940"/>
                  </a:lnTo>
                  <a:lnTo>
                    <a:pt x="9795891" y="5869940"/>
                  </a:lnTo>
                  <a:lnTo>
                    <a:pt x="9795891" y="5882640"/>
                  </a:lnTo>
                  <a:lnTo>
                    <a:pt x="9783191" y="5882640"/>
                  </a:lnTo>
                  <a:lnTo>
                    <a:pt x="9783191" y="12700"/>
                  </a:lnTo>
                  <a:lnTo>
                    <a:pt x="9795891" y="12700"/>
                  </a:lnTo>
                  <a:lnTo>
                    <a:pt x="9795891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5" name="Google Shape;365;p12"/>
          <p:cNvSpPr txBox="1"/>
          <p:nvPr/>
        </p:nvSpPr>
        <p:spPr>
          <a:xfrm>
            <a:off x="2001343" y="3720846"/>
            <a:ext cx="6214142" cy="2883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854F95"/>
                </a:solidFill>
                <a:latin typeface="Roboto"/>
                <a:ea typeface="Roboto"/>
                <a:cs typeface="Roboto"/>
                <a:sym typeface="Roboto"/>
              </a:rPr>
              <a:t>Humanitarian operations contribute to significant GHG emissions, affecting the environment and human health.</a:t>
            </a:r>
            <a:endParaRPr/>
          </a:p>
        </p:txBody>
      </p:sp>
      <p:grpSp>
        <p:nvGrpSpPr>
          <p:cNvPr id="366" name="Google Shape;366;p12"/>
          <p:cNvGrpSpPr/>
          <p:nvPr/>
        </p:nvGrpSpPr>
        <p:grpSpPr>
          <a:xfrm>
            <a:off x="9501347" y="2932747"/>
            <a:ext cx="7356443" cy="4421505"/>
            <a:chOff x="0" y="0"/>
            <a:chExt cx="9808591" cy="5895340"/>
          </a:xfrm>
        </p:grpSpPr>
        <p:sp>
          <p:nvSpPr>
            <p:cNvPr id="367" name="Google Shape;367;p12"/>
            <p:cNvSpPr/>
            <p:nvPr/>
          </p:nvSpPr>
          <p:spPr>
            <a:xfrm>
              <a:off x="12700" y="12700"/>
              <a:ext cx="9783191" cy="5869940"/>
            </a:xfrm>
            <a:custGeom>
              <a:rect b="b" l="l" r="r" t="t"/>
              <a:pathLst>
                <a:path extrusionOk="0" h="5869940" w="9783191">
                  <a:moveTo>
                    <a:pt x="0" y="0"/>
                  </a:moveTo>
                  <a:lnTo>
                    <a:pt x="9783191" y="0"/>
                  </a:lnTo>
                  <a:lnTo>
                    <a:pt x="9783191" y="5869940"/>
                  </a:lnTo>
                  <a:lnTo>
                    <a:pt x="0" y="5869940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368" name="Google Shape;368;p12"/>
            <p:cNvSpPr/>
            <p:nvPr/>
          </p:nvSpPr>
          <p:spPr>
            <a:xfrm>
              <a:off x="0" y="0"/>
              <a:ext cx="9808591" cy="5895340"/>
            </a:xfrm>
            <a:custGeom>
              <a:rect b="b" l="l" r="r" t="t"/>
              <a:pathLst>
                <a:path extrusionOk="0" h="5895340" w="9808591">
                  <a:moveTo>
                    <a:pt x="12700" y="0"/>
                  </a:moveTo>
                  <a:lnTo>
                    <a:pt x="9795891" y="0"/>
                  </a:lnTo>
                  <a:cubicBezTo>
                    <a:pt x="9802876" y="0"/>
                    <a:pt x="9808591" y="5715"/>
                    <a:pt x="9808591" y="12700"/>
                  </a:cubicBezTo>
                  <a:lnTo>
                    <a:pt x="9808591" y="5882640"/>
                  </a:lnTo>
                  <a:cubicBezTo>
                    <a:pt x="9808591" y="5889625"/>
                    <a:pt x="9802876" y="5895340"/>
                    <a:pt x="9795891" y="5895340"/>
                  </a:cubicBezTo>
                  <a:lnTo>
                    <a:pt x="12700" y="5895340"/>
                  </a:lnTo>
                  <a:cubicBezTo>
                    <a:pt x="5715" y="5895340"/>
                    <a:pt x="0" y="5889625"/>
                    <a:pt x="0" y="588264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882640"/>
                  </a:lnTo>
                  <a:lnTo>
                    <a:pt x="12700" y="5882640"/>
                  </a:lnTo>
                  <a:lnTo>
                    <a:pt x="12700" y="5869940"/>
                  </a:lnTo>
                  <a:lnTo>
                    <a:pt x="9795891" y="5869940"/>
                  </a:lnTo>
                  <a:lnTo>
                    <a:pt x="9795891" y="5882640"/>
                  </a:lnTo>
                  <a:lnTo>
                    <a:pt x="9783191" y="5882640"/>
                  </a:lnTo>
                  <a:lnTo>
                    <a:pt x="9783191" y="12700"/>
                  </a:lnTo>
                  <a:lnTo>
                    <a:pt x="9795891" y="12700"/>
                  </a:lnTo>
                  <a:lnTo>
                    <a:pt x="9795891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9" name="Google Shape;369;p12"/>
          <p:cNvSpPr txBox="1"/>
          <p:nvPr/>
        </p:nvSpPr>
        <p:spPr>
          <a:xfrm>
            <a:off x="9983570" y="3435096"/>
            <a:ext cx="6392031" cy="3454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D5B4D6"/>
                </a:solidFill>
                <a:latin typeface="Roboto"/>
                <a:ea typeface="Roboto"/>
                <a:cs typeface="Roboto"/>
                <a:sym typeface="Roboto"/>
              </a:rPr>
              <a:t>Understanding GHG emission sources helps humanitarian organizations create effective reduction strategies.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3"/>
          <p:cNvSpPr/>
          <p:nvPr/>
        </p:nvSpPr>
        <p:spPr>
          <a:xfrm flipH="1" rot="4446803">
            <a:off x="288968" y="-2407142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3">
              <a:alphaModFix amt="3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13"/>
          <p:cNvSpPr/>
          <p:nvPr/>
        </p:nvSpPr>
        <p:spPr>
          <a:xfrm rot="-6353196">
            <a:off x="617143" y="-2011334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4" y="0"/>
                </a:lnTo>
                <a:lnTo>
                  <a:pt x="3984154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13"/>
          <p:cNvSpPr/>
          <p:nvPr/>
        </p:nvSpPr>
        <p:spPr>
          <a:xfrm rot="3480514">
            <a:off x="12921976" y="2861843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9" y="0"/>
                </a:lnTo>
                <a:lnTo>
                  <a:pt x="5240289" y="10480577"/>
                </a:lnTo>
                <a:close/>
              </a:path>
            </a:pathLst>
          </a:custGeom>
          <a:blipFill rotWithShape="1">
            <a:blip r:embed="rId3">
              <a:alphaModFix amt="3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13"/>
          <p:cNvSpPr/>
          <p:nvPr/>
        </p:nvSpPr>
        <p:spPr>
          <a:xfrm flipH="1" rot="-7319487">
            <a:off x="13540963" y="4117283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5" y="8753748"/>
                </a:lnTo>
                <a:lnTo>
                  <a:pt x="4376875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3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13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83" name="Google Shape;383;p13"/>
          <p:cNvSpPr txBox="1"/>
          <p:nvPr/>
        </p:nvSpPr>
        <p:spPr>
          <a:xfrm>
            <a:off x="742971" y="880192"/>
            <a:ext cx="16516329" cy="151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45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Classification of GHG Emission Sources in Humanitarian Contexts </a:t>
            </a:r>
            <a:endParaRPr/>
          </a:p>
          <a:p>
            <a:pPr indent="0" lvl="0" marL="0" marR="0" rtl="0" algn="l">
              <a:lnSpc>
                <a:spcPct val="107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45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 Scope 1: Direct Emissions</a:t>
            </a:r>
            <a:endParaRPr/>
          </a:p>
          <a:p>
            <a:pPr indent="0" lvl="0" marL="0" marR="0" rtl="0" algn="l">
              <a:lnSpc>
                <a:spcPct val="107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45" u="none" cap="none" strike="noStrike">
              <a:solidFill>
                <a:srgbClr val="A05FB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84" name="Google Shape;384;p13"/>
          <p:cNvGrpSpPr/>
          <p:nvPr/>
        </p:nvGrpSpPr>
        <p:grpSpPr>
          <a:xfrm>
            <a:off x="711645" y="2657930"/>
            <a:ext cx="16356830" cy="775365"/>
            <a:chOff x="0" y="0"/>
            <a:chExt cx="21809106" cy="1033821"/>
          </a:xfrm>
        </p:grpSpPr>
        <p:sp>
          <p:nvSpPr>
            <p:cNvPr id="385" name="Google Shape;385;p13"/>
            <p:cNvSpPr/>
            <p:nvPr/>
          </p:nvSpPr>
          <p:spPr>
            <a:xfrm>
              <a:off x="13610" y="7076"/>
              <a:ext cx="21781888" cy="1019640"/>
            </a:xfrm>
            <a:custGeom>
              <a:rect b="b" l="l" r="r" t="t"/>
              <a:pathLst>
                <a:path extrusionOk="0" h="1019640" w="21781888">
                  <a:moveTo>
                    <a:pt x="0" y="169905"/>
                  </a:moveTo>
                  <a:cubicBezTo>
                    <a:pt x="0" y="76072"/>
                    <a:pt x="148209" y="0"/>
                    <a:pt x="330987" y="0"/>
                  </a:cubicBezTo>
                  <a:lnTo>
                    <a:pt x="21450900" y="0"/>
                  </a:lnTo>
                  <a:cubicBezTo>
                    <a:pt x="21633680" y="0"/>
                    <a:pt x="21781888" y="76072"/>
                    <a:pt x="21781888" y="169905"/>
                  </a:cubicBezTo>
                  <a:lnTo>
                    <a:pt x="21781888" y="849665"/>
                  </a:lnTo>
                  <a:cubicBezTo>
                    <a:pt x="21781888" y="943498"/>
                    <a:pt x="21633680" y="1019570"/>
                    <a:pt x="21450900" y="1019570"/>
                  </a:cubicBezTo>
                  <a:lnTo>
                    <a:pt x="330987" y="1019570"/>
                  </a:lnTo>
                  <a:cubicBezTo>
                    <a:pt x="148209" y="1019641"/>
                    <a:pt x="0" y="943498"/>
                    <a:pt x="0" y="849665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0" y="0"/>
              <a:ext cx="21809106" cy="1033821"/>
            </a:xfrm>
            <a:custGeom>
              <a:rect b="b" l="l" r="r" t="t"/>
              <a:pathLst>
                <a:path extrusionOk="0" h="1033821" w="21809106">
                  <a:moveTo>
                    <a:pt x="0" y="176981"/>
                  </a:moveTo>
                  <a:cubicBezTo>
                    <a:pt x="0" y="79185"/>
                    <a:pt x="154470" y="0"/>
                    <a:pt x="344597" y="0"/>
                  </a:cubicBezTo>
                  <a:lnTo>
                    <a:pt x="21464510" y="0"/>
                  </a:lnTo>
                  <a:lnTo>
                    <a:pt x="21464510" y="7076"/>
                  </a:lnTo>
                  <a:lnTo>
                    <a:pt x="21464510" y="0"/>
                  </a:lnTo>
                  <a:cubicBezTo>
                    <a:pt x="21654636" y="0"/>
                    <a:pt x="21809106" y="79185"/>
                    <a:pt x="21809106" y="176981"/>
                  </a:cubicBezTo>
                  <a:lnTo>
                    <a:pt x="21795498" y="176981"/>
                  </a:lnTo>
                  <a:lnTo>
                    <a:pt x="21809106" y="176981"/>
                  </a:lnTo>
                  <a:lnTo>
                    <a:pt x="21809106" y="856741"/>
                  </a:lnTo>
                  <a:lnTo>
                    <a:pt x="21795498" y="856741"/>
                  </a:lnTo>
                  <a:lnTo>
                    <a:pt x="21809106" y="856741"/>
                  </a:lnTo>
                  <a:cubicBezTo>
                    <a:pt x="21809106" y="954608"/>
                    <a:pt x="21654636" y="1033722"/>
                    <a:pt x="21464510" y="1033722"/>
                  </a:cubicBezTo>
                  <a:lnTo>
                    <a:pt x="21464510" y="1026646"/>
                  </a:lnTo>
                  <a:lnTo>
                    <a:pt x="21464510" y="1033722"/>
                  </a:lnTo>
                  <a:lnTo>
                    <a:pt x="344597" y="1033722"/>
                  </a:lnTo>
                  <a:lnTo>
                    <a:pt x="344597" y="1026646"/>
                  </a:lnTo>
                  <a:lnTo>
                    <a:pt x="344597" y="1033722"/>
                  </a:lnTo>
                  <a:cubicBezTo>
                    <a:pt x="154470" y="1033821"/>
                    <a:pt x="0" y="954608"/>
                    <a:pt x="0" y="856741"/>
                  </a:cubicBezTo>
                  <a:lnTo>
                    <a:pt x="0" y="176981"/>
                  </a:lnTo>
                  <a:lnTo>
                    <a:pt x="13610" y="176981"/>
                  </a:lnTo>
                  <a:lnTo>
                    <a:pt x="0" y="176981"/>
                  </a:lnTo>
                  <a:moveTo>
                    <a:pt x="27219" y="176981"/>
                  </a:moveTo>
                  <a:lnTo>
                    <a:pt x="27219" y="856741"/>
                  </a:lnTo>
                  <a:lnTo>
                    <a:pt x="13610" y="856741"/>
                  </a:lnTo>
                  <a:lnTo>
                    <a:pt x="27219" y="856741"/>
                  </a:lnTo>
                  <a:cubicBezTo>
                    <a:pt x="27219" y="946612"/>
                    <a:pt x="169168" y="1019569"/>
                    <a:pt x="344597" y="1019569"/>
                  </a:cubicBezTo>
                  <a:lnTo>
                    <a:pt x="21464510" y="1019569"/>
                  </a:lnTo>
                  <a:cubicBezTo>
                    <a:pt x="21639940" y="1019569"/>
                    <a:pt x="21781888" y="946541"/>
                    <a:pt x="21781888" y="856741"/>
                  </a:cubicBezTo>
                  <a:lnTo>
                    <a:pt x="21781888" y="176981"/>
                  </a:lnTo>
                  <a:cubicBezTo>
                    <a:pt x="21781888" y="87111"/>
                    <a:pt x="21639940" y="14153"/>
                    <a:pt x="21464510" y="14153"/>
                  </a:cubicBezTo>
                  <a:lnTo>
                    <a:pt x="344597" y="14153"/>
                  </a:lnTo>
                  <a:lnTo>
                    <a:pt x="344597" y="7076"/>
                  </a:lnTo>
                  <a:lnTo>
                    <a:pt x="344597" y="14153"/>
                  </a:lnTo>
                  <a:cubicBezTo>
                    <a:pt x="169168" y="14153"/>
                    <a:pt x="27219" y="87181"/>
                    <a:pt x="27219" y="1769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7" name="Google Shape;387;p13"/>
          <p:cNvSpPr txBox="1"/>
          <p:nvPr/>
        </p:nvSpPr>
        <p:spPr>
          <a:xfrm>
            <a:off x="877346" y="2879014"/>
            <a:ext cx="16025416" cy="414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Transportation</a:t>
            </a:r>
            <a:r>
              <a:rPr b="0" i="0" lang="en-US" sz="2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Emissions from vehicles and machinery owned or controlled by the organization.</a:t>
            </a:r>
            <a:endParaRPr/>
          </a:p>
        </p:txBody>
      </p:sp>
      <p:sp>
        <p:nvSpPr>
          <p:cNvPr id="388" name="Google Shape;388;p13"/>
          <p:cNvSpPr txBox="1"/>
          <p:nvPr/>
        </p:nvSpPr>
        <p:spPr>
          <a:xfrm>
            <a:off x="1062536" y="3633273"/>
            <a:ext cx="15825532" cy="745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2" marL="488632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700"/>
              <a:buFont typeface="Arial"/>
              <a:buChar char="⚬"/>
            </a:pPr>
            <a:r>
              <a:rPr b="0" i="1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Trucks delivering aid supplies and ambulances used in disaster areas release CO2 and other pollutants.</a:t>
            </a:r>
            <a:endParaRPr/>
          </a:p>
        </p:txBody>
      </p:sp>
      <p:grpSp>
        <p:nvGrpSpPr>
          <p:cNvPr id="389" name="Google Shape;389;p13"/>
          <p:cNvGrpSpPr/>
          <p:nvPr/>
        </p:nvGrpSpPr>
        <p:grpSpPr>
          <a:xfrm>
            <a:off x="711645" y="4541196"/>
            <a:ext cx="16356830" cy="756443"/>
            <a:chOff x="0" y="0"/>
            <a:chExt cx="21809106" cy="1008591"/>
          </a:xfrm>
        </p:grpSpPr>
        <p:sp>
          <p:nvSpPr>
            <p:cNvPr id="390" name="Google Shape;390;p13"/>
            <p:cNvSpPr/>
            <p:nvPr/>
          </p:nvSpPr>
          <p:spPr>
            <a:xfrm>
              <a:off x="13610" y="6904"/>
              <a:ext cx="21781888" cy="994755"/>
            </a:xfrm>
            <a:custGeom>
              <a:rect b="b" l="l" r="r" t="t"/>
              <a:pathLst>
                <a:path extrusionOk="0" h="994755" w="21781888">
                  <a:moveTo>
                    <a:pt x="0" y="165758"/>
                  </a:moveTo>
                  <a:cubicBezTo>
                    <a:pt x="0" y="74215"/>
                    <a:pt x="148209" y="0"/>
                    <a:pt x="330987" y="0"/>
                  </a:cubicBezTo>
                  <a:lnTo>
                    <a:pt x="21450900" y="0"/>
                  </a:lnTo>
                  <a:cubicBezTo>
                    <a:pt x="21633680" y="0"/>
                    <a:pt x="21781888" y="74215"/>
                    <a:pt x="21781888" y="165758"/>
                  </a:cubicBezTo>
                  <a:lnTo>
                    <a:pt x="21781888" y="828928"/>
                  </a:lnTo>
                  <a:cubicBezTo>
                    <a:pt x="21781888" y="920471"/>
                    <a:pt x="21633680" y="994686"/>
                    <a:pt x="21450900" y="994686"/>
                  </a:cubicBezTo>
                  <a:lnTo>
                    <a:pt x="330987" y="994686"/>
                  </a:lnTo>
                  <a:cubicBezTo>
                    <a:pt x="148209" y="994755"/>
                    <a:pt x="0" y="920471"/>
                    <a:pt x="0" y="828928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0" y="0"/>
              <a:ext cx="21809106" cy="1008591"/>
            </a:xfrm>
            <a:custGeom>
              <a:rect b="b" l="l" r="r" t="t"/>
              <a:pathLst>
                <a:path extrusionOk="0" h="1008591" w="21809106">
                  <a:moveTo>
                    <a:pt x="0" y="172662"/>
                  </a:moveTo>
                  <a:cubicBezTo>
                    <a:pt x="0" y="77252"/>
                    <a:pt x="154470" y="0"/>
                    <a:pt x="344597" y="0"/>
                  </a:cubicBezTo>
                  <a:lnTo>
                    <a:pt x="21464510" y="0"/>
                  </a:lnTo>
                  <a:lnTo>
                    <a:pt x="21464510" y="6904"/>
                  </a:lnTo>
                  <a:lnTo>
                    <a:pt x="21464510" y="0"/>
                  </a:lnTo>
                  <a:cubicBezTo>
                    <a:pt x="21654636" y="0"/>
                    <a:pt x="21809106" y="77252"/>
                    <a:pt x="21809106" y="172662"/>
                  </a:cubicBezTo>
                  <a:lnTo>
                    <a:pt x="21795498" y="172662"/>
                  </a:lnTo>
                  <a:lnTo>
                    <a:pt x="21809106" y="172662"/>
                  </a:lnTo>
                  <a:lnTo>
                    <a:pt x="21809106" y="835832"/>
                  </a:lnTo>
                  <a:lnTo>
                    <a:pt x="21795498" y="835832"/>
                  </a:lnTo>
                  <a:lnTo>
                    <a:pt x="21809106" y="835832"/>
                  </a:lnTo>
                  <a:cubicBezTo>
                    <a:pt x="21809106" y="931310"/>
                    <a:pt x="21654636" y="1008493"/>
                    <a:pt x="21464510" y="1008493"/>
                  </a:cubicBezTo>
                  <a:lnTo>
                    <a:pt x="21464510" y="1001590"/>
                  </a:lnTo>
                  <a:lnTo>
                    <a:pt x="21464510" y="1008493"/>
                  </a:lnTo>
                  <a:lnTo>
                    <a:pt x="344597" y="1008493"/>
                  </a:lnTo>
                  <a:lnTo>
                    <a:pt x="344597" y="1001590"/>
                  </a:lnTo>
                  <a:lnTo>
                    <a:pt x="344597" y="1008493"/>
                  </a:lnTo>
                  <a:cubicBezTo>
                    <a:pt x="154470" y="1008591"/>
                    <a:pt x="0" y="931310"/>
                    <a:pt x="0" y="835832"/>
                  </a:cubicBezTo>
                  <a:lnTo>
                    <a:pt x="0" y="172662"/>
                  </a:lnTo>
                  <a:lnTo>
                    <a:pt x="13610" y="172662"/>
                  </a:lnTo>
                  <a:lnTo>
                    <a:pt x="0" y="172662"/>
                  </a:lnTo>
                  <a:moveTo>
                    <a:pt x="27219" y="172662"/>
                  </a:moveTo>
                  <a:lnTo>
                    <a:pt x="27219" y="835832"/>
                  </a:lnTo>
                  <a:lnTo>
                    <a:pt x="13610" y="835832"/>
                  </a:lnTo>
                  <a:lnTo>
                    <a:pt x="27219" y="835832"/>
                  </a:lnTo>
                  <a:cubicBezTo>
                    <a:pt x="27219" y="923509"/>
                    <a:pt x="169168" y="994686"/>
                    <a:pt x="344597" y="994686"/>
                  </a:cubicBezTo>
                  <a:lnTo>
                    <a:pt x="21464510" y="994686"/>
                  </a:lnTo>
                  <a:cubicBezTo>
                    <a:pt x="21639940" y="994686"/>
                    <a:pt x="21781888" y="923440"/>
                    <a:pt x="21781888" y="835832"/>
                  </a:cubicBezTo>
                  <a:lnTo>
                    <a:pt x="21781888" y="172662"/>
                  </a:lnTo>
                  <a:cubicBezTo>
                    <a:pt x="21781888" y="84985"/>
                    <a:pt x="21639940" y="13807"/>
                    <a:pt x="21464510" y="13807"/>
                  </a:cubicBezTo>
                  <a:lnTo>
                    <a:pt x="344597" y="13807"/>
                  </a:lnTo>
                  <a:lnTo>
                    <a:pt x="344597" y="6904"/>
                  </a:lnTo>
                  <a:lnTo>
                    <a:pt x="344597" y="13807"/>
                  </a:lnTo>
                  <a:cubicBezTo>
                    <a:pt x="169168" y="13807"/>
                    <a:pt x="27219" y="85054"/>
                    <a:pt x="27219" y="1726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2" name="Google Shape;392;p13"/>
          <p:cNvSpPr txBox="1"/>
          <p:nvPr/>
        </p:nvSpPr>
        <p:spPr>
          <a:xfrm>
            <a:off x="877346" y="4726678"/>
            <a:ext cx="16025416" cy="414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On-site Fuel Combustion</a:t>
            </a:r>
            <a:r>
              <a:rPr b="0" i="0" lang="en-US" sz="2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Emissions from generators, stoves, and incinerators.</a:t>
            </a:r>
            <a:endParaRPr/>
          </a:p>
        </p:txBody>
      </p:sp>
      <p:sp>
        <p:nvSpPr>
          <p:cNvPr id="393" name="Google Shape;393;p13"/>
          <p:cNvSpPr txBox="1"/>
          <p:nvPr/>
        </p:nvSpPr>
        <p:spPr>
          <a:xfrm>
            <a:off x="1062536" y="5534503"/>
            <a:ext cx="15825532" cy="745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2" marL="488632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700"/>
              <a:buFont typeface="Arial"/>
              <a:buChar char="⚬"/>
            </a:pPr>
            <a:r>
              <a:rPr b="0" i="1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Diesel generators powering refugee camps emit large amounts of CO2 and particulate matter.</a:t>
            </a:r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711645" y="6499576"/>
            <a:ext cx="16356830" cy="828899"/>
            <a:chOff x="0" y="0"/>
            <a:chExt cx="21809106" cy="1105199"/>
          </a:xfrm>
        </p:grpSpPr>
        <p:sp>
          <p:nvSpPr>
            <p:cNvPr id="395" name="Google Shape;395;p13"/>
            <p:cNvSpPr/>
            <p:nvPr/>
          </p:nvSpPr>
          <p:spPr>
            <a:xfrm>
              <a:off x="13610" y="7565"/>
              <a:ext cx="21781888" cy="1090043"/>
            </a:xfrm>
            <a:custGeom>
              <a:rect b="b" l="l" r="r" t="t"/>
              <a:pathLst>
                <a:path extrusionOk="0" h="1090043" w="21781888">
                  <a:moveTo>
                    <a:pt x="0" y="181636"/>
                  </a:moveTo>
                  <a:cubicBezTo>
                    <a:pt x="0" y="81324"/>
                    <a:pt x="148209" y="0"/>
                    <a:pt x="330987" y="0"/>
                  </a:cubicBezTo>
                  <a:lnTo>
                    <a:pt x="21450900" y="0"/>
                  </a:lnTo>
                  <a:cubicBezTo>
                    <a:pt x="21633680" y="0"/>
                    <a:pt x="21781888" y="81324"/>
                    <a:pt x="21781888" y="181636"/>
                  </a:cubicBezTo>
                  <a:lnTo>
                    <a:pt x="21781888" y="908332"/>
                  </a:lnTo>
                  <a:cubicBezTo>
                    <a:pt x="21781888" y="1008644"/>
                    <a:pt x="21633680" y="1089968"/>
                    <a:pt x="21450900" y="1089968"/>
                  </a:cubicBezTo>
                  <a:lnTo>
                    <a:pt x="330987" y="1089968"/>
                  </a:lnTo>
                  <a:cubicBezTo>
                    <a:pt x="148209" y="1090043"/>
                    <a:pt x="0" y="1008644"/>
                    <a:pt x="0" y="908332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0" y="0"/>
              <a:ext cx="21809106" cy="1105199"/>
            </a:xfrm>
            <a:custGeom>
              <a:rect b="b" l="l" r="r" t="t"/>
              <a:pathLst>
                <a:path extrusionOk="0" h="1105199" w="21809106">
                  <a:moveTo>
                    <a:pt x="0" y="189201"/>
                  </a:moveTo>
                  <a:cubicBezTo>
                    <a:pt x="0" y="84653"/>
                    <a:pt x="154470" y="0"/>
                    <a:pt x="344597" y="0"/>
                  </a:cubicBezTo>
                  <a:lnTo>
                    <a:pt x="21464510" y="0"/>
                  </a:lnTo>
                  <a:lnTo>
                    <a:pt x="21464510" y="7565"/>
                  </a:lnTo>
                  <a:lnTo>
                    <a:pt x="21464510" y="0"/>
                  </a:lnTo>
                  <a:cubicBezTo>
                    <a:pt x="21654636" y="0"/>
                    <a:pt x="21809106" y="84653"/>
                    <a:pt x="21809106" y="189201"/>
                  </a:cubicBezTo>
                  <a:lnTo>
                    <a:pt x="21795498" y="189201"/>
                  </a:lnTo>
                  <a:lnTo>
                    <a:pt x="21809106" y="189201"/>
                  </a:lnTo>
                  <a:lnTo>
                    <a:pt x="21809106" y="915897"/>
                  </a:lnTo>
                  <a:lnTo>
                    <a:pt x="21795498" y="915897"/>
                  </a:lnTo>
                  <a:lnTo>
                    <a:pt x="21809106" y="915897"/>
                  </a:lnTo>
                  <a:cubicBezTo>
                    <a:pt x="21809106" y="1020521"/>
                    <a:pt x="21654636" y="1105098"/>
                    <a:pt x="21464510" y="1105098"/>
                  </a:cubicBezTo>
                  <a:lnTo>
                    <a:pt x="21464510" y="1097533"/>
                  </a:lnTo>
                  <a:lnTo>
                    <a:pt x="21464510" y="1105098"/>
                  </a:lnTo>
                  <a:lnTo>
                    <a:pt x="344597" y="1105098"/>
                  </a:lnTo>
                  <a:lnTo>
                    <a:pt x="344597" y="1097533"/>
                  </a:lnTo>
                  <a:lnTo>
                    <a:pt x="344597" y="1105098"/>
                  </a:lnTo>
                  <a:cubicBezTo>
                    <a:pt x="154470" y="1105199"/>
                    <a:pt x="0" y="1020521"/>
                    <a:pt x="0" y="915897"/>
                  </a:cubicBezTo>
                  <a:lnTo>
                    <a:pt x="0" y="189201"/>
                  </a:lnTo>
                  <a:lnTo>
                    <a:pt x="13610" y="189201"/>
                  </a:lnTo>
                  <a:lnTo>
                    <a:pt x="0" y="189201"/>
                  </a:lnTo>
                  <a:moveTo>
                    <a:pt x="27219" y="189201"/>
                  </a:moveTo>
                  <a:lnTo>
                    <a:pt x="27219" y="915897"/>
                  </a:lnTo>
                  <a:lnTo>
                    <a:pt x="13610" y="915897"/>
                  </a:lnTo>
                  <a:lnTo>
                    <a:pt x="27219" y="915897"/>
                  </a:lnTo>
                  <a:cubicBezTo>
                    <a:pt x="27219" y="1011973"/>
                    <a:pt x="169168" y="1089968"/>
                    <a:pt x="344597" y="1089968"/>
                  </a:cubicBezTo>
                  <a:lnTo>
                    <a:pt x="21464510" y="1089968"/>
                  </a:lnTo>
                  <a:cubicBezTo>
                    <a:pt x="21639940" y="1089968"/>
                    <a:pt x="21781888" y="1011897"/>
                    <a:pt x="21781888" y="915897"/>
                  </a:cubicBezTo>
                  <a:lnTo>
                    <a:pt x="21781888" y="189201"/>
                  </a:lnTo>
                  <a:cubicBezTo>
                    <a:pt x="21781888" y="93125"/>
                    <a:pt x="21639940" y="15130"/>
                    <a:pt x="21464510" y="15130"/>
                  </a:cubicBezTo>
                  <a:lnTo>
                    <a:pt x="344597" y="15130"/>
                  </a:lnTo>
                  <a:lnTo>
                    <a:pt x="344597" y="7565"/>
                  </a:lnTo>
                  <a:lnTo>
                    <a:pt x="344597" y="15130"/>
                  </a:lnTo>
                  <a:cubicBezTo>
                    <a:pt x="169168" y="15130"/>
                    <a:pt x="27219" y="93201"/>
                    <a:pt x="27219" y="189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7" name="Google Shape;397;p13"/>
          <p:cNvSpPr txBox="1"/>
          <p:nvPr/>
        </p:nvSpPr>
        <p:spPr>
          <a:xfrm>
            <a:off x="877346" y="6728664"/>
            <a:ext cx="16025416" cy="414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Refrigeration and Air Conditioning</a:t>
            </a:r>
            <a:r>
              <a:rPr b="0" i="0" lang="en-US" sz="28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Emissions from refrigerants used in cooling systems.</a:t>
            </a:r>
            <a:endParaRPr/>
          </a:p>
        </p:txBody>
      </p:sp>
      <p:sp>
        <p:nvSpPr>
          <p:cNvPr id="398" name="Google Shape;398;p13"/>
          <p:cNvSpPr txBox="1"/>
          <p:nvPr/>
        </p:nvSpPr>
        <p:spPr>
          <a:xfrm>
            <a:off x="1062536" y="7461778"/>
            <a:ext cx="15825532" cy="745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2" marL="488632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700"/>
              <a:buFont typeface="Arial"/>
              <a:buChar char="⚬"/>
            </a:pPr>
            <a:r>
              <a:rPr b="0" i="1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Refrigeration units in medical storage facilities for vaccines and air conditioners in field hospitals can leak high-global warming potential gases.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4"/>
          <p:cNvSpPr/>
          <p:nvPr/>
        </p:nvSpPr>
        <p:spPr>
          <a:xfrm flipH="1" rot="4446803">
            <a:off x="-389697" y="-2087491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8" name="Google Shape;408;p14"/>
          <p:cNvSpPr/>
          <p:nvPr/>
        </p:nvSpPr>
        <p:spPr>
          <a:xfrm rot="-6353196">
            <a:off x="-61522" y="-1691683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5" y="0"/>
                </a:lnTo>
                <a:lnTo>
                  <a:pt x="3984155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9" name="Google Shape;409;p14"/>
          <p:cNvSpPr/>
          <p:nvPr/>
        </p:nvSpPr>
        <p:spPr>
          <a:xfrm rot="3480514">
            <a:off x="12921976" y="2861843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9" y="0"/>
                </a:lnTo>
                <a:lnTo>
                  <a:pt x="5240289" y="10480577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0" name="Google Shape;410;p14"/>
          <p:cNvSpPr/>
          <p:nvPr/>
        </p:nvSpPr>
        <p:spPr>
          <a:xfrm flipH="1" rot="-7319487">
            <a:off x="13540963" y="4117283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5" y="8753748"/>
                </a:lnTo>
                <a:lnTo>
                  <a:pt x="4376875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1" name="Google Shape;411;p14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12" name="Google Shape;412;p14"/>
          <p:cNvSpPr txBox="1"/>
          <p:nvPr/>
        </p:nvSpPr>
        <p:spPr>
          <a:xfrm>
            <a:off x="1082471" y="1409800"/>
            <a:ext cx="15141749" cy="151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45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Classification of GHG Emission Sources in Humanitarian Contexts </a:t>
            </a:r>
            <a:endParaRPr/>
          </a:p>
          <a:p>
            <a:pPr indent="0" lvl="0" marL="0" marR="0" rtl="0" algn="l">
              <a:lnSpc>
                <a:spcPct val="107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45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Scope 2: Indirect Emissions from Energy Use</a:t>
            </a:r>
            <a:endParaRPr/>
          </a:p>
          <a:p>
            <a:pPr indent="0" lvl="0" marL="0" marR="0" rtl="0" algn="l">
              <a:lnSpc>
                <a:spcPct val="107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45" u="none" cap="none" strike="noStrike">
              <a:solidFill>
                <a:srgbClr val="A05FB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13" name="Google Shape;413;p14"/>
          <p:cNvGrpSpPr/>
          <p:nvPr/>
        </p:nvGrpSpPr>
        <p:grpSpPr>
          <a:xfrm>
            <a:off x="914400" y="3103650"/>
            <a:ext cx="15309819" cy="1510760"/>
            <a:chOff x="0" y="0"/>
            <a:chExt cx="20413092" cy="2014347"/>
          </a:xfrm>
        </p:grpSpPr>
        <p:sp>
          <p:nvSpPr>
            <p:cNvPr id="414" name="Google Shape;414;p14"/>
            <p:cNvSpPr/>
            <p:nvPr/>
          </p:nvSpPr>
          <p:spPr>
            <a:xfrm>
              <a:off x="12700" y="12700"/>
              <a:ext cx="20387692" cy="1988947"/>
            </a:xfrm>
            <a:custGeom>
              <a:rect b="b" l="l" r="r" t="t"/>
              <a:pathLst>
                <a:path extrusionOk="0" h="1988947" w="20387692">
                  <a:moveTo>
                    <a:pt x="0" y="331470"/>
                  </a:moveTo>
                  <a:cubicBezTo>
                    <a:pt x="0" y="148463"/>
                    <a:pt x="150114" y="0"/>
                    <a:pt x="335280" y="0"/>
                  </a:cubicBezTo>
                  <a:lnTo>
                    <a:pt x="20052412" y="0"/>
                  </a:lnTo>
                  <a:cubicBezTo>
                    <a:pt x="20237577" y="0"/>
                    <a:pt x="20387692" y="148463"/>
                    <a:pt x="20387692" y="331470"/>
                  </a:cubicBezTo>
                  <a:lnTo>
                    <a:pt x="20387692" y="1657477"/>
                  </a:lnTo>
                  <a:cubicBezTo>
                    <a:pt x="20387692" y="1840611"/>
                    <a:pt x="20237577" y="1988947"/>
                    <a:pt x="20052412" y="1988947"/>
                  </a:cubicBezTo>
                  <a:lnTo>
                    <a:pt x="335280" y="1988947"/>
                  </a:lnTo>
                  <a:cubicBezTo>
                    <a:pt x="150114" y="1988947"/>
                    <a:pt x="0" y="1840484"/>
                    <a:pt x="0" y="1657477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0" y="0"/>
              <a:ext cx="20413092" cy="2014347"/>
            </a:xfrm>
            <a:custGeom>
              <a:rect b="b" l="l" r="r" t="t"/>
              <a:pathLst>
                <a:path extrusionOk="0" h="2014347" w="20413092">
                  <a:moveTo>
                    <a:pt x="0" y="344170"/>
                  </a:moveTo>
                  <a:cubicBezTo>
                    <a:pt x="0" y="153924"/>
                    <a:pt x="155956" y="0"/>
                    <a:pt x="347980" y="0"/>
                  </a:cubicBezTo>
                  <a:lnTo>
                    <a:pt x="20065112" y="0"/>
                  </a:lnTo>
                  <a:lnTo>
                    <a:pt x="20065112" y="12700"/>
                  </a:lnTo>
                  <a:lnTo>
                    <a:pt x="20065112" y="0"/>
                  </a:lnTo>
                  <a:cubicBezTo>
                    <a:pt x="20257136" y="0"/>
                    <a:pt x="20413092" y="153924"/>
                    <a:pt x="20413092" y="344170"/>
                  </a:cubicBezTo>
                  <a:lnTo>
                    <a:pt x="20400392" y="344170"/>
                  </a:lnTo>
                  <a:lnTo>
                    <a:pt x="20413092" y="344170"/>
                  </a:lnTo>
                  <a:lnTo>
                    <a:pt x="20413092" y="1670177"/>
                  </a:lnTo>
                  <a:lnTo>
                    <a:pt x="20400392" y="1670177"/>
                  </a:lnTo>
                  <a:lnTo>
                    <a:pt x="20413092" y="1670177"/>
                  </a:lnTo>
                  <a:cubicBezTo>
                    <a:pt x="20413092" y="1860423"/>
                    <a:pt x="20257136" y="2014347"/>
                    <a:pt x="20065112" y="2014347"/>
                  </a:cubicBezTo>
                  <a:lnTo>
                    <a:pt x="20065112" y="2001647"/>
                  </a:lnTo>
                  <a:lnTo>
                    <a:pt x="20065112" y="2014347"/>
                  </a:lnTo>
                  <a:lnTo>
                    <a:pt x="347980" y="2014347"/>
                  </a:lnTo>
                  <a:lnTo>
                    <a:pt x="347980" y="2001647"/>
                  </a:lnTo>
                  <a:lnTo>
                    <a:pt x="347980" y="2014347"/>
                  </a:lnTo>
                  <a:cubicBezTo>
                    <a:pt x="155956" y="2014347"/>
                    <a:pt x="0" y="1860423"/>
                    <a:pt x="0" y="1670177"/>
                  </a:cubicBezTo>
                  <a:lnTo>
                    <a:pt x="0" y="344170"/>
                  </a:lnTo>
                  <a:lnTo>
                    <a:pt x="12700" y="344170"/>
                  </a:lnTo>
                  <a:lnTo>
                    <a:pt x="0" y="344170"/>
                  </a:lnTo>
                  <a:moveTo>
                    <a:pt x="25400" y="344170"/>
                  </a:moveTo>
                  <a:lnTo>
                    <a:pt x="25400" y="1670177"/>
                  </a:lnTo>
                  <a:lnTo>
                    <a:pt x="12700" y="1670177"/>
                  </a:lnTo>
                  <a:lnTo>
                    <a:pt x="25400" y="1670177"/>
                  </a:lnTo>
                  <a:cubicBezTo>
                    <a:pt x="25400" y="1846072"/>
                    <a:pt x="169672" y="1988947"/>
                    <a:pt x="347980" y="1988947"/>
                  </a:cubicBezTo>
                  <a:lnTo>
                    <a:pt x="20065112" y="1988947"/>
                  </a:lnTo>
                  <a:cubicBezTo>
                    <a:pt x="20243420" y="1988947"/>
                    <a:pt x="20387692" y="1846072"/>
                    <a:pt x="20387692" y="1670177"/>
                  </a:cubicBezTo>
                  <a:lnTo>
                    <a:pt x="20387692" y="344170"/>
                  </a:lnTo>
                  <a:cubicBezTo>
                    <a:pt x="20387692" y="168275"/>
                    <a:pt x="20243420" y="25400"/>
                    <a:pt x="20065112" y="25400"/>
                  </a:cubicBezTo>
                  <a:lnTo>
                    <a:pt x="347980" y="25400"/>
                  </a:lnTo>
                  <a:lnTo>
                    <a:pt x="347980" y="12700"/>
                  </a:lnTo>
                  <a:lnTo>
                    <a:pt x="347980" y="25400"/>
                  </a:lnTo>
                  <a:cubicBezTo>
                    <a:pt x="169672" y="25400"/>
                    <a:pt x="25400" y="168275"/>
                    <a:pt x="25400" y="344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6" name="Google Shape;416;p14"/>
          <p:cNvSpPr txBox="1"/>
          <p:nvPr/>
        </p:nvSpPr>
        <p:spPr>
          <a:xfrm>
            <a:off x="1082471" y="3309820"/>
            <a:ext cx="14973678" cy="1136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Purchased Electricity</a:t>
            </a:r>
            <a:r>
              <a:rPr b="0" i="0" lang="en-US" sz="37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Emissions from electricity used by the organization but generated elsewhere.</a:t>
            </a:r>
            <a:endParaRPr/>
          </a:p>
        </p:txBody>
      </p:sp>
      <p:sp>
        <p:nvSpPr>
          <p:cNvPr id="417" name="Google Shape;417;p14"/>
          <p:cNvSpPr txBox="1"/>
          <p:nvPr/>
        </p:nvSpPr>
        <p:spPr>
          <a:xfrm>
            <a:off x="1242818" y="4650964"/>
            <a:ext cx="14798839" cy="858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0500" lvl="2" marL="54292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3000"/>
              <a:buFont typeface="Arial"/>
              <a:buChar char="⚬"/>
            </a:pPr>
            <a:r>
              <a:rPr b="0" i="1" lang="en-US" sz="30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30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Field offices powered by grids reliant on fossil fuels contribute to indirect GHG emissions.</a:t>
            </a:r>
            <a:endParaRPr/>
          </a:p>
        </p:txBody>
      </p:sp>
      <p:grpSp>
        <p:nvGrpSpPr>
          <p:cNvPr id="418" name="Google Shape;418;p14"/>
          <p:cNvGrpSpPr/>
          <p:nvPr/>
        </p:nvGrpSpPr>
        <p:grpSpPr>
          <a:xfrm>
            <a:off x="914400" y="5526901"/>
            <a:ext cx="15309819" cy="1510760"/>
            <a:chOff x="0" y="0"/>
            <a:chExt cx="20413092" cy="2014347"/>
          </a:xfrm>
        </p:grpSpPr>
        <p:sp>
          <p:nvSpPr>
            <p:cNvPr id="419" name="Google Shape;419;p14"/>
            <p:cNvSpPr/>
            <p:nvPr/>
          </p:nvSpPr>
          <p:spPr>
            <a:xfrm>
              <a:off x="12700" y="12700"/>
              <a:ext cx="20387692" cy="1988947"/>
            </a:xfrm>
            <a:custGeom>
              <a:rect b="b" l="l" r="r" t="t"/>
              <a:pathLst>
                <a:path extrusionOk="0" h="1988947" w="20387692">
                  <a:moveTo>
                    <a:pt x="0" y="331470"/>
                  </a:moveTo>
                  <a:cubicBezTo>
                    <a:pt x="0" y="148463"/>
                    <a:pt x="150114" y="0"/>
                    <a:pt x="335280" y="0"/>
                  </a:cubicBezTo>
                  <a:lnTo>
                    <a:pt x="20052412" y="0"/>
                  </a:lnTo>
                  <a:cubicBezTo>
                    <a:pt x="20237577" y="0"/>
                    <a:pt x="20387692" y="148463"/>
                    <a:pt x="20387692" y="331470"/>
                  </a:cubicBezTo>
                  <a:lnTo>
                    <a:pt x="20387692" y="1657477"/>
                  </a:lnTo>
                  <a:cubicBezTo>
                    <a:pt x="20387692" y="1840611"/>
                    <a:pt x="20237577" y="1988947"/>
                    <a:pt x="20052412" y="1988947"/>
                  </a:cubicBezTo>
                  <a:lnTo>
                    <a:pt x="335280" y="1988947"/>
                  </a:lnTo>
                  <a:cubicBezTo>
                    <a:pt x="150114" y="1988947"/>
                    <a:pt x="0" y="1840484"/>
                    <a:pt x="0" y="1657477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0" y="0"/>
              <a:ext cx="20413092" cy="2014347"/>
            </a:xfrm>
            <a:custGeom>
              <a:rect b="b" l="l" r="r" t="t"/>
              <a:pathLst>
                <a:path extrusionOk="0" h="2014347" w="20413092">
                  <a:moveTo>
                    <a:pt x="0" y="344170"/>
                  </a:moveTo>
                  <a:cubicBezTo>
                    <a:pt x="0" y="153924"/>
                    <a:pt x="155956" y="0"/>
                    <a:pt x="347980" y="0"/>
                  </a:cubicBezTo>
                  <a:lnTo>
                    <a:pt x="20065112" y="0"/>
                  </a:lnTo>
                  <a:lnTo>
                    <a:pt x="20065112" y="12700"/>
                  </a:lnTo>
                  <a:lnTo>
                    <a:pt x="20065112" y="0"/>
                  </a:lnTo>
                  <a:cubicBezTo>
                    <a:pt x="20257136" y="0"/>
                    <a:pt x="20413092" y="153924"/>
                    <a:pt x="20413092" y="344170"/>
                  </a:cubicBezTo>
                  <a:lnTo>
                    <a:pt x="20400392" y="344170"/>
                  </a:lnTo>
                  <a:lnTo>
                    <a:pt x="20413092" y="344170"/>
                  </a:lnTo>
                  <a:lnTo>
                    <a:pt x="20413092" y="1670177"/>
                  </a:lnTo>
                  <a:lnTo>
                    <a:pt x="20400392" y="1670177"/>
                  </a:lnTo>
                  <a:lnTo>
                    <a:pt x="20413092" y="1670177"/>
                  </a:lnTo>
                  <a:cubicBezTo>
                    <a:pt x="20413092" y="1860423"/>
                    <a:pt x="20257136" y="2014347"/>
                    <a:pt x="20065112" y="2014347"/>
                  </a:cubicBezTo>
                  <a:lnTo>
                    <a:pt x="20065112" y="2001647"/>
                  </a:lnTo>
                  <a:lnTo>
                    <a:pt x="20065112" y="2014347"/>
                  </a:lnTo>
                  <a:lnTo>
                    <a:pt x="347980" y="2014347"/>
                  </a:lnTo>
                  <a:lnTo>
                    <a:pt x="347980" y="2001647"/>
                  </a:lnTo>
                  <a:lnTo>
                    <a:pt x="347980" y="2014347"/>
                  </a:lnTo>
                  <a:cubicBezTo>
                    <a:pt x="155956" y="2014347"/>
                    <a:pt x="0" y="1860423"/>
                    <a:pt x="0" y="1670177"/>
                  </a:cubicBezTo>
                  <a:lnTo>
                    <a:pt x="0" y="344170"/>
                  </a:lnTo>
                  <a:lnTo>
                    <a:pt x="12700" y="344170"/>
                  </a:lnTo>
                  <a:lnTo>
                    <a:pt x="0" y="344170"/>
                  </a:lnTo>
                  <a:moveTo>
                    <a:pt x="25400" y="344170"/>
                  </a:moveTo>
                  <a:lnTo>
                    <a:pt x="25400" y="1670177"/>
                  </a:lnTo>
                  <a:lnTo>
                    <a:pt x="12700" y="1670177"/>
                  </a:lnTo>
                  <a:lnTo>
                    <a:pt x="25400" y="1670177"/>
                  </a:lnTo>
                  <a:cubicBezTo>
                    <a:pt x="25400" y="1846072"/>
                    <a:pt x="169672" y="1988947"/>
                    <a:pt x="347980" y="1988947"/>
                  </a:cubicBezTo>
                  <a:lnTo>
                    <a:pt x="20065112" y="1988947"/>
                  </a:lnTo>
                  <a:cubicBezTo>
                    <a:pt x="20243420" y="1988947"/>
                    <a:pt x="20387692" y="1846072"/>
                    <a:pt x="20387692" y="1670177"/>
                  </a:cubicBezTo>
                  <a:lnTo>
                    <a:pt x="20387692" y="344170"/>
                  </a:lnTo>
                  <a:cubicBezTo>
                    <a:pt x="20387692" y="168275"/>
                    <a:pt x="20243420" y="25400"/>
                    <a:pt x="20065112" y="25400"/>
                  </a:cubicBezTo>
                  <a:lnTo>
                    <a:pt x="347980" y="25400"/>
                  </a:lnTo>
                  <a:lnTo>
                    <a:pt x="347980" y="12700"/>
                  </a:lnTo>
                  <a:lnTo>
                    <a:pt x="347980" y="25400"/>
                  </a:lnTo>
                  <a:cubicBezTo>
                    <a:pt x="169672" y="25400"/>
                    <a:pt x="25400" y="168275"/>
                    <a:pt x="25400" y="344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1" name="Google Shape;421;p14"/>
          <p:cNvSpPr txBox="1"/>
          <p:nvPr/>
        </p:nvSpPr>
        <p:spPr>
          <a:xfrm>
            <a:off x="1082471" y="5733072"/>
            <a:ext cx="14973678" cy="1136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District Heating/Cooling Systems</a:t>
            </a:r>
            <a:r>
              <a:rPr b="0" i="0" lang="en-US" sz="37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Emissions from heating or cooling systems purchased by the organization and shared across buildings.</a:t>
            </a:r>
            <a:endParaRPr/>
          </a:p>
        </p:txBody>
      </p:sp>
      <p:sp>
        <p:nvSpPr>
          <p:cNvPr id="422" name="Google Shape;422;p14"/>
          <p:cNvSpPr txBox="1"/>
          <p:nvPr/>
        </p:nvSpPr>
        <p:spPr>
          <a:xfrm>
            <a:off x="1242818" y="7074212"/>
            <a:ext cx="14798839" cy="858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0500" lvl="2" marL="54292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3000"/>
              <a:buFont typeface="Arial"/>
              <a:buChar char="⚬"/>
            </a:pPr>
            <a:r>
              <a:rPr b="0" i="1" lang="en-US" sz="30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30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District heating systems in refugee camps during winter months, powered by fossil fuels, increase GHG emissions.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5"/>
          <p:cNvSpPr/>
          <p:nvPr/>
        </p:nvSpPr>
        <p:spPr>
          <a:xfrm flipH="1" rot="4446803">
            <a:off x="-389697" y="-2087491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2" name="Google Shape;432;p15"/>
          <p:cNvSpPr/>
          <p:nvPr/>
        </p:nvSpPr>
        <p:spPr>
          <a:xfrm rot="-6353196">
            <a:off x="-61522" y="-1691683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5" y="0"/>
                </a:lnTo>
                <a:lnTo>
                  <a:pt x="3984155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3" name="Google Shape;433;p15"/>
          <p:cNvSpPr/>
          <p:nvPr/>
        </p:nvSpPr>
        <p:spPr>
          <a:xfrm rot="3480514">
            <a:off x="12921976" y="2861843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9" y="0"/>
                </a:lnTo>
                <a:lnTo>
                  <a:pt x="5240289" y="10480577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4" name="Google Shape;434;p15"/>
          <p:cNvSpPr/>
          <p:nvPr/>
        </p:nvSpPr>
        <p:spPr>
          <a:xfrm flipH="1" rot="-7319487">
            <a:off x="13540963" y="4117283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5" y="8753748"/>
                </a:lnTo>
                <a:lnTo>
                  <a:pt x="4376875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5" name="Google Shape;435;p15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36" name="Google Shape;436;p15"/>
          <p:cNvSpPr txBox="1"/>
          <p:nvPr/>
        </p:nvSpPr>
        <p:spPr>
          <a:xfrm>
            <a:off x="957751" y="985549"/>
            <a:ext cx="15412365" cy="1017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45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Classification of GHG Emission Sources in Humanitarian Contexts</a:t>
            </a:r>
            <a:endParaRPr/>
          </a:p>
          <a:p>
            <a:pPr indent="0" lvl="0" marL="0" marR="0" rtl="0" algn="l">
              <a:lnSpc>
                <a:spcPct val="107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45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Scope 3: Other Indirect Emissions</a:t>
            </a:r>
            <a:endParaRPr/>
          </a:p>
        </p:txBody>
      </p:sp>
      <p:sp>
        <p:nvSpPr>
          <p:cNvPr id="437" name="Google Shape;437;p15"/>
          <p:cNvSpPr/>
          <p:nvPr/>
        </p:nvSpPr>
        <p:spPr>
          <a:xfrm>
            <a:off x="906939" y="2765124"/>
            <a:ext cx="2418779" cy="5578503"/>
          </a:xfrm>
          <a:custGeom>
            <a:rect b="b" l="l" r="r" t="t"/>
            <a:pathLst>
              <a:path extrusionOk="0" h="7438003" w="3225038">
                <a:moveTo>
                  <a:pt x="0" y="238093"/>
                </a:moveTo>
                <a:cubicBezTo>
                  <a:pt x="0" y="106622"/>
                  <a:pt x="144399" y="0"/>
                  <a:pt x="322453" y="0"/>
                </a:cubicBezTo>
                <a:lnTo>
                  <a:pt x="2902585" y="0"/>
                </a:lnTo>
                <a:cubicBezTo>
                  <a:pt x="3080639" y="0"/>
                  <a:pt x="3225038" y="106622"/>
                  <a:pt x="3225038" y="238093"/>
                </a:cubicBezTo>
                <a:lnTo>
                  <a:pt x="3225038" y="7199910"/>
                </a:lnTo>
                <a:cubicBezTo>
                  <a:pt x="3225038" y="7331381"/>
                  <a:pt x="3080639" y="7438003"/>
                  <a:pt x="2902585" y="7438003"/>
                </a:cubicBezTo>
                <a:lnTo>
                  <a:pt x="322453" y="7438003"/>
                </a:lnTo>
                <a:cubicBezTo>
                  <a:pt x="144399" y="7438003"/>
                  <a:pt x="0" y="7331381"/>
                  <a:pt x="0" y="7199909"/>
                </a:cubicBezTo>
                <a:close/>
              </a:path>
            </a:pathLst>
          </a:custGeom>
          <a:solidFill>
            <a:srgbClr val="D5B4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5"/>
          <p:cNvSpPr txBox="1"/>
          <p:nvPr/>
        </p:nvSpPr>
        <p:spPr>
          <a:xfrm>
            <a:off x="957751" y="3080991"/>
            <a:ext cx="2336880" cy="1446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Supply Chain Activities</a:t>
            </a: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Emissions from the production, transport, and disposal of goods used by the organization.</a:t>
            </a:r>
            <a:endParaRPr/>
          </a:p>
        </p:txBody>
      </p:sp>
      <p:grpSp>
        <p:nvGrpSpPr>
          <p:cNvPr id="439" name="Google Shape;439;p15"/>
          <p:cNvGrpSpPr/>
          <p:nvPr/>
        </p:nvGrpSpPr>
        <p:grpSpPr>
          <a:xfrm>
            <a:off x="1139293" y="4863997"/>
            <a:ext cx="1954149" cy="3230120"/>
            <a:chOff x="0" y="0"/>
            <a:chExt cx="2605532" cy="4306826"/>
          </a:xfrm>
        </p:grpSpPr>
        <p:sp>
          <p:nvSpPr>
            <p:cNvPr id="440" name="Google Shape;440;p15"/>
            <p:cNvSpPr/>
            <p:nvPr/>
          </p:nvSpPr>
          <p:spPr>
            <a:xfrm>
              <a:off x="12700" y="8321"/>
              <a:ext cx="2580132" cy="4290138"/>
            </a:xfrm>
            <a:custGeom>
              <a:rect b="b" l="l" r="r" t="t"/>
              <a:pathLst>
                <a:path extrusionOk="0" h="4290138" w="2580132">
                  <a:moveTo>
                    <a:pt x="0" y="170081"/>
                  </a:moveTo>
                  <a:cubicBezTo>
                    <a:pt x="0" y="76137"/>
                    <a:pt x="115570" y="0"/>
                    <a:pt x="258064" y="0"/>
                  </a:cubicBezTo>
                  <a:lnTo>
                    <a:pt x="2322068" y="0"/>
                  </a:lnTo>
                  <a:cubicBezTo>
                    <a:pt x="2464562" y="0"/>
                    <a:pt x="2580132" y="76137"/>
                    <a:pt x="2580132" y="170081"/>
                  </a:cubicBezTo>
                  <a:lnTo>
                    <a:pt x="2580132" y="4120056"/>
                  </a:lnTo>
                  <a:cubicBezTo>
                    <a:pt x="2580132" y="4214001"/>
                    <a:pt x="2464562" y="4290138"/>
                    <a:pt x="2322068" y="4290138"/>
                  </a:cubicBezTo>
                  <a:lnTo>
                    <a:pt x="258064" y="4290138"/>
                  </a:lnTo>
                  <a:cubicBezTo>
                    <a:pt x="115570" y="4290054"/>
                    <a:pt x="0" y="4213917"/>
                    <a:pt x="0" y="4119973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0" y="0"/>
              <a:ext cx="2605532" cy="4306826"/>
            </a:xfrm>
            <a:custGeom>
              <a:rect b="b" l="l" r="r" t="t"/>
              <a:pathLst>
                <a:path extrusionOk="0" h="4306826" w="2605532">
                  <a:moveTo>
                    <a:pt x="0" y="178402"/>
                  </a:moveTo>
                  <a:cubicBezTo>
                    <a:pt x="0" y="79882"/>
                    <a:pt x="121158" y="0"/>
                    <a:pt x="270764" y="0"/>
                  </a:cubicBezTo>
                  <a:lnTo>
                    <a:pt x="2334768" y="0"/>
                  </a:lnTo>
                  <a:lnTo>
                    <a:pt x="2334768" y="8321"/>
                  </a:lnTo>
                  <a:lnTo>
                    <a:pt x="2334768" y="0"/>
                  </a:lnTo>
                  <a:cubicBezTo>
                    <a:pt x="2484374" y="0"/>
                    <a:pt x="2605532" y="79882"/>
                    <a:pt x="2605532" y="178402"/>
                  </a:cubicBezTo>
                  <a:lnTo>
                    <a:pt x="2592832" y="178402"/>
                  </a:lnTo>
                  <a:lnTo>
                    <a:pt x="2605532" y="178402"/>
                  </a:lnTo>
                  <a:lnTo>
                    <a:pt x="2605532" y="4128377"/>
                  </a:lnTo>
                  <a:lnTo>
                    <a:pt x="2592832" y="4128377"/>
                  </a:lnTo>
                  <a:lnTo>
                    <a:pt x="2605532" y="4128377"/>
                  </a:lnTo>
                  <a:cubicBezTo>
                    <a:pt x="2605532" y="4226815"/>
                    <a:pt x="2484374" y="4306826"/>
                    <a:pt x="2334768" y="4306826"/>
                  </a:cubicBezTo>
                  <a:lnTo>
                    <a:pt x="2334768" y="4298459"/>
                  </a:lnTo>
                  <a:lnTo>
                    <a:pt x="2334768" y="4306826"/>
                  </a:lnTo>
                  <a:lnTo>
                    <a:pt x="270764" y="4306826"/>
                  </a:lnTo>
                  <a:lnTo>
                    <a:pt x="270764" y="4298459"/>
                  </a:lnTo>
                  <a:lnTo>
                    <a:pt x="270764" y="4306826"/>
                  </a:lnTo>
                  <a:cubicBezTo>
                    <a:pt x="121158" y="4306699"/>
                    <a:pt x="0" y="4226815"/>
                    <a:pt x="0" y="4128294"/>
                  </a:cubicBezTo>
                  <a:lnTo>
                    <a:pt x="0" y="178402"/>
                  </a:lnTo>
                  <a:lnTo>
                    <a:pt x="12700" y="178402"/>
                  </a:lnTo>
                  <a:lnTo>
                    <a:pt x="0" y="178402"/>
                  </a:lnTo>
                  <a:moveTo>
                    <a:pt x="25400" y="178402"/>
                  </a:moveTo>
                  <a:lnTo>
                    <a:pt x="25400" y="4128377"/>
                  </a:lnTo>
                  <a:lnTo>
                    <a:pt x="12700" y="4128377"/>
                  </a:lnTo>
                  <a:lnTo>
                    <a:pt x="25400" y="4128377"/>
                  </a:lnTo>
                  <a:cubicBezTo>
                    <a:pt x="25400" y="4217745"/>
                    <a:pt x="135255" y="4290138"/>
                    <a:pt x="270764" y="4290138"/>
                  </a:cubicBezTo>
                  <a:lnTo>
                    <a:pt x="2334768" y="4290138"/>
                  </a:lnTo>
                  <a:cubicBezTo>
                    <a:pt x="2470150" y="4290138"/>
                    <a:pt x="2580132" y="4217745"/>
                    <a:pt x="2580132" y="4128377"/>
                  </a:cubicBezTo>
                  <a:lnTo>
                    <a:pt x="2580132" y="178402"/>
                  </a:lnTo>
                  <a:cubicBezTo>
                    <a:pt x="2580005" y="89035"/>
                    <a:pt x="2470150" y="16642"/>
                    <a:pt x="2334768" y="16642"/>
                  </a:cubicBezTo>
                  <a:lnTo>
                    <a:pt x="270764" y="16642"/>
                  </a:lnTo>
                  <a:lnTo>
                    <a:pt x="270764" y="8321"/>
                  </a:lnTo>
                  <a:lnTo>
                    <a:pt x="270764" y="16642"/>
                  </a:lnTo>
                  <a:cubicBezTo>
                    <a:pt x="135255" y="16642"/>
                    <a:pt x="25400" y="89035"/>
                    <a:pt x="25400" y="178402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" name="Google Shape;442;p15"/>
          <p:cNvSpPr txBox="1"/>
          <p:nvPr/>
        </p:nvSpPr>
        <p:spPr>
          <a:xfrm>
            <a:off x="1228989" y="5120407"/>
            <a:ext cx="1774694" cy="2687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Manufacturing and shipping relief items such as tents and medical supplies increase the carbon footprint.</a:t>
            </a:r>
            <a:endParaRPr/>
          </a:p>
        </p:txBody>
      </p:sp>
      <p:sp>
        <p:nvSpPr>
          <p:cNvPr id="443" name="Google Shape;443;p15"/>
          <p:cNvSpPr/>
          <p:nvPr/>
        </p:nvSpPr>
        <p:spPr>
          <a:xfrm>
            <a:off x="3507145" y="2765124"/>
            <a:ext cx="2418779" cy="5578503"/>
          </a:xfrm>
          <a:custGeom>
            <a:rect b="b" l="l" r="r" t="t"/>
            <a:pathLst>
              <a:path extrusionOk="0" h="7438003" w="3225038">
                <a:moveTo>
                  <a:pt x="0" y="238093"/>
                </a:moveTo>
                <a:cubicBezTo>
                  <a:pt x="0" y="106622"/>
                  <a:pt x="144399" y="0"/>
                  <a:pt x="322453" y="0"/>
                </a:cubicBezTo>
                <a:lnTo>
                  <a:pt x="2902585" y="0"/>
                </a:lnTo>
                <a:cubicBezTo>
                  <a:pt x="3080639" y="0"/>
                  <a:pt x="3225038" y="106622"/>
                  <a:pt x="3225038" y="238093"/>
                </a:cubicBezTo>
                <a:lnTo>
                  <a:pt x="3225038" y="7199910"/>
                </a:lnTo>
                <a:cubicBezTo>
                  <a:pt x="3225038" y="7331381"/>
                  <a:pt x="3080639" y="7438003"/>
                  <a:pt x="2902585" y="7438003"/>
                </a:cubicBezTo>
                <a:lnTo>
                  <a:pt x="322453" y="7438003"/>
                </a:lnTo>
                <a:cubicBezTo>
                  <a:pt x="144399" y="7438003"/>
                  <a:pt x="0" y="7331381"/>
                  <a:pt x="0" y="7199909"/>
                </a:cubicBezTo>
                <a:close/>
              </a:path>
            </a:pathLst>
          </a:custGeom>
          <a:solidFill>
            <a:srgbClr val="D5B4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5"/>
          <p:cNvSpPr txBox="1"/>
          <p:nvPr/>
        </p:nvSpPr>
        <p:spPr>
          <a:xfrm>
            <a:off x="3557958" y="3200054"/>
            <a:ext cx="2336880" cy="1208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Travel and Logistics</a:t>
            </a: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Emissions from flights and transportation not owned by the organization.</a:t>
            </a:r>
            <a:endParaRPr/>
          </a:p>
        </p:txBody>
      </p:sp>
      <p:grpSp>
        <p:nvGrpSpPr>
          <p:cNvPr id="445" name="Google Shape;445;p15"/>
          <p:cNvGrpSpPr/>
          <p:nvPr/>
        </p:nvGrpSpPr>
        <p:grpSpPr>
          <a:xfrm>
            <a:off x="3739500" y="4844232"/>
            <a:ext cx="1954149" cy="3230120"/>
            <a:chOff x="0" y="0"/>
            <a:chExt cx="2605532" cy="4306826"/>
          </a:xfrm>
        </p:grpSpPr>
        <p:sp>
          <p:nvSpPr>
            <p:cNvPr id="446" name="Google Shape;446;p15"/>
            <p:cNvSpPr/>
            <p:nvPr/>
          </p:nvSpPr>
          <p:spPr>
            <a:xfrm>
              <a:off x="12700" y="8321"/>
              <a:ext cx="2580132" cy="4290138"/>
            </a:xfrm>
            <a:custGeom>
              <a:rect b="b" l="l" r="r" t="t"/>
              <a:pathLst>
                <a:path extrusionOk="0" h="4290138" w="2580132">
                  <a:moveTo>
                    <a:pt x="0" y="170081"/>
                  </a:moveTo>
                  <a:cubicBezTo>
                    <a:pt x="0" y="76137"/>
                    <a:pt x="115570" y="0"/>
                    <a:pt x="258064" y="0"/>
                  </a:cubicBezTo>
                  <a:lnTo>
                    <a:pt x="2322068" y="0"/>
                  </a:lnTo>
                  <a:cubicBezTo>
                    <a:pt x="2464562" y="0"/>
                    <a:pt x="2580132" y="76137"/>
                    <a:pt x="2580132" y="170081"/>
                  </a:cubicBezTo>
                  <a:lnTo>
                    <a:pt x="2580132" y="4120056"/>
                  </a:lnTo>
                  <a:cubicBezTo>
                    <a:pt x="2580132" y="4214001"/>
                    <a:pt x="2464562" y="4290138"/>
                    <a:pt x="2322068" y="4290138"/>
                  </a:cubicBezTo>
                  <a:lnTo>
                    <a:pt x="258064" y="4290138"/>
                  </a:lnTo>
                  <a:cubicBezTo>
                    <a:pt x="115570" y="4290054"/>
                    <a:pt x="0" y="4213917"/>
                    <a:pt x="0" y="4119973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0" y="0"/>
              <a:ext cx="2605532" cy="4306826"/>
            </a:xfrm>
            <a:custGeom>
              <a:rect b="b" l="l" r="r" t="t"/>
              <a:pathLst>
                <a:path extrusionOk="0" h="4306826" w="2605532">
                  <a:moveTo>
                    <a:pt x="0" y="178402"/>
                  </a:moveTo>
                  <a:cubicBezTo>
                    <a:pt x="0" y="79882"/>
                    <a:pt x="121158" y="0"/>
                    <a:pt x="270764" y="0"/>
                  </a:cubicBezTo>
                  <a:lnTo>
                    <a:pt x="2334768" y="0"/>
                  </a:lnTo>
                  <a:lnTo>
                    <a:pt x="2334768" y="8321"/>
                  </a:lnTo>
                  <a:lnTo>
                    <a:pt x="2334768" y="0"/>
                  </a:lnTo>
                  <a:cubicBezTo>
                    <a:pt x="2484374" y="0"/>
                    <a:pt x="2605532" y="79882"/>
                    <a:pt x="2605532" y="178402"/>
                  </a:cubicBezTo>
                  <a:lnTo>
                    <a:pt x="2592832" y="178402"/>
                  </a:lnTo>
                  <a:lnTo>
                    <a:pt x="2605532" y="178402"/>
                  </a:lnTo>
                  <a:lnTo>
                    <a:pt x="2605532" y="4128377"/>
                  </a:lnTo>
                  <a:lnTo>
                    <a:pt x="2592832" y="4128377"/>
                  </a:lnTo>
                  <a:lnTo>
                    <a:pt x="2605532" y="4128377"/>
                  </a:lnTo>
                  <a:cubicBezTo>
                    <a:pt x="2605532" y="4226815"/>
                    <a:pt x="2484374" y="4306826"/>
                    <a:pt x="2334768" y="4306826"/>
                  </a:cubicBezTo>
                  <a:lnTo>
                    <a:pt x="2334768" y="4298459"/>
                  </a:lnTo>
                  <a:lnTo>
                    <a:pt x="2334768" y="4306826"/>
                  </a:lnTo>
                  <a:lnTo>
                    <a:pt x="270764" y="4306826"/>
                  </a:lnTo>
                  <a:lnTo>
                    <a:pt x="270764" y="4298459"/>
                  </a:lnTo>
                  <a:lnTo>
                    <a:pt x="270764" y="4306826"/>
                  </a:lnTo>
                  <a:cubicBezTo>
                    <a:pt x="121158" y="4306699"/>
                    <a:pt x="0" y="4226815"/>
                    <a:pt x="0" y="4128294"/>
                  </a:cubicBezTo>
                  <a:lnTo>
                    <a:pt x="0" y="178402"/>
                  </a:lnTo>
                  <a:lnTo>
                    <a:pt x="12700" y="178402"/>
                  </a:lnTo>
                  <a:lnTo>
                    <a:pt x="0" y="178402"/>
                  </a:lnTo>
                  <a:moveTo>
                    <a:pt x="25400" y="178402"/>
                  </a:moveTo>
                  <a:lnTo>
                    <a:pt x="25400" y="4128377"/>
                  </a:lnTo>
                  <a:lnTo>
                    <a:pt x="12700" y="4128377"/>
                  </a:lnTo>
                  <a:lnTo>
                    <a:pt x="25400" y="4128377"/>
                  </a:lnTo>
                  <a:cubicBezTo>
                    <a:pt x="25400" y="4217745"/>
                    <a:pt x="135255" y="4290138"/>
                    <a:pt x="270764" y="4290138"/>
                  </a:cubicBezTo>
                  <a:lnTo>
                    <a:pt x="2334768" y="4290138"/>
                  </a:lnTo>
                  <a:cubicBezTo>
                    <a:pt x="2470150" y="4290138"/>
                    <a:pt x="2580132" y="4217745"/>
                    <a:pt x="2580132" y="4128377"/>
                  </a:cubicBezTo>
                  <a:lnTo>
                    <a:pt x="2580132" y="178402"/>
                  </a:lnTo>
                  <a:cubicBezTo>
                    <a:pt x="2580005" y="89035"/>
                    <a:pt x="2470150" y="16642"/>
                    <a:pt x="2334768" y="16642"/>
                  </a:cubicBezTo>
                  <a:lnTo>
                    <a:pt x="270764" y="16642"/>
                  </a:lnTo>
                  <a:lnTo>
                    <a:pt x="270764" y="8321"/>
                  </a:lnTo>
                  <a:lnTo>
                    <a:pt x="270764" y="16642"/>
                  </a:lnTo>
                  <a:cubicBezTo>
                    <a:pt x="135255" y="16642"/>
                    <a:pt x="25400" y="89035"/>
                    <a:pt x="25400" y="178402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8" name="Google Shape;448;p15"/>
          <p:cNvSpPr txBox="1"/>
          <p:nvPr/>
        </p:nvSpPr>
        <p:spPr>
          <a:xfrm>
            <a:off x="3829196" y="5120407"/>
            <a:ext cx="1774694" cy="2687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Flights taken by humanitarian workers for field assessments contribute to significant carbon emissions.</a:t>
            </a:r>
            <a:endParaRPr/>
          </a:p>
        </p:txBody>
      </p:sp>
      <p:sp>
        <p:nvSpPr>
          <p:cNvPr id="449" name="Google Shape;449;p15"/>
          <p:cNvSpPr/>
          <p:nvPr/>
        </p:nvSpPr>
        <p:spPr>
          <a:xfrm>
            <a:off x="6107352" y="2765124"/>
            <a:ext cx="2418778" cy="5578503"/>
          </a:xfrm>
          <a:custGeom>
            <a:rect b="b" l="l" r="r" t="t"/>
            <a:pathLst>
              <a:path extrusionOk="0" h="7438003" w="3225038">
                <a:moveTo>
                  <a:pt x="0" y="238093"/>
                </a:moveTo>
                <a:cubicBezTo>
                  <a:pt x="0" y="106622"/>
                  <a:pt x="144399" y="0"/>
                  <a:pt x="322453" y="0"/>
                </a:cubicBezTo>
                <a:lnTo>
                  <a:pt x="2902585" y="0"/>
                </a:lnTo>
                <a:cubicBezTo>
                  <a:pt x="3080639" y="0"/>
                  <a:pt x="3225038" y="106622"/>
                  <a:pt x="3225038" y="238093"/>
                </a:cubicBezTo>
                <a:lnTo>
                  <a:pt x="3225038" y="7199910"/>
                </a:lnTo>
                <a:cubicBezTo>
                  <a:pt x="3225038" y="7331381"/>
                  <a:pt x="3080639" y="7438003"/>
                  <a:pt x="2902585" y="7438003"/>
                </a:cubicBezTo>
                <a:lnTo>
                  <a:pt x="322453" y="7438003"/>
                </a:lnTo>
                <a:cubicBezTo>
                  <a:pt x="144399" y="7438003"/>
                  <a:pt x="0" y="7331381"/>
                  <a:pt x="0" y="7199909"/>
                </a:cubicBezTo>
                <a:close/>
              </a:path>
            </a:pathLst>
          </a:custGeom>
          <a:solidFill>
            <a:srgbClr val="D5B4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5"/>
          <p:cNvSpPr txBox="1"/>
          <p:nvPr/>
        </p:nvSpPr>
        <p:spPr>
          <a:xfrm>
            <a:off x="6158164" y="3181004"/>
            <a:ext cx="2336880" cy="1208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Waste Management</a:t>
            </a: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Emissions from waste disposal, including landfills and incineration.</a:t>
            </a:r>
            <a:endParaRPr/>
          </a:p>
        </p:txBody>
      </p:sp>
      <p:grpSp>
        <p:nvGrpSpPr>
          <p:cNvPr id="451" name="Google Shape;451;p15"/>
          <p:cNvGrpSpPr/>
          <p:nvPr/>
        </p:nvGrpSpPr>
        <p:grpSpPr>
          <a:xfrm>
            <a:off x="6339706" y="4844232"/>
            <a:ext cx="1954149" cy="3230120"/>
            <a:chOff x="0" y="0"/>
            <a:chExt cx="2605532" cy="4306826"/>
          </a:xfrm>
        </p:grpSpPr>
        <p:sp>
          <p:nvSpPr>
            <p:cNvPr id="452" name="Google Shape;452;p15"/>
            <p:cNvSpPr/>
            <p:nvPr/>
          </p:nvSpPr>
          <p:spPr>
            <a:xfrm>
              <a:off x="12700" y="8321"/>
              <a:ext cx="2580132" cy="4290138"/>
            </a:xfrm>
            <a:custGeom>
              <a:rect b="b" l="l" r="r" t="t"/>
              <a:pathLst>
                <a:path extrusionOk="0" h="4290138" w="2580132">
                  <a:moveTo>
                    <a:pt x="0" y="170081"/>
                  </a:moveTo>
                  <a:cubicBezTo>
                    <a:pt x="0" y="76137"/>
                    <a:pt x="115570" y="0"/>
                    <a:pt x="258064" y="0"/>
                  </a:cubicBezTo>
                  <a:lnTo>
                    <a:pt x="2322068" y="0"/>
                  </a:lnTo>
                  <a:cubicBezTo>
                    <a:pt x="2464562" y="0"/>
                    <a:pt x="2580132" y="76137"/>
                    <a:pt x="2580132" y="170081"/>
                  </a:cubicBezTo>
                  <a:lnTo>
                    <a:pt x="2580132" y="4120056"/>
                  </a:lnTo>
                  <a:cubicBezTo>
                    <a:pt x="2580132" y="4214001"/>
                    <a:pt x="2464562" y="4290138"/>
                    <a:pt x="2322068" y="4290138"/>
                  </a:cubicBezTo>
                  <a:lnTo>
                    <a:pt x="258064" y="4290138"/>
                  </a:lnTo>
                  <a:cubicBezTo>
                    <a:pt x="115570" y="4290054"/>
                    <a:pt x="0" y="4213917"/>
                    <a:pt x="0" y="4119973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0" y="0"/>
              <a:ext cx="2605532" cy="4306826"/>
            </a:xfrm>
            <a:custGeom>
              <a:rect b="b" l="l" r="r" t="t"/>
              <a:pathLst>
                <a:path extrusionOk="0" h="4306826" w="2605532">
                  <a:moveTo>
                    <a:pt x="0" y="178402"/>
                  </a:moveTo>
                  <a:cubicBezTo>
                    <a:pt x="0" y="79882"/>
                    <a:pt x="121158" y="0"/>
                    <a:pt x="270764" y="0"/>
                  </a:cubicBezTo>
                  <a:lnTo>
                    <a:pt x="2334768" y="0"/>
                  </a:lnTo>
                  <a:lnTo>
                    <a:pt x="2334768" y="8321"/>
                  </a:lnTo>
                  <a:lnTo>
                    <a:pt x="2334768" y="0"/>
                  </a:lnTo>
                  <a:cubicBezTo>
                    <a:pt x="2484374" y="0"/>
                    <a:pt x="2605532" y="79882"/>
                    <a:pt x="2605532" y="178402"/>
                  </a:cubicBezTo>
                  <a:lnTo>
                    <a:pt x="2592832" y="178402"/>
                  </a:lnTo>
                  <a:lnTo>
                    <a:pt x="2605532" y="178402"/>
                  </a:lnTo>
                  <a:lnTo>
                    <a:pt x="2605532" y="4128377"/>
                  </a:lnTo>
                  <a:lnTo>
                    <a:pt x="2592832" y="4128377"/>
                  </a:lnTo>
                  <a:lnTo>
                    <a:pt x="2605532" y="4128377"/>
                  </a:lnTo>
                  <a:cubicBezTo>
                    <a:pt x="2605532" y="4226815"/>
                    <a:pt x="2484374" y="4306826"/>
                    <a:pt x="2334768" y="4306826"/>
                  </a:cubicBezTo>
                  <a:lnTo>
                    <a:pt x="2334768" y="4298459"/>
                  </a:lnTo>
                  <a:lnTo>
                    <a:pt x="2334768" y="4306826"/>
                  </a:lnTo>
                  <a:lnTo>
                    <a:pt x="270764" y="4306826"/>
                  </a:lnTo>
                  <a:lnTo>
                    <a:pt x="270764" y="4298459"/>
                  </a:lnTo>
                  <a:lnTo>
                    <a:pt x="270764" y="4306826"/>
                  </a:lnTo>
                  <a:cubicBezTo>
                    <a:pt x="121158" y="4306699"/>
                    <a:pt x="0" y="4226815"/>
                    <a:pt x="0" y="4128294"/>
                  </a:cubicBezTo>
                  <a:lnTo>
                    <a:pt x="0" y="178402"/>
                  </a:lnTo>
                  <a:lnTo>
                    <a:pt x="12700" y="178402"/>
                  </a:lnTo>
                  <a:lnTo>
                    <a:pt x="0" y="178402"/>
                  </a:lnTo>
                  <a:moveTo>
                    <a:pt x="25400" y="178402"/>
                  </a:moveTo>
                  <a:lnTo>
                    <a:pt x="25400" y="4128377"/>
                  </a:lnTo>
                  <a:lnTo>
                    <a:pt x="12700" y="4128377"/>
                  </a:lnTo>
                  <a:lnTo>
                    <a:pt x="25400" y="4128377"/>
                  </a:lnTo>
                  <a:cubicBezTo>
                    <a:pt x="25400" y="4217745"/>
                    <a:pt x="135255" y="4290138"/>
                    <a:pt x="270764" y="4290138"/>
                  </a:cubicBezTo>
                  <a:lnTo>
                    <a:pt x="2334768" y="4290138"/>
                  </a:lnTo>
                  <a:cubicBezTo>
                    <a:pt x="2470150" y="4290138"/>
                    <a:pt x="2580132" y="4217745"/>
                    <a:pt x="2580132" y="4128377"/>
                  </a:cubicBezTo>
                  <a:lnTo>
                    <a:pt x="2580132" y="178402"/>
                  </a:lnTo>
                  <a:cubicBezTo>
                    <a:pt x="2580005" y="89035"/>
                    <a:pt x="2470150" y="16642"/>
                    <a:pt x="2334768" y="16642"/>
                  </a:cubicBezTo>
                  <a:lnTo>
                    <a:pt x="270764" y="16642"/>
                  </a:lnTo>
                  <a:lnTo>
                    <a:pt x="270764" y="8321"/>
                  </a:lnTo>
                  <a:lnTo>
                    <a:pt x="270764" y="16642"/>
                  </a:lnTo>
                  <a:cubicBezTo>
                    <a:pt x="135255" y="16642"/>
                    <a:pt x="25400" y="89035"/>
                    <a:pt x="25400" y="178402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4" name="Google Shape;454;p15"/>
          <p:cNvSpPr txBox="1"/>
          <p:nvPr/>
        </p:nvSpPr>
        <p:spPr>
          <a:xfrm>
            <a:off x="6429402" y="5253757"/>
            <a:ext cx="1774694" cy="24204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Organic waste in landfills emits methane, and medical waste incineration releases CO2 in refugee camps.</a:t>
            </a:r>
            <a:endParaRPr/>
          </a:p>
        </p:txBody>
      </p:sp>
      <p:sp>
        <p:nvSpPr>
          <p:cNvPr id="455" name="Google Shape;455;p15"/>
          <p:cNvSpPr/>
          <p:nvPr/>
        </p:nvSpPr>
        <p:spPr>
          <a:xfrm>
            <a:off x="8707557" y="2765124"/>
            <a:ext cx="2418779" cy="5578503"/>
          </a:xfrm>
          <a:custGeom>
            <a:rect b="b" l="l" r="r" t="t"/>
            <a:pathLst>
              <a:path extrusionOk="0" h="7438003" w="3225038">
                <a:moveTo>
                  <a:pt x="0" y="238093"/>
                </a:moveTo>
                <a:cubicBezTo>
                  <a:pt x="0" y="106622"/>
                  <a:pt x="144399" y="0"/>
                  <a:pt x="322453" y="0"/>
                </a:cubicBezTo>
                <a:lnTo>
                  <a:pt x="2902585" y="0"/>
                </a:lnTo>
                <a:cubicBezTo>
                  <a:pt x="3080639" y="0"/>
                  <a:pt x="3225038" y="106622"/>
                  <a:pt x="3225038" y="238093"/>
                </a:cubicBezTo>
                <a:lnTo>
                  <a:pt x="3225038" y="7199910"/>
                </a:lnTo>
                <a:cubicBezTo>
                  <a:pt x="3225038" y="7331381"/>
                  <a:pt x="3080639" y="7438003"/>
                  <a:pt x="2902585" y="7438003"/>
                </a:cubicBezTo>
                <a:lnTo>
                  <a:pt x="322453" y="7438003"/>
                </a:lnTo>
                <a:cubicBezTo>
                  <a:pt x="144399" y="7438003"/>
                  <a:pt x="0" y="7331381"/>
                  <a:pt x="0" y="7199909"/>
                </a:cubicBezTo>
                <a:close/>
              </a:path>
            </a:pathLst>
          </a:custGeom>
          <a:solidFill>
            <a:srgbClr val="D5B4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5"/>
          <p:cNvSpPr txBox="1"/>
          <p:nvPr/>
        </p:nvSpPr>
        <p:spPr>
          <a:xfrm>
            <a:off x="8758369" y="3080991"/>
            <a:ext cx="2336880" cy="1446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Procurement of Services</a:t>
            </a: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Emissions from contracted services, including construction and catering.</a:t>
            </a:r>
            <a:endParaRPr/>
          </a:p>
        </p:txBody>
      </p:sp>
      <p:grpSp>
        <p:nvGrpSpPr>
          <p:cNvPr id="457" name="Google Shape;457;p15"/>
          <p:cNvGrpSpPr/>
          <p:nvPr/>
        </p:nvGrpSpPr>
        <p:grpSpPr>
          <a:xfrm>
            <a:off x="8939913" y="4844232"/>
            <a:ext cx="1954149" cy="3230120"/>
            <a:chOff x="0" y="0"/>
            <a:chExt cx="2605532" cy="4306826"/>
          </a:xfrm>
        </p:grpSpPr>
        <p:sp>
          <p:nvSpPr>
            <p:cNvPr id="458" name="Google Shape;458;p15"/>
            <p:cNvSpPr/>
            <p:nvPr/>
          </p:nvSpPr>
          <p:spPr>
            <a:xfrm>
              <a:off x="12700" y="8321"/>
              <a:ext cx="2580132" cy="4290138"/>
            </a:xfrm>
            <a:custGeom>
              <a:rect b="b" l="l" r="r" t="t"/>
              <a:pathLst>
                <a:path extrusionOk="0" h="4290138" w="2580132">
                  <a:moveTo>
                    <a:pt x="0" y="170081"/>
                  </a:moveTo>
                  <a:cubicBezTo>
                    <a:pt x="0" y="76137"/>
                    <a:pt x="115570" y="0"/>
                    <a:pt x="258064" y="0"/>
                  </a:cubicBezTo>
                  <a:lnTo>
                    <a:pt x="2322068" y="0"/>
                  </a:lnTo>
                  <a:cubicBezTo>
                    <a:pt x="2464562" y="0"/>
                    <a:pt x="2580132" y="76137"/>
                    <a:pt x="2580132" y="170081"/>
                  </a:cubicBezTo>
                  <a:lnTo>
                    <a:pt x="2580132" y="4120056"/>
                  </a:lnTo>
                  <a:cubicBezTo>
                    <a:pt x="2580132" y="4214001"/>
                    <a:pt x="2464562" y="4290138"/>
                    <a:pt x="2322068" y="4290138"/>
                  </a:cubicBezTo>
                  <a:lnTo>
                    <a:pt x="258064" y="4290138"/>
                  </a:lnTo>
                  <a:cubicBezTo>
                    <a:pt x="115570" y="4290054"/>
                    <a:pt x="0" y="4213917"/>
                    <a:pt x="0" y="4119973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0" y="0"/>
              <a:ext cx="2605532" cy="4306826"/>
            </a:xfrm>
            <a:custGeom>
              <a:rect b="b" l="l" r="r" t="t"/>
              <a:pathLst>
                <a:path extrusionOk="0" h="4306826" w="2605532">
                  <a:moveTo>
                    <a:pt x="0" y="178402"/>
                  </a:moveTo>
                  <a:cubicBezTo>
                    <a:pt x="0" y="79882"/>
                    <a:pt x="121158" y="0"/>
                    <a:pt x="270764" y="0"/>
                  </a:cubicBezTo>
                  <a:lnTo>
                    <a:pt x="2334768" y="0"/>
                  </a:lnTo>
                  <a:lnTo>
                    <a:pt x="2334768" y="8321"/>
                  </a:lnTo>
                  <a:lnTo>
                    <a:pt x="2334768" y="0"/>
                  </a:lnTo>
                  <a:cubicBezTo>
                    <a:pt x="2484374" y="0"/>
                    <a:pt x="2605532" y="79882"/>
                    <a:pt x="2605532" y="178402"/>
                  </a:cubicBezTo>
                  <a:lnTo>
                    <a:pt x="2592832" y="178402"/>
                  </a:lnTo>
                  <a:lnTo>
                    <a:pt x="2605532" y="178402"/>
                  </a:lnTo>
                  <a:lnTo>
                    <a:pt x="2605532" y="4128377"/>
                  </a:lnTo>
                  <a:lnTo>
                    <a:pt x="2592832" y="4128377"/>
                  </a:lnTo>
                  <a:lnTo>
                    <a:pt x="2605532" y="4128377"/>
                  </a:lnTo>
                  <a:cubicBezTo>
                    <a:pt x="2605532" y="4226815"/>
                    <a:pt x="2484374" y="4306826"/>
                    <a:pt x="2334768" y="4306826"/>
                  </a:cubicBezTo>
                  <a:lnTo>
                    <a:pt x="2334768" y="4298459"/>
                  </a:lnTo>
                  <a:lnTo>
                    <a:pt x="2334768" y="4306826"/>
                  </a:lnTo>
                  <a:lnTo>
                    <a:pt x="270764" y="4306826"/>
                  </a:lnTo>
                  <a:lnTo>
                    <a:pt x="270764" y="4298459"/>
                  </a:lnTo>
                  <a:lnTo>
                    <a:pt x="270764" y="4306826"/>
                  </a:lnTo>
                  <a:cubicBezTo>
                    <a:pt x="121158" y="4306699"/>
                    <a:pt x="0" y="4226815"/>
                    <a:pt x="0" y="4128294"/>
                  </a:cubicBezTo>
                  <a:lnTo>
                    <a:pt x="0" y="178402"/>
                  </a:lnTo>
                  <a:lnTo>
                    <a:pt x="12700" y="178402"/>
                  </a:lnTo>
                  <a:lnTo>
                    <a:pt x="0" y="178402"/>
                  </a:lnTo>
                  <a:moveTo>
                    <a:pt x="25400" y="178402"/>
                  </a:moveTo>
                  <a:lnTo>
                    <a:pt x="25400" y="4128377"/>
                  </a:lnTo>
                  <a:lnTo>
                    <a:pt x="12700" y="4128377"/>
                  </a:lnTo>
                  <a:lnTo>
                    <a:pt x="25400" y="4128377"/>
                  </a:lnTo>
                  <a:cubicBezTo>
                    <a:pt x="25400" y="4217745"/>
                    <a:pt x="135255" y="4290138"/>
                    <a:pt x="270764" y="4290138"/>
                  </a:cubicBezTo>
                  <a:lnTo>
                    <a:pt x="2334768" y="4290138"/>
                  </a:lnTo>
                  <a:cubicBezTo>
                    <a:pt x="2470150" y="4290138"/>
                    <a:pt x="2580132" y="4217745"/>
                    <a:pt x="2580132" y="4128377"/>
                  </a:cubicBezTo>
                  <a:lnTo>
                    <a:pt x="2580132" y="178402"/>
                  </a:lnTo>
                  <a:cubicBezTo>
                    <a:pt x="2580005" y="89035"/>
                    <a:pt x="2470150" y="16642"/>
                    <a:pt x="2334768" y="16642"/>
                  </a:cubicBezTo>
                  <a:lnTo>
                    <a:pt x="270764" y="16642"/>
                  </a:lnTo>
                  <a:lnTo>
                    <a:pt x="270764" y="8321"/>
                  </a:lnTo>
                  <a:lnTo>
                    <a:pt x="270764" y="16642"/>
                  </a:lnTo>
                  <a:cubicBezTo>
                    <a:pt x="135255" y="16642"/>
                    <a:pt x="25400" y="89035"/>
                    <a:pt x="25400" y="178402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0" name="Google Shape;460;p15"/>
          <p:cNvSpPr txBox="1"/>
          <p:nvPr/>
        </p:nvSpPr>
        <p:spPr>
          <a:xfrm>
            <a:off x="9029609" y="5120407"/>
            <a:ext cx="1774694" cy="2687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Building shelters and medical facilities using outsourced construction services leads to additional emissions.</a:t>
            </a:r>
            <a:endParaRPr/>
          </a:p>
        </p:txBody>
      </p:sp>
      <p:sp>
        <p:nvSpPr>
          <p:cNvPr id="461" name="Google Shape;461;p15"/>
          <p:cNvSpPr/>
          <p:nvPr/>
        </p:nvSpPr>
        <p:spPr>
          <a:xfrm>
            <a:off x="11307764" y="2765124"/>
            <a:ext cx="2418778" cy="5578503"/>
          </a:xfrm>
          <a:custGeom>
            <a:rect b="b" l="l" r="r" t="t"/>
            <a:pathLst>
              <a:path extrusionOk="0" h="7438003" w="3225038">
                <a:moveTo>
                  <a:pt x="0" y="238093"/>
                </a:moveTo>
                <a:cubicBezTo>
                  <a:pt x="0" y="106622"/>
                  <a:pt x="144399" y="0"/>
                  <a:pt x="322453" y="0"/>
                </a:cubicBezTo>
                <a:lnTo>
                  <a:pt x="2902585" y="0"/>
                </a:lnTo>
                <a:cubicBezTo>
                  <a:pt x="3080639" y="0"/>
                  <a:pt x="3225038" y="106622"/>
                  <a:pt x="3225038" y="238093"/>
                </a:cubicBezTo>
                <a:lnTo>
                  <a:pt x="3225038" y="7199910"/>
                </a:lnTo>
                <a:cubicBezTo>
                  <a:pt x="3225038" y="7331381"/>
                  <a:pt x="3080639" y="7438003"/>
                  <a:pt x="2902585" y="7438003"/>
                </a:cubicBezTo>
                <a:lnTo>
                  <a:pt x="322453" y="7438003"/>
                </a:lnTo>
                <a:cubicBezTo>
                  <a:pt x="144399" y="7438003"/>
                  <a:pt x="0" y="7331381"/>
                  <a:pt x="0" y="7199909"/>
                </a:cubicBezTo>
                <a:close/>
              </a:path>
            </a:pathLst>
          </a:custGeom>
          <a:solidFill>
            <a:srgbClr val="D5B4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5"/>
          <p:cNvSpPr txBox="1"/>
          <p:nvPr/>
        </p:nvSpPr>
        <p:spPr>
          <a:xfrm>
            <a:off x="11358576" y="3142904"/>
            <a:ext cx="2336880" cy="1208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Employee Commuting</a:t>
            </a: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Emissions from staff commuting using cars, buses, or other means of transport.</a:t>
            </a:r>
            <a:endParaRPr/>
          </a:p>
        </p:txBody>
      </p:sp>
      <p:grpSp>
        <p:nvGrpSpPr>
          <p:cNvPr id="463" name="Google Shape;463;p15"/>
          <p:cNvGrpSpPr/>
          <p:nvPr/>
        </p:nvGrpSpPr>
        <p:grpSpPr>
          <a:xfrm>
            <a:off x="11540119" y="4844232"/>
            <a:ext cx="1954149" cy="3230120"/>
            <a:chOff x="0" y="0"/>
            <a:chExt cx="2605532" cy="4306826"/>
          </a:xfrm>
        </p:grpSpPr>
        <p:sp>
          <p:nvSpPr>
            <p:cNvPr id="464" name="Google Shape;464;p15"/>
            <p:cNvSpPr/>
            <p:nvPr/>
          </p:nvSpPr>
          <p:spPr>
            <a:xfrm>
              <a:off x="12700" y="8321"/>
              <a:ext cx="2580132" cy="4290138"/>
            </a:xfrm>
            <a:custGeom>
              <a:rect b="b" l="l" r="r" t="t"/>
              <a:pathLst>
                <a:path extrusionOk="0" h="4290138" w="2580132">
                  <a:moveTo>
                    <a:pt x="0" y="170081"/>
                  </a:moveTo>
                  <a:cubicBezTo>
                    <a:pt x="0" y="76137"/>
                    <a:pt x="115570" y="0"/>
                    <a:pt x="258064" y="0"/>
                  </a:cubicBezTo>
                  <a:lnTo>
                    <a:pt x="2322068" y="0"/>
                  </a:lnTo>
                  <a:cubicBezTo>
                    <a:pt x="2464562" y="0"/>
                    <a:pt x="2580132" y="76137"/>
                    <a:pt x="2580132" y="170081"/>
                  </a:cubicBezTo>
                  <a:lnTo>
                    <a:pt x="2580132" y="4120056"/>
                  </a:lnTo>
                  <a:cubicBezTo>
                    <a:pt x="2580132" y="4214001"/>
                    <a:pt x="2464562" y="4290138"/>
                    <a:pt x="2322068" y="4290138"/>
                  </a:cubicBezTo>
                  <a:lnTo>
                    <a:pt x="258064" y="4290138"/>
                  </a:lnTo>
                  <a:cubicBezTo>
                    <a:pt x="115570" y="4290054"/>
                    <a:pt x="0" y="4213917"/>
                    <a:pt x="0" y="4119973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0" y="0"/>
              <a:ext cx="2605532" cy="4306826"/>
            </a:xfrm>
            <a:custGeom>
              <a:rect b="b" l="l" r="r" t="t"/>
              <a:pathLst>
                <a:path extrusionOk="0" h="4306826" w="2605532">
                  <a:moveTo>
                    <a:pt x="0" y="178402"/>
                  </a:moveTo>
                  <a:cubicBezTo>
                    <a:pt x="0" y="79882"/>
                    <a:pt x="121158" y="0"/>
                    <a:pt x="270764" y="0"/>
                  </a:cubicBezTo>
                  <a:lnTo>
                    <a:pt x="2334768" y="0"/>
                  </a:lnTo>
                  <a:lnTo>
                    <a:pt x="2334768" y="8321"/>
                  </a:lnTo>
                  <a:lnTo>
                    <a:pt x="2334768" y="0"/>
                  </a:lnTo>
                  <a:cubicBezTo>
                    <a:pt x="2484374" y="0"/>
                    <a:pt x="2605532" y="79882"/>
                    <a:pt x="2605532" y="178402"/>
                  </a:cubicBezTo>
                  <a:lnTo>
                    <a:pt x="2592832" y="178402"/>
                  </a:lnTo>
                  <a:lnTo>
                    <a:pt x="2605532" y="178402"/>
                  </a:lnTo>
                  <a:lnTo>
                    <a:pt x="2605532" y="4128377"/>
                  </a:lnTo>
                  <a:lnTo>
                    <a:pt x="2592832" y="4128377"/>
                  </a:lnTo>
                  <a:lnTo>
                    <a:pt x="2605532" y="4128377"/>
                  </a:lnTo>
                  <a:cubicBezTo>
                    <a:pt x="2605532" y="4226815"/>
                    <a:pt x="2484374" y="4306826"/>
                    <a:pt x="2334768" y="4306826"/>
                  </a:cubicBezTo>
                  <a:lnTo>
                    <a:pt x="2334768" y="4298459"/>
                  </a:lnTo>
                  <a:lnTo>
                    <a:pt x="2334768" y="4306826"/>
                  </a:lnTo>
                  <a:lnTo>
                    <a:pt x="270764" y="4306826"/>
                  </a:lnTo>
                  <a:lnTo>
                    <a:pt x="270764" y="4298459"/>
                  </a:lnTo>
                  <a:lnTo>
                    <a:pt x="270764" y="4306826"/>
                  </a:lnTo>
                  <a:cubicBezTo>
                    <a:pt x="121158" y="4306699"/>
                    <a:pt x="0" y="4226815"/>
                    <a:pt x="0" y="4128294"/>
                  </a:cubicBezTo>
                  <a:lnTo>
                    <a:pt x="0" y="178402"/>
                  </a:lnTo>
                  <a:lnTo>
                    <a:pt x="12700" y="178402"/>
                  </a:lnTo>
                  <a:lnTo>
                    <a:pt x="0" y="178402"/>
                  </a:lnTo>
                  <a:moveTo>
                    <a:pt x="25400" y="178402"/>
                  </a:moveTo>
                  <a:lnTo>
                    <a:pt x="25400" y="4128377"/>
                  </a:lnTo>
                  <a:lnTo>
                    <a:pt x="12700" y="4128377"/>
                  </a:lnTo>
                  <a:lnTo>
                    <a:pt x="25400" y="4128377"/>
                  </a:lnTo>
                  <a:cubicBezTo>
                    <a:pt x="25400" y="4217745"/>
                    <a:pt x="135255" y="4290138"/>
                    <a:pt x="270764" y="4290138"/>
                  </a:cubicBezTo>
                  <a:lnTo>
                    <a:pt x="2334768" y="4290138"/>
                  </a:lnTo>
                  <a:cubicBezTo>
                    <a:pt x="2470150" y="4290138"/>
                    <a:pt x="2580132" y="4217745"/>
                    <a:pt x="2580132" y="4128377"/>
                  </a:cubicBezTo>
                  <a:lnTo>
                    <a:pt x="2580132" y="178402"/>
                  </a:lnTo>
                  <a:cubicBezTo>
                    <a:pt x="2580005" y="89035"/>
                    <a:pt x="2470150" y="16642"/>
                    <a:pt x="2334768" y="16642"/>
                  </a:cubicBezTo>
                  <a:lnTo>
                    <a:pt x="270764" y="16642"/>
                  </a:lnTo>
                  <a:lnTo>
                    <a:pt x="270764" y="8321"/>
                  </a:lnTo>
                  <a:lnTo>
                    <a:pt x="270764" y="16642"/>
                  </a:lnTo>
                  <a:cubicBezTo>
                    <a:pt x="135255" y="16642"/>
                    <a:pt x="25400" y="89035"/>
                    <a:pt x="25400" y="178402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6" name="Google Shape;466;p15"/>
          <p:cNvSpPr txBox="1"/>
          <p:nvPr/>
        </p:nvSpPr>
        <p:spPr>
          <a:xfrm>
            <a:off x="11629814" y="5120407"/>
            <a:ext cx="1774694" cy="2687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Staff commuting by car to field offices contributes to GHG emissions, especially in areas with limited public transport.</a:t>
            </a:r>
            <a:endParaRPr/>
          </a:p>
        </p:txBody>
      </p:sp>
      <p:sp>
        <p:nvSpPr>
          <p:cNvPr id="467" name="Google Shape;467;p15"/>
          <p:cNvSpPr/>
          <p:nvPr/>
        </p:nvSpPr>
        <p:spPr>
          <a:xfrm>
            <a:off x="13907970" y="2765124"/>
            <a:ext cx="2418779" cy="5578503"/>
          </a:xfrm>
          <a:custGeom>
            <a:rect b="b" l="l" r="r" t="t"/>
            <a:pathLst>
              <a:path extrusionOk="0" h="7438003" w="3225038">
                <a:moveTo>
                  <a:pt x="0" y="238093"/>
                </a:moveTo>
                <a:cubicBezTo>
                  <a:pt x="0" y="106622"/>
                  <a:pt x="144399" y="0"/>
                  <a:pt x="322453" y="0"/>
                </a:cubicBezTo>
                <a:lnTo>
                  <a:pt x="2902585" y="0"/>
                </a:lnTo>
                <a:cubicBezTo>
                  <a:pt x="3080639" y="0"/>
                  <a:pt x="3225038" y="106622"/>
                  <a:pt x="3225038" y="238093"/>
                </a:cubicBezTo>
                <a:lnTo>
                  <a:pt x="3225038" y="7199910"/>
                </a:lnTo>
                <a:cubicBezTo>
                  <a:pt x="3225038" y="7331381"/>
                  <a:pt x="3080639" y="7438003"/>
                  <a:pt x="2902585" y="7438003"/>
                </a:cubicBezTo>
                <a:lnTo>
                  <a:pt x="322453" y="7438003"/>
                </a:lnTo>
                <a:cubicBezTo>
                  <a:pt x="144399" y="7438003"/>
                  <a:pt x="0" y="7331381"/>
                  <a:pt x="0" y="7199909"/>
                </a:cubicBezTo>
                <a:close/>
              </a:path>
            </a:pathLst>
          </a:custGeom>
          <a:solidFill>
            <a:srgbClr val="D5B4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8" name="Google Shape;468;p15"/>
          <p:cNvGrpSpPr/>
          <p:nvPr/>
        </p:nvGrpSpPr>
        <p:grpSpPr>
          <a:xfrm>
            <a:off x="14140326" y="4844232"/>
            <a:ext cx="1954149" cy="3230120"/>
            <a:chOff x="0" y="0"/>
            <a:chExt cx="2605532" cy="4306826"/>
          </a:xfrm>
        </p:grpSpPr>
        <p:sp>
          <p:nvSpPr>
            <p:cNvPr id="469" name="Google Shape;469;p15"/>
            <p:cNvSpPr/>
            <p:nvPr/>
          </p:nvSpPr>
          <p:spPr>
            <a:xfrm>
              <a:off x="12700" y="8321"/>
              <a:ext cx="2580132" cy="4290138"/>
            </a:xfrm>
            <a:custGeom>
              <a:rect b="b" l="l" r="r" t="t"/>
              <a:pathLst>
                <a:path extrusionOk="0" h="4290138" w="2580132">
                  <a:moveTo>
                    <a:pt x="0" y="170081"/>
                  </a:moveTo>
                  <a:cubicBezTo>
                    <a:pt x="0" y="76137"/>
                    <a:pt x="115570" y="0"/>
                    <a:pt x="258064" y="0"/>
                  </a:cubicBezTo>
                  <a:lnTo>
                    <a:pt x="2322068" y="0"/>
                  </a:lnTo>
                  <a:cubicBezTo>
                    <a:pt x="2464562" y="0"/>
                    <a:pt x="2580132" y="76137"/>
                    <a:pt x="2580132" y="170081"/>
                  </a:cubicBezTo>
                  <a:lnTo>
                    <a:pt x="2580132" y="4120056"/>
                  </a:lnTo>
                  <a:cubicBezTo>
                    <a:pt x="2580132" y="4214001"/>
                    <a:pt x="2464562" y="4290138"/>
                    <a:pt x="2322068" y="4290138"/>
                  </a:cubicBezTo>
                  <a:lnTo>
                    <a:pt x="258064" y="4290138"/>
                  </a:lnTo>
                  <a:cubicBezTo>
                    <a:pt x="115570" y="4290054"/>
                    <a:pt x="0" y="4213917"/>
                    <a:pt x="0" y="4119973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0" y="0"/>
              <a:ext cx="2605532" cy="4306826"/>
            </a:xfrm>
            <a:custGeom>
              <a:rect b="b" l="l" r="r" t="t"/>
              <a:pathLst>
                <a:path extrusionOk="0" h="4306826" w="2605532">
                  <a:moveTo>
                    <a:pt x="0" y="178402"/>
                  </a:moveTo>
                  <a:cubicBezTo>
                    <a:pt x="0" y="79882"/>
                    <a:pt x="121158" y="0"/>
                    <a:pt x="270764" y="0"/>
                  </a:cubicBezTo>
                  <a:lnTo>
                    <a:pt x="2334768" y="0"/>
                  </a:lnTo>
                  <a:lnTo>
                    <a:pt x="2334768" y="8321"/>
                  </a:lnTo>
                  <a:lnTo>
                    <a:pt x="2334768" y="0"/>
                  </a:lnTo>
                  <a:cubicBezTo>
                    <a:pt x="2484374" y="0"/>
                    <a:pt x="2605532" y="79882"/>
                    <a:pt x="2605532" y="178402"/>
                  </a:cubicBezTo>
                  <a:lnTo>
                    <a:pt x="2592832" y="178402"/>
                  </a:lnTo>
                  <a:lnTo>
                    <a:pt x="2605532" y="178402"/>
                  </a:lnTo>
                  <a:lnTo>
                    <a:pt x="2605532" y="4128377"/>
                  </a:lnTo>
                  <a:lnTo>
                    <a:pt x="2592832" y="4128377"/>
                  </a:lnTo>
                  <a:lnTo>
                    <a:pt x="2605532" y="4128377"/>
                  </a:lnTo>
                  <a:cubicBezTo>
                    <a:pt x="2605532" y="4226815"/>
                    <a:pt x="2484374" y="4306826"/>
                    <a:pt x="2334768" y="4306826"/>
                  </a:cubicBezTo>
                  <a:lnTo>
                    <a:pt x="2334768" y="4298459"/>
                  </a:lnTo>
                  <a:lnTo>
                    <a:pt x="2334768" y="4306826"/>
                  </a:lnTo>
                  <a:lnTo>
                    <a:pt x="270764" y="4306826"/>
                  </a:lnTo>
                  <a:lnTo>
                    <a:pt x="270764" y="4298459"/>
                  </a:lnTo>
                  <a:lnTo>
                    <a:pt x="270764" y="4306826"/>
                  </a:lnTo>
                  <a:cubicBezTo>
                    <a:pt x="121158" y="4306699"/>
                    <a:pt x="0" y="4226815"/>
                    <a:pt x="0" y="4128294"/>
                  </a:cubicBezTo>
                  <a:lnTo>
                    <a:pt x="0" y="178402"/>
                  </a:lnTo>
                  <a:lnTo>
                    <a:pt x="12700" y="178402"/>
                  </a:lnTo>
                  <a:lnTo>
                    <a:pt x="0" y="178402"/>
                  </a:lnTo>
                  <a:moveTo>
                    <a:pt x="25400" y="178402"/>
                  </a:moveTo>
                  <a:lnTo>
                    <a:pt x="25400" y="4128377"/>
                  </a:lnTo>
                  <a:lnTo>
                    <a:pt x="12700" y="4128377"/>
                  </a:lnTo>
                  <a:lnTo>
                    <a:pt x="25400" y="4128377"/>
                  </a:lnTo>
                  <a:cubicBezTo>
                    <a:pt x="25400" y="4217745"/>
                    <a:pt x="135255" y="4290138"/>
                    <a:pt x="270764" y="4290138"/>
                  </a:cubicBezTo>
                  <a:lnTo>
                    <a:pt x="2334768" y="4290138"/>
                  </a:lnTo>
                  <a:cubicBezTo>
                    <a:pt x="2470150" y="4290138"/>
                    <a:pt x="2580132" y="4217745"/>
                    <a:pt x="2580132" y="4128377"/>
                  </a:cubicBezTo>
                  <a:lnTo>
                    <a:pt x="2580132" y="178402"/>
                  </a:lnTo>
                  <a:cubicBezTo>
                    <a:pt x="2580005" y="89035"/>
                    <a:pt x="2470150" y="16642"/>
                    <a:pt x="2334768" y="16642"/>
                  </a:cubicBezTo>
                  <a:lnTo>
                    <a:pt x="270764" y="16642"/>
                  </a:lnTo>
                  <a:lnTo>
                    <a:pt x="270764" y="8321"/>
                  </a:lnTo>
                  <a:lnTo>
                    <a:pt x="270764" y="16642"/>
                  </a:lnTo>
                  <a:cubicBezTo>
                    <a:pt x="135255" y="16642"/>
                    <a:pt x="25400" y="89035"/>
                    <a:pt x="25400" y="178402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1" name="Google Shape;471;p15"/>
          <p:cNvSpPr txBox="1"/>
          <p:nvPr/>
        </p:nvSpPr>
        <p:spPr>
          <a:xfrm>
            <a:off x="13958782" y="2990504"/>
            <a:ext cx="2336880" cy="1684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Water Usage and Treatment</a:t>
            </a: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Emissions from the sourcing, distribution, and treatment of water used in humanitarian operations.</a:t>
            </a:r>
            <a:endParaRPr/>
          </a:p>
        </p:txBody>
      </p:sp>
      <p:sp>
        <p:nvSpPr>
          <p:cNvPr id="472" name="Google Shape;472;p15"/>
          <p:cNvSpPr txBox="1"/>
          <p:nvPr/>
        </p:nvSpPr>
        <p:spPr>
          <a:xfrm>
            <a:off x="14230020" y="5120407"/>
            <a:ext cx="1774694" cy="2687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Diesel-powered water pumps in refugee camps and energy-intensive water treatment systems contribute to GHG emissions.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6"/>
          <p:cNvSpPr/>
          <p:nvPr/>
        </p:nvSpPr>
        <p:spPr>
          <a:xfrm flipH="1" rot="4446803">
            <a:off x="604062" y="-3174952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2" name="Google Shape;482;p16"/>
          <p:cNvSpPr/>
          <p:nvPr/>
        </p:nvSpPr>
        <p:spPr>
          <a:xfrm rot="-6353196">
            <a:off x="932237" y="-2779144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5" y="0"/>
                </a:lnTo>
                <a:lnTo>
                  <a:pt x="3984155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3" name="Google Shape;483;p16"/>
          <p:cNvSpPr/>
          <p:nvPr/>
        </p:nvSpPr>
        <p:spPr>
          <a:xfrm rot="3480514">
            <a:off x="12668885" y="4341400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10480576"/>
                </a:moveTo>
                <a:lnTo>
                  <a:pt x="0" y="10480576"/>
                </a:lnTo>
                <a:lnTo>
                  <a:pt x="0" y="0"/>
                </a:lnTo>
                <a:lnTo>
                  <a:pt x="5240289" y="0"/>
                </a:lnTo>
                <a:lnTo>
                  <a:pt x="5240289" y="10480576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4" name="Google Shape;484;p16"/>
          <p:cNvSpPr/>
          <p:nvPr/>
        </p:nvSpPr>
        <p:spPr>
          <a:xfrm flipH="1" rot="-7319487">
            <a:off x="13287872" y="5596839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9"/>
                </a:moveTo>
                <a:lnTo>
                  <a:pt x="4376875" y="8753749"/>
                </a:lnTo>
                <a:lnTo>
                  <a:pt x="4376875" y="0"/>
                </a:lnTo>
                <a:lnTo>
                  <a:pt x="0" y="0"/>
                </a:lnTo>
                <a:lnTo>
                  <a:pt x="0" y="8753749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5" name="Google Shape;485;p16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86" name="Google Shape;486;p16"/>
          <p:cNvSpPr/>
          <p:nvPr/>
        </p:nvSpPr>
        <p:spPr>
          <a:xfrm>
            <a:off x="4042358" y="1933326"/>
            <a:ext cx="1590779" cy="2020620"/>
          </a:xfrm>
          <a:custGeom>
            <a:rect b="b" l="l" r="r" t="t"/>
            <a:pathLst>
              <a:path extrusionOk="0" h="2020620" w="1590779">
                <a:moveTo>
                  <a:pt x="0" y="0"/>
                </a:moveTo>
                <a:lnTo>
                  <a:pt x="1590779" y="0"/>
                </a:lnTo>
                <a:lnTo>
                  <a:pt x="1590779" y="2020619"/>
                </a:lnTo>
                <a:lnTo>
                  <a:pt x="0" y="20206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7" name="Google Shape;487;p16"/>
          <p:cNvSpPr/>
          <p:nvPr/>
        </p:nvSpPr>
        <p:spPr>
          <a:xfrm>
            <a:off x="11596604" y="2703781"/>
            <a:ext cx="3337816" cy="1250164"/>
          </a:xfrm>
          <a:custGeom>
            <a:rect b="b" l="l" r="r" t="t"/>
            <a:pathLst>
              <a:path extrusionOk="0" h="1250164" w="3337816">
                <a:moveTo>
                  <a:pt x="0" y="0"/>
                </a:moveTo>
                <a:lnTo>
                  <a:pt x="3337817" y="0"/>
                </a:lnTo>
                <a:lnTo>
                  <a:pt x="3337817" y="1250164"/>
                </a:lnTo>
                <a:lnTo>
                  <a:pt x="0" y="12501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8" name="Google Shape;488;p16"/>
          <p:cNvSpPr txBox="1"/>
          <p:nvPr/>
        </p:nvSpPr>
        <p:spPr>
          <a:xfrm>
            <a:off x="901110" y="968450"/>
            <a:ext cx="1617345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Environmental and Humanitarian Impacts of GHG Emissions</a:t>
            </a:r>
            <a:endParaRPr/>
          </a:p>
        </p:txBody>
      </p:sp>
      <p:sp>
        <p:nvSpPr>
          <p:cNvPr id="489" name="Google Shape;489;p16"/>
          <p:cNvSpPr txBox="1"/>
          <p:nvPr/>
        </p:nvSpPr>
        <p:spPr>
          <a:xfrm>
            <a:off x="1028700" y="3944420"/>
            <a:ext cx="7618095" cy="347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On-site Fuel Combustion</a:t>
            </a:r>
            <a:endParaRPr/>
          </a:p>
          <a:p>
            <a:pPr indent="-298609" lvl="1" marL="59721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Environmental Impact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Releases particulate matter, CO2, and other pollutants.</a:t>
            </a:r>
            <a:endParaRPr/>
          </a:p>
          <a:p>
            <a:pPr indent="-298609" lvl="1" marL="59721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Humanitarian Impact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Dependence on fuel increases operational costs and health risks from air pollution.</a:t>
            </a:r>
            <a:endParaRPr/>
          </a:p>
        </p:txBody>
      </p:sp>
      <p:sp>
        <p:nvSpPr>
          <p:cNvPr id="490" name="Google Shape;490;p16"/>
          <p:cNvSpPr txBox="1"/>
          <p:nvPr/>
        </p:nvSpPr>
        <p:spPr>
          <a:xfrm>
            <a:off x="9456465" y="3944420"/>
            <a:ext cx="7618095" cy="347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Transportation</a:t>
            </a:r>
            <a:endParaRPr/>
          </a:p>
          <a:p>
            <a:pPr indent="-298609" lvl="1" marL="59721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Environmental Impact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Increases CO2 levels, worsens air pollution, and accelerates climate change.</a:t>
            </a:r>
            <a:endParaRPr/>
          </a:p>
          <a:p>
            <a:pPr indent="-298609" lvl="1" marL="59721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Humanitarian Impact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Poor air quality affects respiratory health among vulnerable populations.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7"/>
          <p:cNvSpPr/>
          <p:nvPr/>
        </p:nvSpPr>
        <p:spPr>
          <a:xfrm rot="6458211">
            <a:off x="238818" y="4254535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8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8" y="0"/>
                </a:lnTo>
                <a:lnTo>
                  <a:pt x="5240288" y="10480577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0" name="Google Shape;500;p17"/>
          <p:cNvSpPr/>
          <p:nvPr/>
        </p:nvSpPr>
        <p:spPr>
          <a:xfrm flipH="1" rot="-4341790">
            <a:off x="493167" y="5514563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4" y="8753748"/>
                </a:lnTo>
                <a:lnTo>
                  <a:pt x="4376874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1" name="Google Shape;501;p17"/>
          <p:cNvSpPr/>
          <p:nvPr/>
        </p:nvSpPr>
        <p:spPr>
          <a:xfrm>
            <a:off x="13705319" y="9106636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502" name="Google Shape;502;p17"/>
          <p:cNvSpPr/>
          <p:nvPr/>
        </p:nvSpPr>
        <p:spPr>
          <a:xfrm flipH="1" rot="7989188">
            <a:off x="13084245" y="-3449285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8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8" y="9540197"/>
                </a:lnTo>
                <a:lnTo>
                  <a:pt x="4770098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3" name="Google Shape;503;p17"/>
          <p:cNvSpPr/>
          <p:nvPr/>
        </p:nvSpPr>
        <p:spPr>
          <a:xfrm rot="-2810811">
            <a:off x="13778433" y="-2919609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5" y="0"/>
                </a:lnTo>
                <a:lnTo>
                  <a:pt x="3984155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4" name="Google Shape;504;p17"/>
          <p:cNvSpPr/>
          <p:nvPr/>
        </p:nvSpPr>
        <p:spPr>
          <a:xfrm>
            <a:off x="12784889" y="2234383"/>
            <a:ext cx="1840860" cy="1737102"/>
          </a:xfrm>
          <a:custGeom>
            <a:rect b="b" l="l" r="r" t="t"/>
            <a:pathLst>
              <a:path extrusionOk="0" h="1737102" w="1840860">
                <a:moveTo>
                  <a:pt x="0" y="0"/>
                </a:moveTo>
                <a:lnTo>
                  <a:pt x="1840860" y="0"/>
                </a:lnTo>
                <a:lnTo>
                  <a:pt x="1840860" y="1737102"/>
                </a:lnTo>
                <a:lnTo>
                  <a:pt x="0" y="1737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5" name="Google Shape;505;p17"/>
          <p:cNvSpPr/>
          <p:nvPr/>
        </p:nvSpPr>
        <p:spPr>
          <a:xfrm>
            <a:off x="3827804" y="2234383"/>
            <a:ext cx="2019887" cy="1737102"/>
          </a:xfrm>
          <a:custGeom>
            <a:rect b="b" l="l" r="r" t="t"/>
            <a:pathLst>
              <a:path extrusionOk="0" h="1737102" w="2019887">
                <a:moveTo>
                  <a:pt x="0" y="0"/>
                </a:moveTo>
                <a:lnTo>
                  <a:pt x="2019887" y="0"/>
                </a:lnTo>
                <a:lnTo>
                  <a:pt x="2019887" y="1737102"/>
                </a:lnTo>
                <a:lnTo>
                  <a:pt x="0" y="1737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6" name="Google Shape;506;p17"/>
          <p:cNvSpPr txBox="1"/>
          <p:nvPr/>
        </p:nvSpPr>
        <p:spPr>
          <a:xfrm>
            <a:off x="901110" y="968450"/>
            <a:ext cx="1617345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Environmental and Humanitarian Impacts of GHG Emissions</a:t>
            </a:r>
            <a:endParaRPr/>
          </a:p>
        </p:txBody>
      </p:sp>
      <p:sp>
        <p:nvSpPr>
          <p:cNvPr id="507" name="Google Shape;507;p17"/>
          <p:cNvSpPr txBox="1"/>
          <p:nvPr/>
        </p:nvSpPr>
        <p:spPr>
          <a:xfrm>
            <a:off x="1028700" y="4190120"/>
            <a:ext cx="7618095" cy="347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Purchased Electricity</a:t>
            </a:r>
            <a:endParaRPr/>
          </a:p>
          <a:p>
            <a:pPr indent="-298609" lvl="1" marL="59721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Environmental Impact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Indirect emissions from fossil-fuel-based grids.</a:t>
            </a:r>
            <a:endParaRPr/>
          </a:p>
          <a:p>
            <a:pPr indent="-298609" lvl="1" marL="59721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Humanitarian Impact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Reliance on non-renewable energy increases costs and vulnerability to disruptions.</a:t>
            </a:r>
            <a:endParaRPr/>
          </a:p>
        </p:txBody>
      </p:sp>
      <p:sp>
        <p:nvSpPr>
          <p:cNvPr id="508" name="Google Shape;508;p17"/>
          <p:cNvSpPr txBox="1"/>
          <p:nvPr/>
        </p:nvSpPr>
        <p:spPr>
          <a:xfrm>
            <a:off x="9511620" y="4190120"/>
            <a:ext cx="7747680" cy="347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Refrigeration and Air Conditioning</a:t>
            </a:r>
            <a:endParaRPr/>
          </a:p>
          <a:p>
            <a:pPr indent="-298609" lvl="1" marL="59721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Environmental Impact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Leaks of refrigerants with high global warming potential.</a:t>
            </a:r>
            <a:endParaRPr/>
          </a:p>
          <a:p>
            <a:pPr indent="-298609" lvl="1" marL="59721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Humanitarian Impact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Necessary for medical supplies but can contribute significantly to emissions.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8"/>
          <p:cNvSpPr/>
          <p:nvPr/>
        </p:nvSpPr>
        <p:spPr>
          <a:xfrm rot="4690652">
            <a:off x="12849150" y="3953212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8" y="10480576"/>
                </a:moveTo>
                <a:lnTo>
                  <a:pt x="0" y="10480576"/>
                </a:lnTo>
                <a:lnTo>
                  <a:pt x="0" y="0"/>
                </a:lnTo>
                <a:lnTo>
                  <a:pt x="5240288" y="0"/>
                </a:lnTo>
                <a:lnTo>
                  <a:pt x="5240288" y="10480576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8" name="Google Shape;518;p18"/>
          <p:cNvSpPr/>
          <p:nvPr/>
        </p:nvSpPr>
        <p:spPr>
          <a:xfrm flipH="1" rot="-6109349">
            <a:off x="13321487" y="5249185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4" y="8753748"/>
                </a:lnTo>
                <a:lnTo>
                  <a:pt x="4376874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9" name="Google Shape;519;p18"/>
          <p:cNvSpPr/>
          <p:nvPr/>
        </p:nvSpPr>
        <p:spPr>
          <a:xfrm flipH="1" rot="3685112">
            <a:off x="-3205" y="-3741399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8" y="0"/>
                </a:moveTo>
                <a:lnTo>
                  <a:pt x="0" y="0"/>
                </a:lnTo>
                <a:lnTo>
                  <a:pt x="0" y="9540198"/>
                </a:lnTo>
                <a:lnTo>
                  <a:pt x="4770098" y="9540198"/>
                </a:lnTo>
                <a:lnTo>
                  <a:pt x="4770098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0" name="Google Shape;520;p18"/>
          <p:cNvSpPr/>
          <p:nvPr/>
        </p:nvSpPr>
        <p:spPr>
          <a:xfrm rot="-7114887">
            <a:off x="240818" y="-3321814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5" y="0"/>
                </a:lnTo>
                <a:lnTo>
                  <a:pt x="3984155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1" name="Google Shape;521;p18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522" name="Google Shape;522;p18"/>
          <p:cNvSpPr/>
          <p:nvPr/>
        </p:nvSpPr>
        <p:spPr>
          <a:xfrm>
            <a:off x="12455491" y="2168616"/>
            <a:ext cx="1989523" cy="1703755"/>
          </a:xfrm>
          <a:custGeom>
            <a:rect b="b" l="l" r="r" t="t"/>
            <a:pathLst>
              <a:path extrusionOk="0" h="1703755" w="1989523">
                <a:moveTo>
                  <a:pt x="0" y="0"/>
                </a:moveTo>
                <a:lnTo>
                  <a:pt x="1989523" y="0"/>
                </a:lnTo>
                <a:lnTo>
                  <a:pt x="1989523" y="1703755"/>
                </a:lnTo>
                <a:lnTo>
                  <a:pt x="0" y="170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3" name="Google Shape;523;p18"/>
          <p:cNvSpPr/>
          <p:nvPr/>
        </p:nvSpPr>
        <p:spPr>
          <a:xfrm>
            <a:off x="3790567" y="2168616"/>
            <a:ext cx="1839180" cy="1856053"/>
          </a:xfrm>
          <a:custGeom>
            <a:rect b="b" l="l" r="r" t="t"/>
            <a:pathLst>
              <a:path extrusionOk="0" h="1856053" w="1839180">
                <a:moveTo>
                  <a:pt x="0" y="0"/>
                </a:moveTo>
                <a:lnTo>
                  <a:pt x="1839181" y="0"/>
                </a:lnTo>
                <a:lnTo>
                  <a:pt x="1839181" y="1856053"/>
                </a:lnTo>
                <a:lnTo>
                  <a:pt x="0" y="18560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4" name="Google Shape;524;p18"/>
          <p:cNvSpPr txBox="1"/>
          <p:nvPr/>
        </p:nvSpPr>
        <p:spPr>
          <a:xfrm>
            <a:off x="901110" y="968450"/>
            <a:ext cx="1617345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Environmental and Humanitarian Impacts of GHG Emissions</a:t>
            </a:r>
            <a:endParaRPr/>
          </a:p>
        </p:txBody>
      </p:sp>
      <p:sp>
        <p:nvSpPr>
          <p:cNvPr id="525" name="Google Shape;525;p18"/>
          <p:cNvSpPr txBox="1"/>
          <p:nvPr/>
        </p:nvSpPr>
        <p:spPr>
          <a:xfrm>
            <a:off x="901110" y="4091293"/>
            <a:ext cx="7618095" cy="397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Travel and Logistics</a:t>
            </a:r>
            <a:endParaRPr/>
          </a:p>
          <a:p>
            <a:pPr indent="-298609" lvl="1" marL="59721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Environmental Impact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Air travel contributes significantly to GHG emissions.</a:t>
            </a:r>
            <a:endParaRPr/>
          </a:p>
          <a:p>
            <a:pPr indent="-298609" lvl="1" marL="59721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Humanitarian Impact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Travel-related emissions can undermine the sustainability of humanitarian operations.</a:t>
            </a:r>
            <a:endParaRPr/>
          </a:p>
        </p:txBody>
      </p:sp>
      <p:sp>
        <p:nvSpPr>
          <p:cNvPr id="526" name="Google Shape;526;p18"/>
          <p:cNvSpPr txBox="1"/>
          <p:nvPr/>
        </p:nvSpPr>
        <p:spPr>
          <a:xfrm>
            <a:off x="9641205" y="4091293"/>
            <a:ext cx="7618095" cy="347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Supply Chain Activities</a:t>
            </a:r>
            <a:endParaRPr/>
          </a:p>
          <a:p>
            <a:pPr indent="-298609" lvl="1" marL="59721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Environmental Impact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Adds to global GHG levels due to production and transportation.</a:t>
            </a:r>
            <a:endParaRPr/>
          </a:p>
          <a:p>
            <a:pPr indent="-298609" lvl="1" marL="59721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Humanitarian Impact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Increases the carbon footprint of operations and logistical expenses.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9"/>
          <p:cNvSpPr/>
          <p:nvPr/>
        </p:nvSpPr>
        <p:spPr>
          <a:xfrm rot="6458211">
            <a:off x="238818" y="4254535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8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8" y="0"/>
                </a:lnTo>
                <a:lnTo>
                  <a:pt x="5240288" y="10480577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6" name="Google Shape;536;p19"/>
          <p:cNvSpPr/>
          <p:nvPr/>
        </p:nvSpPr>
        <p:spPr>
          <a:xfrm flipH="1" rot="-4341790">
            <a:off x="493167" y="5514563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4" y="8753748"/>
                </a:lnTo>
                <a:lnTo>
                  <a:pt x="4376874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7" name="Google Shape;537;p19"/>
          <p:cNvSpPr/>
          <p:nvPr/>
        </p:nvSpPr>
        <p:spPr>
          <a:xfrm flipH="1" rot="7989188">
            <a:off x="13084245" y="-3449285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8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8" y="9540197"/>
                </a:lnTo>
                <a:lnTo>
                  <a:pt x="4770098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8" name="Google Shape;538;p19"/>
          <p:cNvSpPr/>
          <p:nvPr/>
        </p:nvSpPr>
        <p:spPr>
          <a:xfrm rot="-2810811">
            <a:off x="13778433" y="-2919609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5" y="0"/>
                </a:lnTo>
                <a:lnTo>
                  <a:pt x="3984155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9" name="Google Shape;539;p19"/>
          <p:cNvSpPr/>
          <p:nvPr/>
        </p:nvSpPr>
        <p:spPr>
          <a:xfrm>
            <a:off x="13868332" y="9158861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540" name="Google Shape;540;p19"/>
          <p:cNvSpPr/>
          <p:nvPr/>
        </p:nvSpPr>
        <p:spPr>
          <a:xfrm>
            <a:off x="11948926" y="2651260"/>
            <a:ext cx="2267413" cy="1785282"/>
          </a:xfrm>
          <a:custGeom>
            <a:rect b="b" l="l" r="r" t="t"/>
            <a:pathLst>
              <a:path extrusionOk="0" h="1785282" w="2267413">
                <a:moveTo>
                  <a:pt x="0" y="0"/>
                </a:moveTo>
                <a:lnTo>
                  <a:pt x="2267413" y="0"/>
                </a:lnTo>
                <a:lnTo>
                  <a:pt x="2267413" y="1785282"/>
                </a:lnTo>
                <a:lnTo>
                  <a:pt x="0" y="1785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1" name="Google Shape;541;p19"/>
          <p:cNvSpPr/>
          <p:nvPr/>
        </p:nvSpPr>
        <p:spPr>
          <a:xfrm>
            <a:off x="4051219" y="2552288"/>
            <a:ext cx="1831779" cy="1983226"/>
          </a:xfrm>
          <a:custGeom>
            <a:rect b="b" l="l" r="r" t="t"/>
            <a:pathLst>
              <a:path extrusionOk="0" h="1983226" w="1831779">
                <a:moveTo>
                  <a:pt x="0" y="0"/>
                </a:moveTo>
                <a:lnTo>
                  <a:pt x="1831779" y="0"/>
                </a:lnTo>
                <a:lnTo>
                  <a:pt x="1831779" y="1983226"/>
                </a:lnTo>
                <a:lnTo>
                  <a:pt x="0" y="19832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2" name="Google Shape;542;p19"/>
          <p:cNvSpPr txBox="1"/>
          <p:nvPr/>
        </p:nvSpPr>
        <p:spPr>
          <a:xfrm>
            <a:off x="901110" y="968450"/>
            <a:ext cx="1617345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Environmental and Humanitarian Impacts of GHG Emissions</a:t>
            </a:r>
            <a:endParaRPr/>
          </a:p>
        </p:txBody>
      </p:sp>
      <p:sp>
        <p:nvSpPr>
          <p:cNvPr id="543" name="Google Shape;543;p19"/>
          <p:cNvSpPr txBox="1"/>
          <p:nvPr/>
        </p:nvSpPr>
        <p:spPr>
          <a:xfrm>
            <a:off x="901110" y="4624961"/>
            <a:ext cx="7618095" cy="347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Procurement of Services</a:t>
            </a:r>
            <a:endParaRPr/>
          </a:p>
          <a:p>
            <a:pPr indent="-298609" lvl="1" marL="59721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Environmental Impact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Emissions from construction and material production.</a:t>
            </a:r>
            <a:endParaRPr/>
          </a:p>
          <a:p>
            <a:pPr indent="-298609" lvl="1" marL="59721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Humanitarian Impact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Construction activities contribute to environmental degradation and increased costs.</a:t>
            </a:r>
            <a:endParaRPr/>
          </a:p>
        </p:txBody>
      </p:sp>
      <p:sp>
        <p:nvSpPr>
          <p:cNvPr id="544" name="Google Shape;544;p19"/>
          <p:cNvSpPr txBox="1"/>
          <p:nvPr/>
        </p:nvSpPr>
        <p:spPr>
          <a:xfrm>
            <a:off x="9273585" y="4624961"/>
            <a:ext cx="7618095" cy="347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Waste Management</a:t>
            </a:r>
            <a:endParaRPr/>
          </a:p>
          <a:p>
            <a:pPr indent="-298609" lvl="1" marL="59721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Environmental Impact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Methane from landfills and CO2 from incineration contribute to climate change.</a:t>
            </a:r>
            <a:endParaRPr/>
          </a:p>
          <a:p>
            <a:pPr indent="-298609" lvl="1" marL="59721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Humanitarian Impact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Poor waste management increases health risks and environmental degradation.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 flipH="1" rot="4446803">
            <a:off x="89093" y="-2477875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3">
              <a:alphaModFix amt="31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2"/>
          <p:cNvSpPr/>
          <p:nvPr/>
        </p:nvSpPr>
        <p:spPr>
          <a:xfrm rot="-6353196">
            <a:off x="417268" y="-2082067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5" y="0"/>
                </a:lnTo>
                <a:lnTo>
                  <a:pt x="3984155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1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2"/>
          <p:cNvSpPr/>
          <p:nvPr/>
        </p:nvSpPr>
        <p:spPr>
          <a:xfrm flipH="1" rot="-7319486">
            <a:off x="12655476" y="3637610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0"/>
                </a:moveTo>
                <a:lnTo>
                  <a:pt x="0" y="0"/>
                </a:lnTo>
                <a:lnTo>
                  <a:pt x="0" y="10480577"/>
                </a:lnTo>
                <a:lnTo>
                  <a:pt x="5240289" y="10480577"/>
                </a:lnTo>
                <a:lnTo>
                  <a:pt x="5240289" y="0"/>
                </a:lnTo>
                <a:close/>
              </a:path>
            </a:pathLst>
          </a:custGeom>
          <a:blipFill rotWithShape="1">
            <a:blip r:embed="rId3">
              <a:alphaModFix amt="31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2"/>
          <p:cNvSpPr/>
          <p:nvPr/>
        </p:nvSpPr>
        <p:spPr>
          <a:xfrm rot="3480513">
            <a:off x="13274464" y="4893050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0"/>
                </a:moveTo>
                <a:lnTo>
                  <a:pt x="4376874" y="0"/>
                </a:lnTo>
                <a:lnTo>
                  <a:pt x="4376874" y="8753748"/>
                </a:lnTo>
                <a:lnTo>
                  <a:pt x="0" y="8753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1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2"/>
          <p:cNvSpPr/>
          <p:nvPr/>
        </p:nvSpPr>
        <p:spPr>
          <a:xfrm>
            <a:off x="2268254" y="3375377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A05F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2480704" y="3556932"/>
            <a:ext cx="49339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D5B4D6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6398018" y="3370060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A05F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6610468" y="3551616"/>
            <a:ext cx="493395" cy="989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D5B4D6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0495402" y="3370060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A05F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10707854" y="3551616"/>
            <a:ext cx="493395" cy="989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D5B4D6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4648146" y="3370060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A05F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14860597" y="3551616"/>
            <a:ext cx="493395" cy="989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D5B4D6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117" name="Google Shape;117;p2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Module Outline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2911868" y="3584926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19" name="Google Shape;119;p2"/>
          <p:cNvSpPr txBox="1"/>
          <p:nvPr/>
        </p:nvSpPr>
        <p:spPr>
          <a:xfrm>
            <a:off x="1266987" y="5167028"/>
            <a:ext cx="3681191" cy="2893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Introduction to greenhouse gas emissions and sustainable energy management in humanitarian operations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>
            <a:off x="5396750" y="5161712"/>
            <a:ext cx="3681191" cy="1255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Sources and impacts of greenhouse gas emissions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9487418" y="5162550"/>
            <a:ext cx="3681190" cy="845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Strategies for reducing emissions </a:t>
            </a:r>
            <a:endParaRPr/>
          </a:p>
        </p:txBody>
      </p:sp>
      <p:sp>
        <p:nvSpPr>
          <p:cNvPr id="122" name="Google Shape;122;p2"/>
          <p:cNvSpPr txBox="1"/>
          <p:nvPr/>
        </p:nvSpPr>
        <p:spPr>
          <a:xfrm>
            <a:off x="7066071" y="3579610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11163456" y="3579610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sp>
        <p:nvSpPr>
          <p:cNvPr id="124" name="Google Shape;124;p2"/>
          <p:cNvSpPr txBox="1"/>
          <p:nvPr/>
        </p:nvSpPr>
        <p:spPr>
          <a:xfrm>
            <a:off x="13640162" y="5162550"/>
            <a:ext cx="3681191" cy="845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Case studies and best practices</a:t>
            </a:r>
            <a:endParaRPr/>
          </a:p>
        </p:txBody>
      </p:sp>
      <p:sp>
        <p:nvSpPr>
          <p:cNvPr id="125" name="Google Shape;125;p2"/>
          <p:cNvSpPr txBox="1"/>
          <p:nvPr/>
        </p:nvSpPr>
        <p:spPr>
          <a:xfrm>
            <a:off x="15316200" y="3579610"/>
            <a:ext cx="676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0"/>
          <p:cNvSpPr/>
          <p:nvPr/>
        </p:nvSpPr>
        <p:spPr>
          <a:xfrm rot="6458211">
            <a:off x="238818" y="4254535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8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8" y="0"/>
                </a:lnTo>
                <a:lnTo>
                  <a:pt x="5240288" y="10480577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4" name="Google Shape;554;p20"/>
          <p:cNvSpPr/>
          <p:nvPr/>
        </p:nvSpPr>
        <p:spPr>
          <a:xfrm flipH="1" rot="-4341790">
            <a:off x="493167" y="5514563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4" y="8753748"/>
                </a:lnTo>
                <a:lnTo>
                  <a:pt x="4376874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5" name="Google Shape;555;p20"/>
          <p:cNvSpPr/>
          <p:nvPr/>
        </p:nvSpPr>
        <p:spPr>
          <a:xfrm flipH="1" rot="7989188">
            <a:off x="13084245" y="-3449285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8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8" y="9540197"/>
                </a:lnTo>
                <a:lnTo>
                  <a:pt x="4770098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6" name="Google Shape;556;p20"/>
          <p:cNvSpPr/>
          <p:nvPr/>
        </p:nvSpPr>
        <p:spPr>
          <a:xfrm rot="-2810811">
            <a:off x="13778433" y="-2919609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5" y="0"/>
                </a:lnTo>
                <a:lnTo>
                  <a:pt x="3984155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7" name="Google Shape;557;p20"/>
          <p:cNvSpPr/>
          <p:nvPr/>
        </p:nvSpPr>
        <p:spPr>
          <a:xfrm>
            <a:off x="13941046" y="92583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558" name="Google Shape;558;p20"/>
          <p:cNvSpPr/>
          <p:nvPr/>
        </p:nvSpPr>
        <p:spPr>
          <a:xfrm>
            <a:off x="12208520" y="2060584"/>
            <a:ext cx="2113986" cy="2257654"/>
          </a:xfrm>
          <a:custGeom>
            <a:rect b="b" l="l" r="r" t="t"/>
            <a:pathLst>
              <a:path extrusionOk="0" h="2257654" w="2113986">
                <a:moveTo>
                  <a:pt x="0" y="0"/>
                </a:moveTo>
                <a:lnTo>
                  <a:pt x="2113985" y="0"/>
                </a:lnTo>
                <a:lnTo>
                  <a:pt x="2113985" y="2257654"/>
                </a:lnTo>
                <a:lnTo>
                  <a:pt x="0" y="2257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9" name="Google Shape;559;p20"/>
          <p:cNvSpPr/>
          <p:nvPr/>
        </p:nvSpPr>
        <p:spPr>
          <a:xfrm>
            <a:off x="3243099" y="2068500"/>
            <a:ext cx="2402633" cy="2249739"/>
          </a:xfrm>
          <a:custGeom>
            <a:rect b="b" l="l" r="r" t="t"/>
            <a:pathLst>
              <a:path extrusionOk="0" h="2249739" w="2402633">
                <a:moveTo>
                  <a:pt x="0" y="0"/>
                </a:moveTo>
                <a:lnTo>
                  <a:pt x="2402634" y="0"/>
                </a:lnTo>
                <a:lnTo>
                  <a:pt x="2402634" y="2249738"/>
                </a:lnTo>
                <a:lnTo>
                  <a:pt x="0" y="2249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0" name="Google Shape;560;p20"/>
          <p:cNvSpPr txBox="1"/>
          <p:nvPr/>
        </p:nvSpPr>
        <p:spPr>
          <a:xfrm>
            <a:off x="901110" y="968450"/>
            <a:ext cx="1617345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Environmental and Humanitarian Impacts of GHG Emissions</a:t>
            </a:r>
            <a:endParaRPr/>
          </a:p>
        </p:txBody>
      </p:sp>
      <p:sp>
        <p:nvSpPr>
          <p:cNvPr id="561" name="Google Shape;561;p20"/>
          <p:cNvSpPr txBox="1"/>
          <p:nvPr/>
        </p:nvSpPr>
        <p:spPr>
          <a:xfrm>
            <a:off x="901110" y="4447071"/>
            <a:ext cx="7618095" cy="397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Water Usage and Treatment</a:t>
            </a:r>
            <a:endParaRPr/>
          </a:p>
          <a:p>
            <a:pPr indent="-209550" lvl="2" marL="59721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⚬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Environmental Impact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Energy-intensive water sourcing and treatment contribute to GHG emissions.</a:t>
            </a:r>
            <a:endParaRPr/>
          </a:p>
          <a:p>
            <a:pPr indent="-209550" lvl="2" marL="59721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⚬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Humanitarian Impact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Poor water management affects sanitation and increases disease risks.</a:t>
            </a:r>
            <a:endParaRPr/>
          </a:p>
        </p:txBody>
      </p:sp>
      <p:sp>
        <p:nvSpPr>
          <p:cNvPr id="562" name="Google Shape;562;p20"/>
          <p:cNvSpPr txBox="1"/>
          <p:nvPr/>
        </p:nvSpPr>
        <p:spPr>
          <a:xfrm>
            <a:off x="9456465" y="4447071"/>
            <a:ext cx="7618095" cy="347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Employee Commuting</a:t>
            </a:r>
            <a:endParaRPr/>
          </a:p>
          <a:p>
            <a:pPr indent="-298609" lvl="1" marL="59721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Environmental Impact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Daily transportation increases CO2 emissions.</a:t>
            </a:r>
            <a:endParaRPr/>
          </a:p>
          <a:p>
            <a:pPr indent="-298609" lvl="1" marL="597219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Humanitarian Impact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Air pollution and traffic congestion affect the health of staff and local populations.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05FB4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1"/>
          <p:cNvSpPr/>
          <p:nvPr/>
        </p:nvSpPr>
        <p:spPr>
          <a:xfrm flipH="1" rot="4446803">
            <a:off x="288968" y="-2407142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3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8" name="Google Shape;568;p21"/>
          <p:cNvSpPr/>
          <p:nvPr/>
        </p:nvSpPr>
        <p:spPr>
          <a:xfrm rot="-6353196">
            <a:off x="617143" y="-2011334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4" y="0"/>
                </a:lnTo>
                <a:lnTo>
                  <a:pt x="3984154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9" name="Google Shape;569;p21"/>
          <p:cNvSpPr/>
          <p:nvPr/>
        </p:nvSpPr>
        <p:spPr>
          <a:xfrm rot="3480514">
            <a:off x="12921976" y="2861843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9" y="0"/>
                </a:lnTo>
                <a:lnTo>
                  <a:pt x="5240289" y="10480577"/>
                </a:lnTo>
                <a:close/>
              </a:path>
            </a:pathLst>
          </a:custGeom>
          <a:blipFill rotWithShape="1">
            <a:blip r:embed="rId3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0" name="Google Shape;570;p21"/>
          <p:cNvSpPr/>
          <p:nvPr/>
        </p:nvSpPr>
        <p:spPr>
          <a:xfrm flipH="1" rot="-7319487">
            <a:off x="13540963" y="4117283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5" y="8753748"/>
                </a:lnTo>
                <a:lnTo>
                  <a:pt x="4376875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71" name="Google Shape;571;p21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572" name="Google Shape;572;p21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4" name="Google Shape;574;p21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575" name="Google Shape;575;p21"/>
          <p:cNvSpPr/>
          <p:nvPr/>
        </p:nvSpPr>
        <p:spPr>
          <a:xfrm>
            <a:off x="491405" y="6284402"/>
            <a:ext cx="3547414" cy="3560361"/>
          </a:xfrm>
          <a:custGeom>
            <a:rect b="b" l="l" r="r" t="t"/>
            <a:pathLst>
              <a:path extrusionOk="0" h="3560361" w="3547414">
                <a:moveTo>
                  <a:pt x="0" y="0"/>
                </a:moveTo>
                <a:lnTo>
                  <a:pt x="3547414" y="0"/>
                </a:lnTo>
                <a:lnTo>
                  <a:pt x="3547414" y="3560360"/>
                </a:lnTo>
                <a:lnTo>
                  <a:pt x="0" y="3560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6" name="Google Shape;576;p21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D5B4D6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577" name="Google Shape;577;p21"/>
          <p:cNvSpPr txBox="1"/>
          <p:nvPr/>
        </p:nvSpPr>
        <p:spPr>
          <a:xfrm>
            <a:off x="4531695" y="4324350"/>
            <a:ext cx="787083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</p:txBody>
      </p:sp>
      <p:sp>
        <p:nvSpPr>
          <p:cNvPr id="578" name="Google Shape;578;p21"/>
          <p:cNvSpPr txBox="1"/>
          <p:nvPr/>
        </p:nvSpPr>
        <p:spPr>
          <a:xfrm>
            <a:off x="6649165" y="4497325"/>
            <a:ext cx="8661605" cy="13399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Session 3: Strategies for reducing emissions</a:t>
            </a:r>
            <a:endParaRPr/>
          </a:p>
        </p:txBody>
      </p:sp>
      <p:cxnSp>
        <p:nvCxnSpPr>
          <p:cNvPr id="579" name="Google Shape;579;p21"/>
          <p:cNvCxnSpPr/>
          <p:nvPr/>
        </p:nvCxnSpPr>
        <p:spPr>
          <a:xfrm rot="10800000">
            <a:off x="4593325" y="6468000"/>
            <a:ext cx="0" cy="38712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585" name="Google Shape;585;p22"/>
          <p:cNvSpPr/>
          <p:nvPr/>
        </p:nvSpPr>
        <p:spPr>
          <a:xfrm rot="-7041790">
            <a:off x="1483225" y="-4504655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8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8" y="0"/>
                </a:lnTo>
                <a:lnTo>
                  <a:pt x="5240288" y="10480577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6" name="Google Shape;586;p22"/>
          <p:cNvSpPr/>
          <p:nvPr/>
        </p:nvSpPr>
        <p:spPr>
          <a:xfrm flipH="1" rot="3758211">
            <a:off x="1759896" y="-4047100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4" y="8753748"/>
                </a:lnTo>
                <a:lnTo>
                  <a:pt x="4376874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5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Smoke from a factory" id="587" name="Google Shape;587;p22"/>
          <p:cNvSpPr/>
          <p:nvPr/>
        </p:nvSpPr>
        <p:spPr>
          <a:xfrm>
            <a:off x="9144000" y="15"/>
            <a:ext cx="9144000" cy="10286985"/>
          </a:xfrm>
          <a:custGeom>
            <a:rect b="b" l="l" r="r" t="t"/>
            <a:pathLst>
              <a:path extrusionOk="0" h="10286985" w="9144000">
                <a:moveTo>
                  <a:pt x="0" y="0"/>
                </a:moveTo>
                <a:lnTo>
                  <a:pt x="9144000" y="0"/>
                </a:lnTo>
                <a:lnTo>
                  <a:pt x="9144000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9139" r="-39645" t="0"/>
            </a:stretch>
          </a:blipFill>
          <a:ln>
            <a:noFill/>
          </a:ln>
        </p:spPr>
      </p:sp>
      <p:sp>
        <p:nvSpPr>
          <p:cNvPr id="588" name="Google Shape;588;p22"/>
          <p:cNvSpPr txBox="1"/>
          <p:nvPr/>
        </p:nvSpPr>
        <p:spPr>
          <a:xfrm>
            <a:off x="502919" y="2753234"/>
            <a:ext cx="8023862" cy="5639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609" lvl="1" marL="597219" marR="0" rtl="0" algn="l">
              <a:lnSpc>
                <a:spcPct val="97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Reducing GHG emissions is critical to minimizing environmental impacts in humanitarian operations.</a:t>
            </a:r>
            <a:endParaRPr/>
          </a:p>
          <a:p>
            <a:pPr indent="-298609" lvl="1" marL="597219" marR="0" rtl="0" algn="l">
              <a:lnSpc>
                <a:spcPct val="97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Renewable energy provides significant opportunities to lower operational costs, reduce reliance on fossil fuels, and ensure reliable energy in crisis-affected areas.</a:t>
            </a:r>
            <a:endParaRPr/>
          </a:p>
          <a:p>
            <a:pPr indent="-298609" lvl="1" marL="597219" marR="0" rtl="0" algn="l">
              <a:lnSpc>
                <a:spcPct val="97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Prioritizing key measures such as energy efficiency, procurement, and reducing business air travel can make a substantial impact on reducing carbon footprints in humanitarian efforts.</a:t>
            </a:r>
            <a:endParaRPr/>
          </a:p>
          <a:p>
            <a:pPr indent="-298609" lvl="1" marL="597219" marR="0" rtl="0" algn="l">
              <a:lnSpc>
                <a:spcPct val="97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9" name="Google Shape;589;p22"/>
          <p:cNvSpPr txBox="1"/>
          <p:nvPr/>
        </p:nvSpPr>
        <p:spPr>
          <a:xfrm>
            <a:off x="502919" y="1614285"/>
            <a:ext cx="7200900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/>
          </a:p>
        </p:txBody>
      </p:sp>
      <p:sp>
        <p:nvSpPr>
          <p:cNvPr id="590" name="Google Shape;590;p22"/>
          <p:cNvSpPr/>
          <p:nvPr/>
        </p:nvSpPr>
        <p:spPr>
          <a:xfrm flipH="1" rot="-7332121">
            <a:off x="14174956" y="3622241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1" name="Google Shape;591;p22"/>
          <p:cNvSpPr/>
          <p:nvPr/>
        </p:nvSpPr>
        <p:spPr>
          <a:xfrm rot="3467878">
            <a:off x="14739715" y="4764407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4" y="0"/>
                </a:lnTo>
                <a:lnTo>
                  <a:pt x="3984154" y="7968309"/>
                </a:lnTo>
                <a:lnTo>
                  <a:pt x="0" y="7968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3"/>
          <p:cNvSpPr/>
          <p:nvPr/>
        </p:nvSpPr>
        <p:spPr>
          <a:xfrm rot="4146538">
            <a:off x="13150366" y="3999354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9" y="0"/>
                </a:lnTo>
                <a:lnTo>
                  <a:pt x="5240289" y="10480577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7" name="Google Shape;597;p23"/>
          <p:cNvSpPr/>
          <p:nvPr/>
        </p:nvSpPr>
        <p:spPr>
          <a:xfrm flipH="1" rot="-6653463">
            <a:off x="13690374" y="5283517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4" y="8753748"/>
                </a:lnTo>
                <a:lnTo>
                  <a:pt x="4376874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8" name="Google Shape;598;p23"/>
          <p:cNvSpPr/>
          <p:nvPr/>
        </p:nvSpPr>
        <p:spPr>
          <a:xfrm flipH="1" rot="3657275">
            <a:off x="-664143" y="-3343837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9" name="Google Shape;599;p23"/>
          <p:cNvSpPr/>
          <p:nvPr/>
        </p:nvSpPr>
        <p:spPr>
          <a:xfrm rot="-7142724">
            <a:off x="-423081" y="-2923034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4" y="0"/>
                </a:lnTo>
                <a:lnTo>
                  <a:pt x="3984154" y="7968309"/>
                </a:lnTo>
                <a:lnTo>
                  <a:pt x="0" y="7968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0" name="Google Shape;600;p23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601" name="Google Shape;601;p23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Key Strategies for Reducing Emissions</a:t>
            </a:r>
            <a:endParaRPr/>
          </a:p>
        </p:txBody>
      </p:sp>
      <p:grpSp>
        <p:nvGrpSpPr>
          <p:cNvPr id="602" name="Google Shape;602;p23"/>
          <p:cNvGrpSpPr/>
          <p:nvPr/>
        </p:nvGrpSpPr>
        <p:grpSpPr>
          <a:xfrm>
            <a:off x="904875" y="2132073"/>
            <a:ext cx="16339661" cy="1462564"/>
            <a:chOff x="0" y="0"/>
            <a:chExt cx="21786214" cy="1950085"/>
          </a:xfrm>
        </p:grpSpPr>
        <p:sp>
          <p:nvSpPr>
            <p:cNvPr id="603" name="Google Shape;603;p23"/>
            <p:cNvSpPr/>
            <p:nvPr/>
          </p:nvSpPr>
          <p:spPr>
            <a:xfrm>
              <a:off x="12700" y="12700"/>
              <a:ext cx="21760814" cy="1924685"/>
            </a:xfrm>
            <a:custGeom>
              <a:rect b="b" l="l" r="r" t="t"/>
              <a:pathLst>
                <a:path extrusionOk="0" h="1924685" w="21760814">
                  <a:moveTo>
                    <a:pt x="0" y="0"/>
                  </a:moveTo>
                  <a:lnTo>
                    <a:pt x="21760814" y="0"/>
                  </a:lnTo>
                  <a:lnTo>
                    <a:pt x="21760814" y="1924685"/>
                  </a:lnTo>
                  <a:lnTo>
                    <a:pt x="0" y="1924685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</p:sp>
        <p:sp>
          <p:nvSpPr>
            <p:cNvPr id="604" name="Google Shape;604;p23"/>
            <p:cNvSpPr/>
            <p:nvPr/>
          </p:nvSpPr>
          <p:spPr>
            <a:xfrm>
              <a:off x="0" y="0"/>
              <a:ext cx="21786214" cy="1950085"/>
            </a:xfrm>
            <a:custGeom>
              <a:rect b="b" l="l" r="r" t="t"/>
              <a:pathLst>
                <a:path extrusionOk="0" h="1950085" w="21786214">
                  <a:moveTo>
                    <a:pt x="12700" y="0"/>
                  </a:moveTo>
                  <a:lnTo>
                    <a:pt x="21773514" y="0"/>
                  </a:lnTo>
                  <a:cubicBezTo>
                    <a:pt x="21780500" y="0"/>
                    <a:pt x="21786214" y="5715"/>
                    <a:pt x="21786214" y="12700"/>
                  </a:cubicBezTo>
                  <a:lnTo>
                    <a:pt x="21786214" y="1937385"/>
                  </a:lnTo>
                  <a:cubicBezTo>
                    <a:pt x="21786214" y="1944370"/>
                    <a:pt x="21780500" y="1950085"/>
                    <a:pt x="21773514" y="1950085"/>
                  </a:cubicBezTo>
                  <a:lnTo>
                    <a:pt x="12700" y="1950085"/>
                  </a:lnTo>
                  <a:cubicBezTo>
                    <a:pt x="5715" y="1950085"/>
                    <a:pt x="0" y="1944370"/>
                    <a:pt x="0" y="193738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937385"/>
                  </a:lnTo>
                  <a:lnTo>
                    <a:pt x="12700" y="1937385"/>
                  </a:lnTo>
                  <a:lnTo>
                    <a:pt x="12700" y="1924685"/>
                  </a:lnTo>
                  <a:lnTo>
                    <a:pt x="21773514" y="1924685"/>
                  </a:lnTo>
                  <a:lnTo>
                    <a:pt x="21773514" y="1937385"/>
                  </a:lnTo>
                  <a:lnTo>
                    <a:pt x="21760814" y="1937385"/>
                  </a:lnTo>
                  <a:lnTo>
                    <a:pt x="21760814" y="12700"/>
                  </a:lnTo>
                  <a:lnTo>
                    <a:pt x="21773514" y="12700"/>
                  </a:lnTo>
                  <a:lnTo>
                    <a:pt x="21773514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5" name="Google Shape;605;p23"/>
          <p:cNvSpPr txBox="1"/>
          <p:nvPr/>
        </p:nvSpPr>
        <p:spPr>
          <a:xfrm>
            <a:off x="1749318" y="2412362"/>
            <a:ext cx="14650818" cy="1089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3825" lvl="2" marL="35290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950"/>
              <a:buFont typeface="Arial"/>
              <a:buChar char="⚬"/>
            </a:pPr>
            <a:r>
              <a:rPr b="0" i="0" lang="en-US" sz="19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Implement energy-saving practices (e.g., LED lighting, better insulation).</a:t>
            </a:r>
            <a:endParaRPr/>
          </a:p>
          <a:p>
            <a:pPr indent="-123825" lvl="2" marL="35290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950"/>
              <a:buFont typeface="Arial"/>
              <a:buChar char="⚬"/>
            </a:pPr>
            <a:r>
              <a:rPr b="0" i="0" lang="en-US" sz="19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Reduces overall energy consumption and environmental impact.</a:t>
            </a:r>
            <a:endParaRPr/>
          </a:p>
          <a:p>
            <a:pPr indent="-123825" lvl="2" marL="35290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950"/>
              <a:buFont typeface="Arial"/>
              <a:buChar char="⚬"/>
            </a:pPr>
            <a:r>
              <a:rPr b="0" i="1" lang="en-US" sz="19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9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Using energy-efficient generators in camps to cut fuel consumption.</a:t>
            </a:r>
            <a:endParaRPr/>
          </a:p>
        </p:txBody>
      </p:sp>
      <p:grpSp>
        <p:nvGrpSpPr>
          <p:cNvPr id="606" name="Google Shape;606;p23"/>
          <p:cNvGrpSpPr/>
          <p:nvPr/>
        </p:nvGrpSpPr>
        <p:grpSpPr>
          <a:xfrm>
            <a:off x="1720906" y="1844253"/>
            <a:ext cx="11443527" cy="594646"/>
            <a:chOff x="0" y="0"/>
            <a:chExt cx="15258035" cy="792861"/>
          </a:xfrm>
        </p:grpSpPr>
        <p:sp>
          <p:nvSpPr>
            <p:cNvPr id="607" name="Google Shape;607;p23"/>
            <p:cNvSpPr/>
            <p:nvPr/>
          </p:nvSpPr>
          <p:spPr>
            <a:xfrm>
              <a:off x="12700" y="12700"/>
              <a:ext cx="15232635" cy="767461"/>
            </a:xfrm>
            <a:custGeom>
              <a:rect b="b" l="l" r="r" t="t"/>
              <a:pathLst>
                <a:path extrusionOk="0" h="767461" w="15232635">
                  <a:moveTo>
                    <a:pt x="0" y="127889"/>
                  </a:moveTo>
                  <a:cubicBezTo>
                    <a:pt x="0" y="57277"/>
                    <a:pt x="59055" y="0"/>
                    <a:pt x="131953" y="0"/>
                  </a:cubicBezTo>
                  <a:lnTo>
                    <a:pt x="15100681" y="0"/>
                  </a:lnTo>
                  <a:cubicBezTo>
                    <a:pt x="15173579" y="0"/>
                    <a:pt x="15232635" y="57277"/>
                    <a:pt x="15232635" y="127889"/>
                  </a:cubicBezTo>
                  <a:lnTo>
                    <a:pt x="15232635" y="639572"/>
                  </a:lnTo>
                  <a:cubicBezTo>
                    <a:pt x="15232635" y="710184"/>
                    <a:pt x="15173579" y="767461"/>
                    <a:pt x="15100681" y="767461"/>
                  </a:cubicBezTo>
                  <a:lnTo>
                    <a:pt x="131953" y="767461"/>
                  </a:lnTo>
                  <a:cubicBezTo>
                    <a:pt x="59055" y="767461"/>
                    <a:pt x="0" y="710184"/>
                    <a:pt x="0" y="639572"/>
                  </a:cubicBezTo>
                  <a:close/>
                </a:path>
              </a:pathLst>
            </a:custGeom>
            <a:solidFill>
              <a:srgbClr val="854F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0" y="0"/>
              <a:ext cx="15258035" cy="792861"/>
            </a:xfrm>
            <a:custGeom>
              <a:rect b="b" l="l" r="r" t="t"/>
              <a:pathLst>
                <a:path extrusionOk="0" h="792861" w="15258035">
                  <a:moveTo>
                    <a:pt x="0" y="140589"/>
                  </a:moveTo>
                  <a:cubicBezTo>
                    <a:pt x="0" y="62611"/>
                    <a:pt x="65151" y="0"/>
                    <a:pt x="144653" y="0"/>
                  </a:cubicBezTo>
                  <a:lnTo>
                    <a:pt x="15113381" y="0"/>
                  </a:lnTo>
                  <a:lnTo>
                    <a:pt x="15113381" y="12700"/>
                  </a:lnTo>
                  <a:lnTo>
                    <a:pt x="15113381" y="0"/>
                  </a:lnTo>
                  <a:cubicBezTo>
                    <a:pt x="15192883" y="0"/>
                    <a:pt x="15258035" y="62611"/>
                    <a:pt x="15258035" y="140589"/>
                  </a:cubicBezTo>
                  <a:lnTo>
                    <a:pt x="15245335" y="140589"/>
                  </a:lnTo>
                  <a:lnTo>
                    <a:pt x="15258035" y="140589"/>
                  </a:lnTo>
                  <a:lnTo>
                    <a:pt x="15258035" y="652272"/>
                  </a:lnTo>
                  <a:lnTo>
                    <a:pt x="15245335" y="652272"/>
                  </a:lnTo>
                  <a:lnTo>
                    <a:pt x="15258035" y="652272"/>
                  </a:lnTo>
                  <a:cubicBezTo>
                    <a:pt x="15258035" y="730250"/>
                    <a:pt x="15192883" y="792861"/>
                    <a:pt x="15113381" y="792861"/>
                  </a:cubicBezTo>
                  <a:lnTo>
                    <a:pt x="15113381" y="780161"/>
                  </a:lnTo>
                  <a:lnTo>
                    <a:pt x="15113381" y="792861"/>
                  </a:lnTo>
                  <a:lnTo>
                    <a:pt x="144653" y="792861"/>
                  </a:lnTo>
                  <a:lnTo>
                    <a:pt x="144653" y="780161"/>
                  </a:lnTo>
                  <a:lnTo>
                    <a:pt x="144653" y="792861"/>
                  </a:lnTo>
                  <a:cubicBezTo>
                    <a:pt x="65151" y="792861"/>
                    <a:pt x="0" y="730377"/>
                    <a:pt x="0" y="652272"/>
                  </a:cubicBezTo>
                  <a:lnTo>
                    <a:pt x="0" y="140589"/>
                  </a:lnTo>
                  <a:lnTo>
                    <a:pt x="12700" y="140589"/>
                  </a:lnTo>
                  <a:lnTo>
                    <a:pt x="0" y="140589"/>
                  </a:lnTo>
                  <a:moveTo>
                    <a:pt x="25400" y="140589"/>
                  </a:moveTo>
                  <a:lnTo>
                    <a:pt x="25400" y="652272"/>
                  </a:lnTo>
                  <a:lnTo>
                    <a:pt x="12700" y="652272"/>
                  </a:lnTo>
                  <a:lnTo>
                    <a:pt x="25400" y="652272"/>
                  </a:lnTo>
                  <a:cubicBezTo>
                    <a:pt x="25400" y="715518"/>
                    <a:pt x="78359" y="767461"/>
                    <a:pt x="144653" y="767461"/>
                  </a:cubicBezTo>
                  <a:lnTo>
                    <a:pt x="15113381" y="767461"/>
                  </a:lnTo>
                  <a:cubicBezTo>
                    <a:pt x="15179548" y="767461"/>
                    <a:pt x="15232635" y="715518"/>
                    <a:pt x="15232635" y="652272"/>
                  </a:cubicBezTo>
                  <a:lnTo>
                    <a:pt x="15232635" y="140589"/>
                  </a:lnTo>
                  <a:cubicBezTo>
                    <a:pt x="15232635" y="77343"/>
                    <a:pt x="15179675" y="25400"/>
                    <a:pt x="15113381" y="25400"/>
                  </a:cubicBezTo>
                  <a:lnTo>
                    <a:pt x="144653" y="25400"/>
                  </a:lnTo>
                  <a:lnTo>
                    <a:pt x="144653" y="12700"/>
                  </a:lnTo>
                  <a:lnTo>
                    <a:pt x="144653" y="25400"/>
                  </a:lnTo>
                  <a:cubicBezTo>
                    <a:pt x="78359" y="25400"/>
                    <a:pt x="25400" y="77343"/>
                    <a:pt x="25400" y="1405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9" name="Google Shape;609;p23"/>
          <p:cNvSpPr txBox="1"/>
          <p:nvPr/>
        </p:nvSpPr>
        <p:spPr>
          <a:xfrm>
            <a:off x="2036885" y="2002914"/>
            <a:ext cx="10811550" cy="286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Energy-Efficient Techniques:</a:t>
            </a:r>
            <a:endParaRPr/>
          </a:p>
        </p:txBody>
      </p:sp>
      <p:grpSp>
        <p:nvGrpSpPr>
          <p:cNvPr id="610" name="Google Shape;610;p23"/>
          <p:cNvGrpSpPr/>
          <p:nvPr/>
        </p:nvGrpSpPr>
        <p:grpSpPr>
          <a:xfrm>
            <a:off x="904875" y="3968682"/>
            <a:ext cx="16339661" cy="1155382"/>
            <a:chOff x="0" y="0"/>
            <a:chExt cx="21786214" cy="1540510"/>
          </a:xfrm>
        </p:grpSpPr>
        <p:sp>
          <p:nvSpPr>
            <p:cNvPr id="611" name="Google Shape;611;p23"/>
            <p:cNvSpPr/>
            <p:nvPr/>
          </p:nvSpPr>
          <p:spPr>
            <a:xfrm>
              <a:off x="12700" y="12700"/>
              <a:ext cx="21760814" cy="1515110"/>
            </a:xfrm>
            <a:custGeom>
              <a:rect b="b" l="l" r="r" t="t"/>
              <a:pathLst>
                <a:path extrusionOk="0" h="1515110" w="21760814">
                  <a:moveTo>
                    <a:pt x="0" y="0"/>
                  </a:moveTo>
                  <a:lnTo>
                    <a:pt x="21760814" y="0"/>
                  </a:lnTo>
                  <a:lnTo>
                    <a:pt x="21760814" y="1515110"/>
                  </a:lnTo>
                  <a:lnTo>
                    <a:pt x="0" y="1515110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</p:sp>
        <p:sp>
          <p:nvSpPr>
            <p:cNvPr id="612" name="Google Shape;612;p23"/>
            <p:cNvSpPr/>
            <p:nvPr/>
          </p:nvSpPr>
          <p:spPr>
            <a:xfrm>
              <a:off x="0" y="0"/>
              <a:ext cx="21786214" cy="1540510"/>
            </a:xfrm>
            <a:custGeom>
              <a:rect b="b" l="l" r="r" t="t"/>
              <a:pathLst>
                <a:path extrusionOk="0" h="1540510" w="21786214">
                  <a:moveTo>
                    <a:pt x="12700" y="0"/>
                  </a:moveTo>
                  <a:lnTo>
                    <a:pt x="21773514" y="0"/>
                  </a:lnTo>
                  <a:cubicBezTo>
                    <a:pt x="21780500" y="0"/>
                    <a:pt x="21786214" y="5715"/>
                    <a:pt x="21786214" y="12700"/>
                  </a:cubicBezTo>
                  <a:lnTo>
                    <a:pt x="21786214" y="1527810"/>
                  </a:lnTo>
                  <a:cubicBezTo>
                    <a:pt x="21786214" y="1534795"/>
                    <a:pt x="21780500" y="1540510"/>
                    <a:pt x="21773514" y="1540510"/>
                  </a:cubicBezTo>
                  <a:lnTo>
                    <a:pt x="12700" y="1540510"/>
                  </a:lnTo>
                  <a:cubicBezTo>
                    <a:pt x="5715" y="1540510"/>
                    <a:pt x="0" y="1534795"/>
                    <a:pt x="0" y="152781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527810"/>
                  </a:lnTo>
                  <a:lnTo>
                    <a:pt x="12700" y="1527810"/>
                  </a:lnTo>
                  <a:lnTo>
                    <a:pt x="12700" y="1515110"/>
                  </a:lnTo>
                  <a:lnTo>
                    <a:pt x="21773514" y="1515110"/>
                  </a:lnTo>
                  <a:lnTo>
                    <a:pt x="21773514" y="1527810"/>
                  </a:lnTo>
                  <a:lnTo>
                    <a:pt x="21760814" y="1527810"/>
                  </a:lnTo>
                  <a:lnTo>
                    <a:pt x="21760814" y="12700"/>
                  </a:lnTo>
                  <a:lnTo>
                    <a:pt x="21773514" y="12700"/>
                  </a:lnTo>
                  <a:lnTo>
                    <a:pt x="21773514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3" name="Google Shape;613;p23"/>
          <p:cNvSpPr txBox="1"/>
          <p:nvPr/>
        </p:nvSpPr>
        <p:spPr>
          <a:xfrm>
            <a:off x="1749318" y="4248971"/>
            <a:ext cx="14650818" cy="782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3825" lvl="2" marL="35290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950"/>
              <a:buFont typeface="Arial"/>
              <a:buChar char="⚬"/>
            </a:pPr>
            <a:r>
              <a:rPr b="0" i="0" lang="en-US" sz="19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Deploy solar, wind, or bioenergy solutions.</a:t>
            </a:r>
            <a:endParaRPr/>
          </a:p>
          <a:p>
            <a:pPr indent="-123825" lvl="2" marL="35290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950"/>
              <a:buFont typeface="Arial"/>
              <a:buChar char="⚬"/>
            </a:pPr>
            <a:r>
              <a:rPr b="0" i="0" lang="en-US" sz="19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Lowers reliance on fossil fuels and provides stable energy in off-grid areas.</a:t>
            </a:r>
            <a:endParaRPr/>
          </a:p>
        </p:txBody>
      </p:sp>
      <p:grpSp>
        <p:nvGrpSpPr>
          <p:cNvPr id="614" name="Google Shape;614;p23"/>
          <p:cNvGrpSpPr/>
          <p:nvPr/>
        </p:nvGrpSpPr>
        <p:grpSpPr>
          <a:xfrm>
            <a:off x="1720906" y="3680862"/>
            <a:ext cx="11443527" cy="594646"/>
            <a:chOff x="0" y="0"/>
            <a:chExt cx="15258035" cy="792861"/>
          </a:xfrm>
        </p:grpSpPr>
        <p:sp>
          <p:nvSpPr>
            <p:cNvPr id="615" name="Google Shape;615;p23"/>
            <p:cNvSpPr/>
            <p:nvPr/>
          </p:nvSpPr>
          <p:spPr>
            <a:xfrm>
              <a:off x="12700" y="12700"/>
              <a:ext cx="15232635" cy="767461"/>
            </a:xfrm>
            <a:custGeom>
              <a:rect b="b" l="l" r="r" t="t"/>
              <a:pathLst>
                <a:path extrusionOk="0" h="767461" w="15232635">
                  <a:moveTo>
                    <a:pt x="0" y="127889"/>
                  </a:moveTo>
                  <a:cubicBezTo>
                    <a:pt x="0" y="57277"/>
                    <a:pt x="59055" y="0"/>
                    <a:pt x="131953" y="0"/>
                  </a:cubicBezTo>
                  <a:lnTo>
                    <a:pt x="15100681" y="0"/>
                  </a:lnTo>
                  <a:cubicBezTo>
                    <a:pt x="15173579" y="0"/>
                    <a:pt x="15232635" y="57277"/>
                    <a:pt x="15232635" y="127889"/>
                  </a:cubicBezTo>
                  <a:lnTo>
                    <a:pt x="15232635" y="639572"/>
                  </a:lnTo>
                  <a:cubicBezTo>
                    <a:pt x="15232635" y="710184"/>
                    <a:pt x="15173579" y="767461"/>
                    <a:pt x="15100681" y="767461"/>
                  </a:cubicBezTo>
                  <a:lnTo>
                    <a:pt x="131953" y="767461"/>
                  </a:lnTo>
                  <a:cubicBezTo>
                    <a:pt x="59055" y="767461"/>
                    <a:pt x="0" y="710184"/>
                    <a:pt x="0" y="639572"/>
                  </a:cubicBezTo>
                  <a:close/>
                </a:path>
              </a:pathLst>
            </a:custGeom>
            <a:solidFill>
              <a:srgbClr val="854F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0" y="0"/>
              <a:ext cx="15258035" cy="792861"/>
            </a:xfrm>
            <a:custGeom>
              <a:rect b="b" l="l" r="r" t="t"/>
              <a:pathLst>
                <a:path extrusionOk="0" h="792861" w="15258035">
                  <a:moveTo>
                    <a:pt x="0" y="140589"/>
                  </a:moveTo>
                  <a:cubicBezTo>
                    <a:pt x="0" y="62611"/>
                    <a:pt x="65151" y="0"/>
                    <a:pt x="144653" y="0"/>
                  </a:cubicBezTo>
                  <a:lnTo>
                    <a:pt x="15113381" y="0"/>
                  </a:lnTo>
                  <a:lnTo>
                    <a:pt x="15113381" y="12700"/>
                  </a:lnTo>
                  <a:lnTo>
                    <a:pt x="15113381" y="0"/>
                  </a:lnTo>
                  <a:cubicBezTo>
                    <a:pt x="15192883" y="0"/>
                    <a:pt x="15258035" y="62611"/>
                    <a:pt x="15258035" y="140589"/>
                  </a:cubicBezTo>
                  <a:lnTo>
                    <a:pt x="15245335" y="140589"/>
                  </a:lnTo>
                  <a:lnTo>
                    <a:pt x="15258035" y="140589"/>
                  </a:lnTo>
                  <a:lnTo>
                    <a:pt x="15258035" y="652272"/>
                  </a:lnTo>
                  <a:lnTo>
                    <a:pt x="15245335" y="652272"/>
                  </a:lnTo>
                  <a:lnTo>
                    <a:pt x="15258035" y="652272"/>
                  </a:lnTo>
                  <a:cubicBezTo>
                    <a:pt x="15258035" y="730250"/>
                    <a:pt x="15192883" y="792861"/>
                    <a:pt x="15113381" y="792861"/>
                  </a:cubicBezTo>
                  <a:lnTo>
                    <a:pt x="15113381" y="780161"/>
                  </a:lnTo>
                  <a:lnTo>
                    <a:pt x="15113381" y="792861"/>
                  </a:lnTo>
                  <a:lnTo>
                    <a:pt x="144653" y="792861"/>
                  </a:lnTo>
                  <a:lnTo>
                    <a:pt x="144653" y="780161"/>
                  </a:lnTo>
                  <a:lnTo>
                    <a:pt x="144653" y="792861"/>
                  </a:lnTo>
                  <a:cubicBezTo>
                    <a:pt x="65151" y="792861"/>
                    <a:pt x="0" y="730377"/>
                    <a:pt x="0" y="652272"/>
                  </a:cubicBezTo>
                  <a:lnTo>
                    <a:pt x="0" y="140589"/>
                  </a:lnTo>
                  <a:lnTo>
                    <a:pt x="12700" y="140589"/>
                  </a:lnTo>
                  <a:lnTo>
                    <a:pt x="0" y="140589"/>
                  </a:lnTo>
                  <a:moveTo>
                    <a:pt x="25400" y="140589"/>
                  </a:moveTo>
                  <a:lnTo>
                    <a:pt x="25400" y="652272"/>
                  </a:lnTo>
                  <a:lnTo>
                    <a:pt x="12700" y="652272"/>
                  </a:lnTo>
                  <a:lnTo>
                    <a:pt x="25400" y="652272"/>
                  </a:lnTo>
                  <a:cubicBezTo>
                    <a:pt x="25400" y="715518"/>
                    <a:pt x="78359" y="767461"/>
                    <a:pt x="144653" y="767461"/>
                  </a:cubicBezTo>
                  <a:lnTo>
                    <a:pt x="15113381" y="767461"/>
                  </a:lnTo>
                  <a:cubicBezTo>
                    <a:pt x="15179548" y="767461"/>
                    <a:pt x="15232635" y="715518"/>
                    <a:pt x="15232635" y="652272"/>
                  </a:cubicBezTo>
                  <a:lnTo>
                    <a:pt x="15232635" y="140589"/>
                  </a:lnTo>
                  <a:cubicBezTo>
                    <a:pt x="15232635" y="77343"/>
                    <a:pt x="15179675" y="25400"/>
                    <a:pt x="15113381" y="25400"/>
                  </a:cubicBezTo>
                  <a:lnTo>
                    <a:pt x="144653" y="25400"/>
                  </a:lnTo>
                  <a:lnTo>
                    <a:pt x="144653" y="12700"/>
                  </a:lnTo>
                  <a:lnTo>
                    <a:pt x="144653" y="25400"/>
                  </a:lnTo>
                  <a:cubicBezTo>
                    <a:pt x="78359" y="25400"/>
                    <a:pt x="25400" y="77343"/>
                    <a:pt x="25400" y="1405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7" name="Google Shape;617;p23"/>
          <p:cNvSpPr txBox="1"/>
          <p:nvPr/>
        </p:nvSpPr>
        <p:spPr>
          <a:xfrm>
            <a:off x="2036885" y="3839523"/>
            <a:ext cx="10811550" cy="286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Renewable Energy Options:</a:t>
            </a:r>
            <a:endParaRPr/>
          </a:p>
        </p:txBody>
      </p:sp>
      <p:grpSp>
        <p:nvGrpSpPr>
          <p:cNvPr id="618" name="Google Shape;618;p23"/>
          <p:cNvGrpSpPr/>
          <p:nvPr/>
        </p:nvGrpSpPr>
        <p:grpSpPr>
          <a:xfrm>
            <a:off x="904875" y="5498165"/>
            <a:ext cx="16339661" cy="1462564"/>
            <a:chOff x="0" y="0"/>
            <a:chExt cx="21786214" cy="1950085"/>
          </a:xfrm>
        </p:grpSpPr>
        <p:sp>
          <p:nvSpPr>
            <p:cNvPr id="619" name="Google Shape;619;p23"/>
            <p:cNvSpPr/>
            <p:nvPr/>
          </p:nvSpPr>
          <p:spPr>
            <a:xfrm>
              <a:off x="12700" y="12700"/>
              <a:ext cx="21760814" cy="1924685"/>
            </a:xfrm>
            <a:custGeom>
              <a:rect b="b" l="l" r="r" t="t"/>
              <a:pathLst>
                <a:path extrusionOk="0" h="1924685" w="21760814">
                  <a:moveTo>
                    <a:pt x="0" y="0"/>
                  </a:moveTo>
                  <a:lnTo>
                    <a:pt x="21760814" y="0"/>
                  </a:lnTo>
                  <a:lnTo>
                    <a:pt x="21760814" y="1924685"/>
                  </a:lnTo>
                  <a:lnTo>
                    <a:pt x="0" y="1924685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</p:sp>
        <p:sp>
          <p:nvSpPr>
            <p:cNvPr id="620" name="Google Shape;620;p23"/>
            <p:cNvSpPr/>
            <p:nvPr/>
          </p:nvSpPr>
          <p:spPr>
            <a:xfrm>
              <a:off x="0" y="0"/>
              <a:ext cx="21786214" cy="1950085"/>
            </a:xfrm>
            <a:custGeom>
              <a:rect b="b" l="l" r="r" t="t"/>
              <a:pathLst>
                <a:path extrusionOk="0" h="1950085" w="21786214">
                  <a:moveTo>
                    <a:pt x="12700" y="0"/>
                  </a:moveTo>
                  <a:lnTo>
                    <a:pt x="21773514" y="0"/>
                  </a:lnTo>
                  <a:cubicBezTo>
                    <a:pt x="21780500" y="0"/>
                    <a:pt x="21786214" y="5715"/>
                    <a:pt x="21786214" y="12700"/>
                  </a:cubicBezTo>
                  <a:lnTo>
                    <a:pt x="21786214" y="1937385"/>
                  </a:lnTo>
                  <a:cubicBezTo>
                    <a:pt x="21786214" y="1944370"/>
                    <a:pt x="21780500" y="1950085"/>
                    <a:pt x="21773514" y="1950085"/>
                  </a:cubicBezTo>
                  <a:lnTo>
                    <a:pt x="12700" y="1950085"/>
                  </a:lnTo>
                  <a:cubicBezTo>
                    <a:pt x="5715" y="1950085"/>
                    <a:pt x="0" y="1944370"/>
                    <a:pt x="0" y="193738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937385"/>
                  </a:lnTo>
                  <a:lnTo>
                    <a:pt x="12700" y="1937385"/>
                  </a:lnTo>
                  <a:lnTo>
                    <a:pt x="12700" y="1924685"/>
                  </a:lnTo>
                  <a:lnTo>
                    <a:pt x="21773514" y="1924685"/>
                  </a:lnTo>
                  <a:lnTo>
                    <a:pt x="21773514" y="1937385"/>
                  </a:lnTo>
                  <a:lnTo>
                    <a:pt x="21760814" y="1937385"/>
                  </a:lnTo>
                  <a:lnTo>
                    <a:pt x="21760814" y="12700"/>
                  </a:lnTo>
                  <a:lnTo>
                    <a:pt x="21773514" y="12700"/>
                  </a:lnTo>
                  <a:lnTo>
                    <a:pt x="21773514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1" name="Google Shape;621;p23"/>
          <p:cNvSpPr txBox="1"/>
          <p:nvPr/>
        </p:nvSpPr>
        <p:spPr>
          <a:xfrm>
            <a:off x="1749318" y="5778453"/>
            <a:ext cx="14650818" cy="1089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3825" lvl="2" marL="35290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950"/>
              <a:buFont typeface="Arial"/>
              <a:buChar char="⚬"/>
            </a:pPr>
            <a:r>
              <a:rPr b="0" i="0" lang="en-US" sz="19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Use sustainable, eco-friendly materials in construction.</a:t>
            </a:r>
            <a:endParaRPr/>
          </a:p>
          <a:p>
            <a:pPr indent="-123825" lvl="2" marL="35290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950"/>
              <a:buFont typeface="Arial"/>
              <a:buChar char="⚬"/>
            </a:pPr>
            <a:r>
              <a:rPr b="0" i="0" lang="en-US" sz="19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Minimizes environmental footprint and improves shelter resilience.</a:t>
            </a:r>
            <a:endParaRPr/>
          </a:p>
          <a:p>
            <a:pPr indent="-123825" lvl="2" marL="35290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950"/>
              <a:buFont typeface="Arial"/>
              <a:buChar char="⚬"/>
            </a:pPr>
            <a:r>
              <a:rPr b="0" i="1" lang="en-US" sz="19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9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Constructing shelters with locally sourced materials and passive cooling systems.</a:t>
            </a:r>
            <a:endParaRPr/>
          </a:p>
        </p:txBody>
      </p:sp>
      <p:grpSp>
        <p:nvGrpSpPr>
          <p:cNvPr id="622" name="Google Shape;622;p23"/>
          <p:cNvGrpSpPr/>
          <p:nvPr/>
        </p:nvGrpSpPr>
        <p:grpSpPr>
          <a:xfrm>
            <a:off x="1720906" y="5210344"/>
            <a:ext cx="11443527" cy="594646"/>
            <a:chOff x="0" y="0"/>
            <a:chExt cx="15258035" cy="792861"/>
          </a:xfrm>
        </p:grpSpPr>
        <p:sp>
          <p:nvSpPr>
            <p:cNvPr id="623" name="Google Shape;623;p23"/>
            <p:cNvSpPr/>
            <p:nvPr/>
          </p:nvSpPr>
          <p:spPr>
            <a:xfrm>
              <a:off x="12700" y="12700"/>
              <a:ext cx="15232635" cy="767461"/>
            </a:xfrm>
            <a:custGeom>
              <a:rect b="b" l="l" r="r" t="t"/>
              <a:pathLst>
                <a:path extrusionOk="0" h="767461" w="15232635">
                  <a:moveTo>
                    <a:pt x="0" y="127889"/>
                  </a:moveTo>
                  <a:cubicBezTo>
                    <a:pt x="0" y="57277"/>
                    <a:pt x="59055" y="0"/>
                    <a:pt x="131953" y="0"/>
                  </a:cubicBezTo>
                  <a:lnTo>
                    <a:pt x="15100681" y="0"/>
                  </a:lnTo>
                  <a:cubicBezTo>
                    <a:pt x="15173579" y="0"/>
                    <a:pt x="15232635" y="57277"/>
                    <a:pt x="15232635" y="127889"/>
                  </a:cubicBezTo>
                  <a:lnTo>
                    <a:pt x="15232635" y="639572"/>
                  </a:lnTo>
                  <a:cubicBezTo>
                    <a:pt x="15232635" y="710184"/>
                    <a:pt x="15173579" y="767461"/>
                    <a:pt x="15100681" y="767461"/>
                  </a:cubicBezTo>
                  <a:lnTo>
                    <a:pt x="131953" y="767461"/>
                  </a:lnTo>
                  <a:cubicBezTo>
                    <a:pt x="59055" y="767461"/>
                    <a:pt x="0" y="710184"/>
                    <a:pt x="0" y="639572"/>
                  </a:cubicBezTo>
                  <a:close/>
                </a:path>
              </a:pathLst>
            </a:custGeom>
            <a:solidFill>
              <a:srgbClr val="854F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0" y="0"/>
              <a:ext cx="15258035" cy="792861"/>
            </a:xfrm>
            <a:custGeom>
              <a:rect b="b" l="l" r="r" t="t"/>
              <a:pathLst>
                <a:path extrusionOk="0" h="792861" w="15258035">
                  <a:moveTo>
                    <a:pt x="0" y="140589"/>
                  </a:moveTo>
                  <a:cubicBezTo>
                    <a:pt x="0" y="62611"/>
                    <a:pt x="65151" y="0"/>
                    <a:pt x="144653" y="0"/>
                  </a:cubicBezTo>
                  <a:lnTo>
                    <a:pt x="15113381" y="0"/>
                  </a:lnTo>
                  <a:lnTo>
                    <a:pt x="15113381" y="12700"/>
                  </a:lnTo>
                  <a:lnTo>
                    <a:pt x="15113381" y="0"/>
                  </a:lnTo>
                  <a:cubicBezTo>
                    <a:pt x="15192883" y="0"/>
                    <a:pt x="15258035" y="62611"/>
                    <a:pt x="15258035" y="140589"/>
                  </a:cubicBezTo>
                  <a:lnTo>
                    <a:pt x="15245335" y="140589"/>
                  </a:lnTo>
                  <a:lnTo>
                    <a:pt x="15258035" y="140589"/>
                  </a:lnTo>
                  <a:lnTo>
                    <a:pt x="15258035" y="652272"/>
                  </a:lnTo>
                  <a:lnTo>
                    <a:pt x="15245335" y="652272"/>
                  </a:lnTo>
                  <a:lnTo>
                    <a:pt x="15258035" y="652272"/>
                  </a:lnTo>
                  <a:cubicBezTo>
                    <a:pt x="15258035" y="730250"/>
                    <a:pt x="15192883" y="792861"/>
                    <a:pt x="15113381" y="792861"/>
                  </a:cubicBezTo>
                  <a:lnTo>
                    <a:pt x="15113381" y="780161"/>
                  </a:lnTo>
                  <a:lnTo>
                    <a:pt x="15113381" y="792861"/>
                  </a:lnTo>
                  <a:lnTo>
                    <a:pt x="144653" y="792861"/>
                  </a:lnTo>
                  <a:lnTo>
                    <a:pt x="144653" y="780161"/>
                  </a:lnTo>
                  <a:lnTo>
                    <a:pt x="144653" y="792861"/>
                  </a:lnTo>
                  <a:cubicBezTo>
                    <a:pt x="65151" y="792861"/>
                    <a:pt x="0" y="730377"/>
                    <a:pt x="0" y="652272"/>
                  </a:cubicBezTo>
                  <a:lnTo>
                    <a:pt x="0" y="140589"/>
                  </a:lnTo>
                  <a:lnTo>
                    <a:pt x="12700" y="140589"/>
                  </a:lnTo>
                  <a:lnTo>
                    <a:pt x="0" y="140589"/>
                  </a:lnTo>
                  <a:moveTo>
                    <a:pt x="25400" y="140589"/>
                  </a:moveTo>
                  <a:lnTo>
                    <a:pt x="25400" y="652272"/>
                  </a:lnTo>
                  <a:lnTo>
                    <a:pt x="12700" y="652272"/>
                  </a:lnTo>
                  <a:lnTo>
                    <a:pt x="25400" y="652272"/>
                  </a:lnTo>
                  <a:cubicBezTo>
                    <a:pt x="25400" y="715518"/>
                    <a:pt x="78359" y="767461"/>
                    <a:pt x="144653" y="767461"/>
                  </a:cubicBezTo>
                  <a:lnTo>
                    <a:pt x="15113381" y="767461"/>
                  </a:lnTo>
                  <a:cubicBezTo>
                    <a:pt x="15179548" y="767461"/>
                    <a:pt x="15232635" y="715518"/>
                    <a:pt x="15232635" y="652272"/>
                  </a:cubicBezTo>
                  <a:lnTo>
                    <a:pt x="15232635" y="140589"/>
                  </a:lnTo>
                  <a:cubicBezTo>
                    <a:pt x="15232635" y="77343"/>
                    <a:pt x="15179675" y="25400"/>
                    <a:pt x="15113381" y="25400"/>
                  </a:cubicBezTo>
                  <a:lnTo>
                    <a:pt x="144653" y="25400"/>
                  </a:lnTo>
                  <a:lnTo>
                    <a:pt x="144653" y="12700"/>
                  </a:lnTo>
                  <a:lnTo>
                    <a:pt x="144653" y="25400"/>
                  </a:lnTo>
                  <a:cubicBezTo>
                    <a:pt x="78359" y="25400"/>
                    <a:pt x="25400" y="77343"/>
                    <a:pt x="25400" y="1405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5" name="Google Shape;625;p23"/>
          <p:cNvSpPr txBox="1"/>
          <p:nvPr/>
        </p:nvSpPr>
        <p:spPr>
          <a:xfrm>
            <a:off x="2036885" y="5369005"/>
            <a:ext cx="10811550" cy="286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Green Building Practices:</a:t>
            </a:r>
            <a:endParaRPr/>
          </a:p>
        </p:txBody>
      </p:sp>
      <p:grpSp>
        <p:nvGrpSpPr>
          <p:cNvPr id="626" name="Google Shape;626;p23"/>
          <p:cNvGrpSpPr/>
          <p:nvPr/>
        </p:nvGrpSpPr>
        <p:grpSpPr>
          <a:xfrm>
            <a:off x="904875" y="7334772"/>
            <a:ext cx="16339661" cy="1462564"/>
            <a:chOff x="0" y="0"/>
            <a:chExt cx="21786214" cy="1950085"/>
          </a:xfrm>
        </p:grpSpPr>
        <p:sp>
          <p:nvSpPr>
            <p:cNvPr id="627" name="Google Shape;627;p23"/>
            <p:cNvSpPr/>
            <p:nvPr/>
          </p:nvSpPr>
          <p:spPr>
            <a:xfrm>
              <a:off x="12700" y="12700"/>
              <a:ext cx="21760814" cy="1924685"/>
            </a:xfrm>
            <a:custGeom>
              <a:rect b="b" l="l" r="r" t="t"/>
              <a:pathLst>
                <a:path extrusionOk="0" h="1924685" w="21760814">
                  <a:moveTo>
                    <a:pt x="0" y="0"/>
                  </a:moveTo>
                  <a:lnTo>
                    <a:pt x="21760814" y="0"/>
                  </a:lnTo>
                  <a:lnTo>
                    <a:pt x="21760814" y="1924685"/>
                  </a:lnTo>
                  <a:lnTo>
                    <a:pt x="0" y="1924685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</p:sp>
        <p:sp>
          <p:nvSpPr>
            <p:cNvPr id="628" name="Google Shape;628;p23"/>
            <p:cNvSpPr/>
            <p:nvPr/>
          </p:nvSpPr>
          <p:spPr>
            <a:xfrm>
              <a:off x="0" y="0"/>
              <a:ext cx="21786214" cy="1950085"/>
            </a:xfrm>
            <a:custGeom>
              <a:rect b="b" l="l" r="r" t="t"/>
              <a:pathLst>
                <a:path extrusionOk="0" h="1950085" w="21786214">
                  <a:moveTo>
                    <a:pt x="12700" y="0"/>
                  </a:moveTo>
                  <a:lnTo>
                    <a:pt x="21773514" y="0"/>
                  </a:lnTo>
                  <a:cubicBezTo>
                    <a:pt x="21780500" y="0"/>
                    <a:pt x="21786214" y="5715"/>
                    <a:pt x="21786214" y="12700"/>
                  </a:cubicBezTo>
                  <a:lnTo>
                    <a:pt x="21786214" y="1937385"/>
                  </a:lnTo>
                  <a:cubicBezTo>
                    <a:pt x="21786214" y="1944370"/>
                    <a:pt x="21780500" y="1950085"/>
                    <a:pt x="21773514" y="1950085"/>
                  </a:cubicBezTo>
                  <a:lnTo>
                    <a:pt x="12700" y="1950085"/>
                  </a:lnTo>
                  <a:cubicBezTo>
                    <a:pt x="5715" y="1950085"/>
                    <a:pt x="0" y="1944370"/>
                    <a:pt x="0" y="193738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937385"/>
                  </a:lnTo>
                  <a:lnTo>
                    <a:pt x="12700" y="1937385"/>
                  </a:lnTo>
                  <a:lnTo>
                    <a:pt x="12700" y="1924685"/>
                  </a:lnTo>
                  <a:lnTo>
                    <a:pt x="21773514" y="1924685"/>
                  </a:lnTo>
                  <a:lnTo>
                    <a:pt x="21773514" y="1937385"/>
                  </a:lnTo>
                  <a:lnTo>
                    <a:pt x="21760814" y="1937385"/>
                  </a:lnTo>
                  <a:lnTo>
                    <a:pt x="21760814" y="12700"/>
                  </a:lnTo>
                  <a:lnTo>
                    <a:pt x="21773514" y="12700"/>
                  </a:lnTo>
                  <a:lnTo>
                    <a:pt x="21773514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9" name="Google Shape;629;p23"/>
          <p:cNvSpPr txBox="1"/>
          <p:nvPr/>
        </p:nvSpPr>
        <p:spPr>
          <a:xfrm>
            <a:off x="1749318" y="7615061"/>
            <a:ext cx="14650818" cy="1089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3825" lvl="2" marL="35290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950"/>
              <a:buFont typeface="Arial"/>
              <a:buChar char="⚬"/>
            </a:pPr>
            <a:r>
              <a:rPr b="0" i="0" lang="en-US" sz="19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Implement energy-efficient water systems.</a:t>
            </a:r>
            <a:endParaRPr/>
          </a:p>
          <a:p>
            <a:pPr indent="-123825" lvl="2" marL="35290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950"/>
              <a:buFont typeface="Arial"/>
              <a:buChar char="⚬"/>
            </a:pPr>
            <a:r>
              <a:rPr b="0" i="0" lang="en-US" sz="19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Reduces both water and energy consumption.</a:t>
            </a:r>
            <a:endParaRPr/>
          </a:p>
          <a:p>
            <a:pPr indent="-123825" lvl="2" marL="352901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950"/>
              <a:buFont typeface="Arial"/>
              <a:buChar char="⚬"/>
            </a:pPr>
            <a:r>
              <a:rPr b="0" i="1" lang="en-US" sz="19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95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Solar-powered water pumps for reliable water access in drought-affected areas.</a:t>
            </a:r>
            <a:endParaRPr/>
          </a:p>
        </p:txBody>
      </p:sp>
      <p:grpSp>
        <p:nvGrpSpPr>
          <p:cNvPr id="630" name="Google Shape;630;p23"/>
          <p:cNvGrpSpPr/>
          <p:nvPr/>
        </p:nvGrpSpPr>
        <p:grpSpPr>
          <a:xfrm>
            <a:off x="1720906" y="7046952"/>
            <a:ext cx="11443527" cy="594646"/>
            <a:chOff x="0" y="0"/>
            <a:chExt cx="15258035" cy="792861"/>
          </a:xfrm>
        </p:grpSpPr>
        <p:sp>
          <p:nvSpPr>
            <p:cNvPr id="631" name="Google Shape;631;p23"/>
            <p:cNvSpPr/>
            <p:nvPr/>
          </p:nvSpPr>
          <p:spPr>
            <a:xfrm>
              <a:off x="12700" y="12700"/>
              <a:ext cx="15232635" cy="767461"/>
            </a:xfrm>
            <a:custGeom>
              <a:rect b="b" l="l" r="r" t="t"/>
              <a:pathLst>
                <a:path extrusionOk="0" h="767461" w="15232635">
                  <a:moveTo>
                    <a:pt x="0" y="127889"/>
                  </a:moveTo>
                  <a:cubicBezTo>
                    <a:pt x="0" y="57277"/>
                    <a:pt x="59055" y="0"/>
                    <a:pt x="131953" y="0"/>
                  </a:cubicBezTo>
                  <a:lnTo>
                    <a:pt x="15100681" y="0"/>
                  </a:lnTo>
                  <a:cubicBezTo>
                    <a:pt x="15173579" y="0"/>
                    <a:pt x="15232635" y="57277"/>
                    <a:pt x="15232635" y="127889"/>
                  </a:cubicBezTo>
                  <a:lnTo>
                    <a:pt x="15232635" y="639572"/>
                  </a:lnTo>
                  <a:cubicBezTo>
                    <a:pt x="15232635" y="710184"/>
                    <a:pt x="15173579" y="767461"/>
                    <a:pt x="15100681" y="767461"/>
                  </a:cubicBezTo>
                  <a:lnTo>
                    <a:pt x="131953" y="767461"/>
                  </a:lnTo>
                  <a:cubicBezTo>
                    <a:pt x="59055" y="767461"/>
                    <a:pt x="0" y="710184"/>
                    <a:pt x="0" y="639572"/>
                  </a:cubicBezTo>
                  <a:close/>
                </a:path>
              </a:pathLst>
            </a:custGeom>
            <a:solidFill>
              <a:srgbClr val="854F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0" y="0"/>
              <a:ext cx="15258035" cy="792861"/>
            </a:xfrm>
            <a:custGeom>
              <a:rect b="b" l="l" r="r" t="t"/>
              <a:pathLst>
                <a:path extrusionOk="0" h="792861" w="15258035">
                  <a:moveTo>
                    <a:pt x="0" y="140589"/>
                  </a:moveTo>
                  <a:cubicBezTo>
                    <a:pt x="0" y="62611"/>
                    <a:pt x="65151" y="0"/>
                    <a:pt x="144653" y="0"/>
                  </a:cubicBezTo>
                  <a:lnTo>
                    <a:pt x="15113381" y="0"/>
                  </a:lnTo>
                  <a:lnTo>
                    <a:pt x="15113381" y="12700"/>
                  </a:lnTo>
                  <a:lnTo>
                    <a:pt x="15113381" y="0"/>
                  </a:lnTo>
                  <a:cubicBezTo>
                    <a:pt x="15192883" y="0"/>
                    <a:pt x="15258035" y="62611"/>
                    <a:pt x="15258035" y="140589"/>
                  </a:cubicBezTo>
                  <a:lnTo>
                    <a:pt x="15245335" y="140589"/>
                  </a:lnTo>
                  <a:lnTo>
                    <a:pt x="15258035" y="140589"/>
                  </a:lnTo>
                  <a:lnTo>
                    <a:pt x="15258035" y="652272"/>
                  </a:lnTo>
                  <a:lnTo>
                    <a:pt x="15245335" y="652272"/>
                  </a:lnTo>
                  <a:lnTo>
                    <a:pt x="15258035" y="652272"/>
                  </a:lnTo>
                  <a:cubicBezTo>
                    <a:pt x="15258035" y="730250"/>
                    <a:pt x="15192883" y="792861"/>
                    <a:pt x="15113381" y="792861"/>
                  </a:cubicBezTo>
                  <a:lnTo>
                    <a:pt x="15113381" y="780161"/>
                  </a:lnTo>
                  <a:lnTo>
                    <a:pt x="15113381" y="792861"/>
                  </a:lnTo>
                  <a:lnTo>
                    <a:pt x="144653" y="792861"/>
                  </a:lnTo>
                  <a:lnTo>
                    <a:pt x="144653" y="780161"/>
                  </a:lnTo>
                  <a:lnTo>
                    <a:pt x="144653" y="792861"/>
                  </a:lnTo>
                  <a:cubicBezTo>
                    <a:pt x="65151" y="792861"/>
                    <a:pt x="0" y="730377"/>
                    <a:pt x="0" y="652272"/>
                  </a:cubicBezTo>
                  <a:lnTo>
                    <a:pt x="0" y="140589"/>
                  </a:lnTo>
                  <a:lnTo>
                    <a:pt x="12700" y="140589"/>
                  </a:lnTo>
                  <a:lnTo>
                    <a:pt x="0" y="140589"/>
                  </a:lnTo>
                  <a:moveTo>
                    <a:pt x="25400" y="140589"/>
                  </a:moveTo>
                  <a:lnTo>
                    <a:pt x="25400" y="652272"/>
                  </a:lnTo>
                  <a:lnTo>
                    <a:pt x="12700" y="652272"/>
                  </a:lnTo>
                  <a:lnTo>
                    <a:pt x="25400" y="652272"/>
                  </a:lnTo>
                  <a:cubicBezTo>
                    <a:pt x="25400" y="715518"/>
                    <a:pt x="78359" y="767461"/>
                    <a:pt x="144653" y="767461"/>
                  </a:cubicBezTo>
                  <a:lnTo>
                    <a:pt x="15113381" y="767461"/>
                  </a:lnTo>
                  <a:cubicBezTo>
                    <a:pt x="15179548" y="767461"/>
                    <a:pt x="15232635" y="715518"/>
                    <a:pt x="15232635" y="652272"/>
                  </a:cubicBezTo>
                  <a:lnTo>
                    <a:pt x="15232635" y="140589"/>
                  </a:lnTo>
                  <a:cubicBezTo>
                    <a:pt x="15232635" y="77343"/>
                    <a:pt x="15179675" y="25400"/>
                    <a:pt x="15113381" y="25400"/>
                  </a:cubicBezTo>
                  <a:lnTo>
                    <a:pt x="144653" y="25400"/>
                  </a:lnTo>
                  <a:lnTo>
                    <a:pt x="144653" y="12700"/>
                  </a:lnTo>
                  <a:lnTo>
                    <a:pt x="144653" y="25400"/>
                  </a:lnTo>
                  <a:cubicBezTo>
                    <a:pt x="78359" y="25400"/>
                    <a:pt x="25400" y="77343"/>
                    <a:pt x="25400" y="1405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3" name="Google Shape;633;p23"/>
          <p:cNvSpPr txBox="1"/>
          <p:nvPr/>
        </p:nvSpPr>
        <p:spPr>
          <a:xfrm>
            <a:off x="2036885" y="7205613"/>
            <a:ext cx="10811550" cy="286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Sustainable Water Management: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4"/>
          <p:cNvSpPr/>
          <p:nvPr/>
        </p:nvSpPr>
        <p:spPr>
          <a:xfrm rot="4146538">
            <a:off x="13150366" y="3999354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9" y="0"/>
                </a:lnTo>
                <a:lnTo>
                  <a:pt x="5240289" y="10480577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9" name="Google Shape;639;p24"/>
          <p:cNvSpPr/>
          <p:nvPr/>
        </p:nvSpPr>
        <p:spPr>
          <a:xfrm flipH="1" rot="-6653463">
            <a:off x="13690374" y="5283517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4" y="8753748"/>
                </a:lnTo>
                <a:lnTo>
                  <a:pt x="4376874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0" name="Google Shape;640;p24"/>
          <p:cNvSpPr/>
          <p:nvPr/>
        </p:nvSpPr>
        <p:spPr>
          <a:xfrm flipH="1" rot="3657275">
            <a:off x="-664143" y="-3343837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1" name="Google Shape;641;p24"/>
          <p:cNvSpPr/>
          <p:nvPr/>
        </p:nvSpPr>
        <p:spPr>
          <a:xfrm rot="-7142724">
            <a:off x="-423081" y="-2923034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4" y="0"/>
                </a:lnTo>
                <a:lnTo>
                  <a:pt x="3984154" y="7968309"/>
                </a:lnTo>
                <a:lnTo>
                  <a:pt x="0" y="7968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2" name="Google Shape;642;p24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643" name="Google Shape;643;p24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Key Strategies for Reducing Emissions</a:t>
            </a:r>
            <a:endParaRPr/>
          </a:p>
        </p:txBody>
      </p:sp>
      <p:grpSp>
        <p:nvGrpSpPr>
          <p:cNvPr id="644" name="Google Shape;644;p24"/>
          <p:cNvGrpSpPr/>
          <p:nvPr/>
        </p:nvGrpSpPr>
        <p:grpSpPr>
          <a:xfrm>
            <a:off x="885168" y="2161544"/>
            <a:ext cx="15926466" cy="1521619"/>
            <a:chOff x="0" y="0"/>
            <a:chExt cx="21235288" cy="2028825"/>
          </a:xfrm>
        </p:grpSpPr>
        <p:sp>
          <p:nvSpPr>
            <p:cNvPr id="645" name="Google Shape;645;p24"/>
            <p:cNvSpPr/>
            <p:nvPr/>
          </p:nvSpPr>
          <p:spPr>
            <a:xfrm>
              <a:off x="12700" y="12700"/>
              <a:ext cx="21209888" cy="2003425"/>
            </a:xfrm>
            <a:custGeom>
              <a:rect b="b" l="l" r="r" t="t"/>
              <a:pathLst>
                <a:path extrusionOk="0" h="2003425" w="21209888">
                  <a:moveTo>
                    <a:pt x="0" y="0"/>
                  </a:moveTo>
                  <a:lnTo>
                    <a:pt x="21209888" y="0"/>
                  </a:lnTo>
                  <a:lnTo>
                    <a:pt x="21209888" y="2003425"/>
                  </a:lnTo>
                  <a:lnTo>
                    <a:pt x="0" y="2003425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</p:sp>
        <p:sp>
          <p:nvSpPr>
            <p:cNvPr id="646" name="Google Shape;646;p24"/>
            <p:cNvSpPr/>
            <p:nvPr/>
          </p:nvSpPr>
          <p:spPr>
            <a:xfrm>
              <a:off x="0" y="0"/>
              <a:ext cx="21235288" cy="2028825"/>
            </a:xfrm>
            <a:custGeom>
              <a:rect b="b" l="l" r="r" t="t"/>
              <a:pathLst>
                <a:path extrusionOk="0" h="2028825" w="21235288">
                  <a:moveTo>
                    <a:pt x="12700" y="0"/>
                  </a:moveTo>
                  <a:lnTo>
                    <a:pt x="21222588" y="0"/>
                  </a:lnTo>
                  <a:cubicBezTo>
                    <a:pt x="21229574" y="0"/>
                    <a:pt x="21235288" y="5715"/>
                    <a:pt x="21235288" y="12700"/>
                  </a:cubicBezTo>
                  <a:lnTo>
                    <a:pt x="21235288" y="2016125"/>
                  </a:lnTo>
                  <a:cubicBezTo>
                    <a:pt x="21235288" y="2023110"/>
                    <a:pt x="21229574" y="2028825"/>
                    <a:pt x="21222588" y="2028825"/>
                  </a:cubicBezTo>
                  <a:lnTo>
                    <a:pt x="12700" y="2028825"/>
                  </a:lnTo>
                  <a:cubicBezTo>
                    <a:pt x="5715" y="2028825"/>
                    <a:pt x="0" y="2023110"/>
                    <a:pt x="0" y="201612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016125"/>
                  </a:lnTo>
                  <a:lnTo>
                    <a:pt x="12700" y="2016125"/>
                  </a:lnTo>
                  <a:lnTo>
                    <a:pt x="12700" y="2003425"/>
                  </a:lnTo>
                  <a:lnTo>
                    <a:pt x="21222588" y="2003425"/>
                  </a:lnTo>
                  <a:lnTo>
                    <a:pt x="21222588" y="2016125"/>
                  </a:lnTo>
                  <a:lnTo>
                    <a:pt x="21209888" y="2016125"/>
                  </a:lnTo>
                  <a:lnTo>
                    <a:pt x="21209888" y="12700"/>
                  </a:lnTo>
                  <a:lnTo>
                    <a:pt x="21222588" y="12700"/>
                  </a:lnTo>
                  <a:lnTo>
                    <a:pt x="2122258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854F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7" name="Google Shape;647;p24"/>
          <p:cNvSpPr txBox="1"/>
          <p:nvPr/>
        </p:nvSpPr>
        <p:spPr>
          <a:xfrm>
            <a:off x="1708229" y="2430530"/>
            <a:ext cx="14280335" cy="11530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Minimize waste and promote recycling.</a:t>
            </a:r>
            <a:endParaRPr/>
          </a:p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Cuts down landfill use and lowers emissions.</a:t>
            </a:r>
            <a:endParaRPr/>
          </a:p>
          <a:p>
            <a:pPr indent="-133350" lvl="2" marL="380048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Char char="⚬"/>
            </a:pPr>
            <a:r>
              <a:rPr b="0" i="1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1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Recycling programs in refugee camps and composting organic waste.</a:t>
            </a:r>
            <a:endParaRPr/>
          </a:p>
        </p:txBody>
      </p:sp>
      <p:grpSp>
        <p:nvGrpSpPr>
          <p:cNvPr id="648" name="Google Shape;648;p24"/>
          <p:cNvGrpSpPr/>
          <p:nvPr/>
        </p:nvGrpSpPr>
        <p:grpSpPr>
          <a:xfrm>
            <a:off x="1680537" y="1895864"/>
            <a:ext cx="11154156" cy="550450"/>
            <a:chOff x="0" y="0"/>
            <a:chExt cx="14872208" cy="733933"/>
          </a:xfrm>
        </p:grpSpPr>
        <p:sp>
          <p:nvSpPr>
            <p:cNvPr id="649" name="Google Shape;649;p24"/>
            <p:cNvSpPr/>
            <p:nvPr/>
          </p:nvSpPr>
          <p:spPr>
            <a:xfrm>
              <a:off x="12700" y="12700"/>
              <a:ext cx="14846808" cy="708533"/>
            </a:xfrm>
            <a:custGeom>
              <a:rect b="b" l="l" r="r" t="t"/>
              <a:pathLst>
                <a:path extrusionOk="0" h="708533" w="14846808">
                  <a:moveTo>
                    <a:pt x="0" y="118110"/>
                  </a:moveTo>
                  <a:cubicBezTo>
                    <a:pt x="0" y="52832"/>
                    <a:pt x="54610" y="0"/>
                    <a:pt x="122047" y="0"/>
                  </a:cubicBezTo>
                  <a:lnTo>
                    <a:pt x="14724762" y="0"/>
                  </a:lnTo>
                  <a:cubicBezTo>
                    <a:pt x="14792199" y="0"/>
                    <a:pt x="14846808" y="52832"/>
                    <a:pt x="14846808" y="118110"/>
                  </a:cubicBezTo>
                  <a:lnTo>
                    <a:pt x="14846808" y="590423"/>
                  </a:lnTo>
                  <a:cubicBezTo>
                    <a:pt x="14846808" y="655701"/>
                    <a:pt x="14792199" y="708533"/>
                    <a:pt x="14724762" y="708533"/>
                  </a:cubicBezTo>
                  <a:lnTo>
                    <a:pt x="122047" y="708533"/>
                  </a:lnTo>
                  <a:cubicBezTo>
                    <a:pt x="54610" y="708533"/>
                    <a:pt x="0" y="655574"/>
                    <a:pt x="0" y="590423"/>
                  </a:cubicBezTo>
                  <a:close/>
                </a:path>
              </a:pathLst>
            </a:custGeom>
            <a:solidFill>
              <a:srgbClr val="854F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0" y="0"/>
              <a:ext cx="14872208" cy="733933"/>
            </a:xfrm>
            <a:custGeom>
              <a:rect b="b" l="l" r="r" t="t"/>
              <a:pathLst>
                <a:path extrusionOk="0" h="733933" w="14872208">
                  <a:moveTo>
                    <a:pt x="0" y="130810"/>
                  </a:moveTo>
                  <a:cubicBezTo>
                    <a:pt x="0" y="58166"/>
                    <a:pt x="60706" y="0"/>
                    <a:pt x="134747" y="0"/>
                  </a:cubicBezTo>
                  <a:lnTo>
                    <a:pt x="14737462" y="0"/>
                  </a:lnTo>
                  <a:lnTo>
                    <a:pt x="14737462" y="12700"/>
                  </a:lnTo>
                  <a:lnTo>
                    <a:pt x="14737462" y="0"/>
                  </a:lnTo>
                  <a:cubicBezTo>
                    <a:pt x="14811502" y="0"/>
                    <a:pt x="14872208" y="58166"/>
                    <a:pt x="14872208" y="130810"/>
                  </a:cubicBezTo>
                  <a:lnTo>
                    <a:pt x="14859508" y="130810"/>
                  </a:lnTo>
                  <a:lnTo>
                    <a:pt x="14872208" y="130810"/>
                  </a:lnTo>
                  <a:lnTo>
                    <a:pt x="14872208" y="603123"/>
                  </a:lnTo>
                  <a:lnTo>
                    <a:pt x="14859508" y="603123"/>
                  </a:lnTo>
                  <a:lnTo>
                    <a:pt x="14872208" y="603123"/>
                  </a:lnTo>
                  <a:cubicBezTo>
                    <a:pt x="14872208" y="675767"/>
                    <a:pt x="14811502" y="733933"/>
                    <a:pt x="14737462" y="733933"/>
                  </a:cubicBezTo>
                  <a:lnTo>
                    <a:pt x="14737462" y="721233"/>
                  </a:lnTo>
                  <a:lnTo>
                    <a:pt x="14737462" y="733933"/>
                  </a:lnTo>
                  <a:lnTo>
                    <a:pt x="134747" y="733933"/>
                  </a:lnTo>
                  <a:lnTo>
                    <a:pt x="134747" y="721233"/>
                  </a:lnTo>
                  <a:lnTo>
                    <a:pt x="134747" y="733933"/>
                  </a:lnTo>
                  <a:cubicBezTo>
                    <a:pt x="60706" y="733933"/>
                    <a:pt x="0" y="675767"/>
                    <a:pt x="0" y="603123"/>
                  </a:cubicBezTo>
                  <a:lnTo>
                    <a:pt x="0" y="130810"/>
                  </a:lnTo>
                  <a:lnTo>
                    <a:pt x="12700" y="130810"/>
                  </a:lnTo>
                  <a:lnTo>
                    <a:pt x="0" y="130810"/>
                  </a:lnTo>
                  <a:moveTo>
                    <a:pt x="25400" y="130810"/>
                  </a:moveTo>
                  <a:lnTo>
                    <a:pt x="25400" y="603123"/>
                  </a:lnTo>
                  <a:lnTo>
                    <a:pt x="12700" y="603123"/>
                  </a:lnTo>
                  <a:lnTo>
                    <a:pt x="25400" y="603123"/>
                  </a:lnTo>
                  <a:cubicBezTo>
                    <a:pt x="25400" y="660908"/>
                    <a:pt x="74041" y="708533"/>
                    <a:pt x="134747" y="708533"/>
                  </a:cubicBezTo>
                  <a:lnTo>
                    <a:pt x="14737462" y="708533"/>
                  </a:lnTo>
                  <a:cubicBezTo>
                    <a:pt x="14798295" y="708533"/>
                    <a:pt x="14846808" y="660908"/>
                    <a:pt x="14846808" y="603123"/>
                  </a:cubicBezTo>
                  <a:lnTo>
                    <a:pt x="14846808" y="130810"/>
                  </a:lnTo>
                  <a:cubicBezTo>
                    <a:pt x="14846808" y="73025"/>
                    <a:pt x="14798168" y="25400"/>
                    <a:pt x="14737462" y="25400"/>
                  </a:cubicBezTo>
                  <a:lnTo>
                    <a:pt x="134747" y="25400"/>
                  </a:lnTo>
                  <a:lnTo>
                    <a:pt x="134747" y="12700"/>
                  </a:lnTo>
                  <a:lnTo>
                    <a:pt x="134747" y="25400"/>
                  </a:lnTo>
                  <a:cubicBezTo>
                    <a:pt x="74041" y="25400"/>
                    <a:pt x="25400" y="73025"/>
                    <a:pt x="25400" y="130810"/>
                  </a:cubicBezTo>
                  <a:close/>
                </a:path>
              </a:pathLst>
            </a:custGeom>
            <a:solidFill>
              <a:srgbClr val="854F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1" name="Google Shape;651;p24"/>
          <p:cNvSpPr txBox="1"/>
          <p:nvPr/>
        </p:nvSpPr>
        <p:spPr>
          <a:xfrm>
            <a:off x="1987066" y="2047815"/>
            <a:ext cx="10541177" cy="256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Waste Reduction &amp; Recycling:</a:t>
            </a:r>
            <a:endParaRPr/>
          </a:p>
        </p:txBody>
      </p:sp>
      <p:grpSp>
        <p:nvGrpSpPr>
          <p:cNvPr id="652" name="Google Shape;652;p24"/>
          <p:cNvGrpSpPr/>
          <p:nvPr/>
        </p:nvGrpSpPr>
        <p:grpSpPr>
          <a:xfrm>
            <a:off x="885168" y="4026974"/>
            <a:ext cx="15926466" cy="1351502"/>
            <a:chOff x="0" y="0"/>
            <a:chExt cx="21235288" cy="1802003"/>
          </a:xfrm>
        </p:grpSpPr>
        <p:sp>
          <p:nvSpPr>
            <p:cNvPr id="653" name="Google Shape;653;p24"/>
            <p:cNvSpPr/>
            <p:nvPr/>
          </p:nvSpPr>
          <p:spPr>
            <a:xfrm>
              <a:off x="12700" y="12700"/>
              <a:ext cx="21209888" cy="1776603"/>
            </a:xfrm>
            <a:custGeom>
              <a:rect b="b" l="l" r="r" t="t"/>
              <a:pathLst>
                <a:path extrusionOk="0" h="1776603" w="21209888">
                  <a:moveTo>
                    <a:pt x="0" y="0"/>
                  </a:moveTo>
                  <a:lnTo>
                    <a:pt x="21209888" y="0"/>
                  </a:lnTo>
                  <a:lnTo>
                    <a:pt x="21209888" y="1776603"/>
                  </a:lnTo>
                  <a:lnTo>
                    <a:pt x="0" y="1776603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</p:sp>
        <p:sp>
          <p:nvSpPr>
            <p:cNvPr id="654" name="Google Shape;654;p24"/>
            <p:cNvSpPr/>
            <p:nvPr/>
          </p:nvSpPr>
          <p:spPr>
            <a:xfrm>
              <a:off x="0" y="0"/>
              <a:ext cx="21235288" cy="1802003"/>
            </a:xfrm>
            <a:custGeom>
              <a:rect b="b" l="l" r="r" t="t"/>
              <a:pathLst>
                <a:path extrusionOk="0" h="1802003" w="21235288">
                  <a:moveTo>
                    <a:pt x="12700" y="0"/>
                  </a:moveTo>
                  <a:lnTo>
                    <a:pt x="21222588" y="0"/>
                  </a:lnTo>
                  <a:cubicBezTo>
                    <a:pt x="21229574" y="0"/>
                    <a:pt x="21235288" y="5715"/>
                    <a:pt x="21235288" y="12700"/>
                  </a:cubicBezTo>
                  <a:lnTo>
                    <a:pt x="21235288" y="1789303"/>
                  </a:lnTo>
                  <a:cubicBezTo>
                    <a:pt x="21235288" y="1796288"/>
                    <a:pt x="21229574" y="1802003"/>
                    <a:pt x="21222588" y="1802003"/>
                  </a:cubicBezTo>
                  <a:lnTo>
                    <a:pt x="12700" y="1802003"/>
                  </a:lnTo>
                  <a:cubicBezTo>
                    <a:pt x="5715" y="1802003"/>
                    <a:pt x="0" y="1796288"/>
                    <a:pt x="0" y="178930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789303"/>
                  </a:lnTo>
                  <a:lnTo>
                    <a:pt x="12700" y="1789303"/>
                  </a:lnTo>
                  <a:lnTo>
                    <a:pt x="12700" y="1776603"/>
                  </a:lnTo>
                  <a:lnTo>
                    <a:pt x="21222588" y="1776603"/>
                  </a:lnTo>
                  <a:lnTo>
                    <a:pt x="21222588" y="1789303"/>
                  </a:lnTo>
                  <a:lnTo>
                    <a:pt x="21209888" y="1789303"/>
                  </a:lnTo>
                  <a:lnTo>
                    <a:pt x="21209888" y="12700"/>
                  </a:lnTo>
                  <a:lnTo>
                    <a:pt x="21222588" y="12700"/>
                  </a:lnTo>
                  <a:lnTo>
                    <a:pt x="2122258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854F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5" name="Google Shape;655;p24"/>
          <p:cNvSpPr txBox="1"/>
          <p:nvPr/>
        </p:nvSpPr>
        <p:spPr>
          <a:xfrm>
            <a:off x="1708229" y="4286435"/>
            <a:ext cx="14280335" cy="1006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2" marL="32575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⚬"/>
            </a:pP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Streamline logistics and transport routes to reduce emissions.</a:t>
            </a:r>
            <a:endParaRPr/>
          </a:p>
          <a:p>
            <a:pPr indent="-114300" lvl="2" marL="32575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⚬"/>
            </a:pP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Lowers fuel use and operational costs.</a:t>
            </a:r>
            <a:endParaRPr/>
          </a:p>
          <a:p>
            <a:pPr indent="-114300" lvl="2" marL="32575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⚬"/>
            </a:pPr>
            <a:r>
              <a:rPr b="0" i="1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Using electric vehicles for aid delivery and optimizing transportation routes.</a:t>
            </a:r>
            <a:endParaRPr/>
          </a:p>
        </p:txBody>
      </p:sp>
      <p:grpSp>
        <p:nvGrpSpPr>
          <p:cNvPr id="656" name="Google Shape;656;p24"/>
          <p:cNvGrpSpPr/>
          <p:nvPr/>
        </p:nvGrpSpPr>
        <p:grpSpPr>
          <a:xfrm>
            <a:off x="1680537" y="3761294"/>
            <a:ext cx="11154156" cy="550450"/>
            <a:chOff x="0" y="0"/>
            <a:chExt cx="14872208" cy="733933"/>
          </a:xfrm>
        </p:grpSpPr>
        <p:sp>
          <p:nvSpPr>
            <p:cNvPr id="657" name="Google Shape;657;p24"/>
            <p:cNvSpPr/>
            <p:nvPr/>
          </p:nvSpPr>
          <p:spPr>
            <a:xfrm>
              <a:off x="12700" y="12700"/>
              <a:ext cx="14846808" cy="708533"/>
            </a:xfrm>
            <a:custGeom>
              <a:rect b="b" l="l" r="r" t="t"/>
              <a:pathLst>
                <a:path extrusionOk="0" h="708533" w="14846808">
                  <a:moveTo>
                    <a:pt x="0" y="118110"/>
                  </a:moveTo>
                  <a:cubicBezTo>
                    <a:pt x="0" y="52832"/>
                    <a:pt x="54610" y="0"/>
                    <a:pt x="122047" y="0"/>
                  </a:cubicBezTo>
                  <a:lnTo>
                    <a:pt x="14724762" y="0"/>
                  </a:lnTo>
                  <a:cubicBezTo>
                    <a:pt x="14792199" y="0"/>
                    <a:pt x="14846808" y="52832"/>
                    <a:pt x="14846808" y="118110"/>
                  </a:cubicBezTo>
                  <a:lnTo>
                    <a:pt x="14846808" y="590423"/>
                  </a:lnTo>
                  <a:cubicBezTo>
                    <a:pt x="14846808" y="655701"/>
                    <a:pt x="14792199" y="708533"/>
                    <a:pt x="14724762" y="708533"/>
                  </a:cubicBezTo>
                  <a:lnTo>
                    <a:pt x="122047" y="708533"/>
                  </a:lnTo>
                  <a:cubicBezTo>
                    <a:pt x="54610" y="708533"/>
                    <a:pt x="0" y="655574"/>
                    <a:pt x="0" y="590423"/>
                  </a:cubicBezTo>
                  <a:close/>
                </a:path>
              </a:pathLst>
            </a:custGeom>
            <a:solidFill>
              <a:srgbClr val="854F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0" y="0"/>
              <a:ext cx="14872208" cy="733933"/>
            </a:xfrm>
            <a:custGeom>
              <a:rect b="b" l="l" r="r" t="t"/>
              <a:pathLst>
                <a:path extrusionOk="0" h="733933" w="14872208">
                  <a:moveTo>
                    <a:pt x="0" y="130810"/>
                  </a:moveTo>
                  <a:cubicBezTo>
                    <a:pt x="0" y="58166"/>
                    <a:pt x="60706" y="0"/>
                    <a:pt x="134747" y="0"/>
                  </a:cubicBezTo>
                  <a:lnTo>
                    <a:pt x="14737462" y="0"/>
                  </a:lnTo>
                  <a:lnTo>
                    <a:pt x="14737462" y="12700"/>
                  </a:lnTo>
                  <a:lnTo>
                    <a:pt x="14737462" y="0"/>
                  </a:lnTo>
                  <a:cubicBezTo>
                    <a:pt x="14811502" y="0"/>
                    <a:pt x="14872208" y="58166"/>
                    <a:pt x="14872208" y="130810"/>
                  </a:cubicBezTo>
                  <a:lnTo>
                    <a:pt x="14859508" y="130810"/>
                  </a:lnTo>
                  <a:lnTo>
                    <a:pt x="14872208" y="130810"/>
                  </a:lnTo>
                  <a:lnTo>
                    <a:pt x="14872208" y="603123"/>
                  </a:lnTo>
                  <a:lnTo>
                    <a:pt x="14859508" y="603123"/>
                  </a:lnTo>
                  <a:lnTo>
                    <a:pt x="14872208" y="603123"/>
                  </a:lnTo>
                  <a:cubicBezTo>
                    <a:pt x="14872208" y="675767"/>
                    <a:pt x="14811502" y="733933"/>
                    <a:pt x="14737462" y="733933"/>
                  </a:cubicBezTo>
                  <a:lnTo>
                    <a:pt x="14737462" y="721233"/>
                  </a:lnTo>
                  <a:lnTo>
                    <a:pt x="14737462" y="733933"/>
                  </a:lnTo>
                  <a:lnTo>
                    <a:pt x="134747" y="733933"/>
                  </a:lnTo>
                  <a:lnTo>
                    <a:pt x="134747" y="721233"/>
                  </a:lnTo>
                  <a:lnTo>
                    <a:pt x="134747" y="733933"/>
                  </a:lnTo>
                  <a:cubicBezTo>
                    <a:pt x="60706" y="733933"/>
                    <a:pt x="0" y="675767"/>
                    <a:pt x="0" y="603123"/>
                  </a:cubicBezTo>
                  <a:lnTo>
                    <a:pt x="0" y="130810"/>
                  </a:lnTo>
                  <a:lnTo>
                    <a:pt x="12700" y="130810"/>
                  </a:lnTo>
                  <a:lnTo>
                    <a:pt x="0" y="130810"/>
                  </a:lnTo>
                  <a:moveTo>
                    <a:pt x="25400" y="130810"/>
                  </a:moveTo>
                  <a:lnTo>
                    <a:pt x="25400" y="603123"/>
                  </a:lnTo>
                  <a:lnTo>
                    <a:pt x="12700" y="603123"/>
                  </a:lnTo>
                  <a:lnTo>
                    <a:pt x="25400" y="603123"/>
                  </a:lnTo>
                  <a:cubicBezTo>
                    <a:pt x="25400" y="660908"/>
                    <a:pt x="74041" y="708533"/>
                    <a:pt x="134747" y="708533"/>
                  </a:cubicBezTo>
                  <a:lnTo>
                    <a:pt x="14737462" y="708533"/>
                  </a:lnTo>
                  <a:cubicBezTo>
                    <a:pt x="14798295" y="708533"/>
                    <a:pt x="14846808" y="660908"/>
                    <a:pt x="14846808" y="603123"/>
                  </a:cubicBezTo>
                  <a:lnTo>
                    <a:pt x="14846808" y="130810"/>
                  </a:lnTo>
                  <a:cubicBezTo>
                    <a:pt x="14846808" y="73025"/>
                    <a:pt x="14798168" y="25400"/>
                    <a:pt x="14737462" y="25400"/>
                  </a:cubicBezTo>
                  <a:lnTo>
                    <a:pt x="134747" y="25400"/>
                  </a:lnTo>
                  <a:lnTo>
                    <a:pt x="134747" y="12700"/>
                  </a:lnTo>
                  <a:lnTo>
                    <a:pt x="134747" y="25400"/>
                  </a:lnTo>
                  <a:cubicBezTo>
                    <a:pt x="74041" y="25400"/>
                    <a:pt x="25400" y="73025"/>
                    <a:pt x="25400" y="130810"/>
                  </a:cubicBezTo>
                  <a:close/>
                </a:path>
              </a:pathLst>
            </a:custGeom>
            <a:solidFill>
              <a:srgbClr val="854F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9" name="Google Shape;659;p24"/>
          <p:cNvSpPr txBox="1"/>
          <p:nvPr/>
        </p:nvSpPr>
        <p:spPr>
          <a:xfrm>
            <a:off x="1987066" y="3913245"/>
            <a:ext cx="10541177" cy="256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Transportation Optimization:</a:t>
            </a:r>
            <a:endParaRPr/>
          </a:p>
        </p:txBody>
      </p:sp>
      <p:grpSp>
        <p:nvGrpSpPr>
          <p:cNvPr id="660" name="Google Shape;660;p24"/>
          <p:cNvGrpSpPr/>
          <p:nvPr/>
        </p:nvGrpSpPr>
        <p:grpSpPr>
          <a:xfrm>
            <a:off x="885168" y="5722305"/>
            <a:ext cx="15926466" cy="1351502"/>
            <a:chOff x="0" y="0"/>
            <a:chExt cx="21235288" cy="1802003"/>
          </a:xfrm>
        </p:grpSpPr>
        <p:sp>
          <p:nvSpPr>
            <p:cNvPr id="661" name="Google Shape;661;p24"/>
            <p:cNvSpPr/>
            <p:nvPr/>
          </p:nvSpPr>
          <p:spPr>
            <a:xfrm>
              <a:off x="12700" y="12700"/>
              <a:ext cx="21209888" cy="1776603"/>
            </a:xfrm>
            <a:custGeom>
              <a:rect b="b" l="l" r="r" t="t"/>
              <a:pathLst>
                <a:path extrusionOk="0" h="1776603" w="21209888">
                  <a:moveTo>
                    <a:pt x="0" y="0"/>
                  </a:moveTo>
                  <a:lnTo>
                    <a:pt x="21209888" y="0"/>
                  </a:lnTo>
                  <a:lnTo>
                    <a:pt x="21209888" y="1776603"/>
                  </a:lnTo>
                  <a:lnTo>
                    <a:pt x="0" y="1776603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</p:sp>
        <p:sp>
          <p:nvSpPr>
            <p:cNvPr id="662" name="Google Shape;662;p24"/>
            <p:cNvSpPr/>
            <p:nvPr/>
          </p:nvSpPr>
          <p:spPr>
            <a:xfrm>
              <a:off x="0" y="0"/>
              <a:ext cx="21235288" cy="1802003"/>
            </a:xfrm>
            <a:custGeom>
              <a:rect b="b" l="l" r="r" t="t"/>
              <a:pathLst>
                <a:path extrusionOk="0" h="1802003" w="21235288">
                  <a:moveTo>
                    <a:pt x="12700" y="0"/>
                  </a:moveTo>
                  <a:lnTo>
                    <a:pt x="21222588" y="0"/>
                  </a:lnTo>
                  <a:cubicBezTo>
                    <a:pt x="21229574" y="0"/>
                    <a:pt x="21235288" y="5715"/>
                    <a:pt x="21235288" y="12700"/>
                  </a:cubicBezTo>
                  <a:lnTo>
                    <a:pt x="21235288" y="1789303"/>
                  </a:lnTo>
                  <a:cubicBezTo>
                    <a:pt x="21235288" y="1796288"/>
                    <a:pt x="21229574" y="1802003"/>
                    <a:pt x="21222588" y="1802003"/>
                  </a:cubicBezTo>
                  <a:lnTo>
                    <a:pt x="12700" y="1802003"/>
                  </a:lnTo>
                  <a:cubicBezTo>
                    <a:pt x="5715" y="1802003"/>
                    <a:pt x="0" y="1796288"/>
                    <a:pt x="0" y="178930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789303"/>
                  </a:lnTo>
                  <a:lnTo>
                    <a:pt x="12700" y="1789303"/>
                  </a:lnTo>
                  <a:lnTo>
                    <a:pt x="12700" y="1776603"/>
                  </a:lnTo>
                  <a:lnTo>
                    <a:pt x="21222588" y="1776603"/>
                  </a:lnTo>
                  <a:lnTo>
                    <a:pt x="21222588" y="1789303"/>
                  </a:lnTo>
                  <a:lnTo>
                    <a:pt x="21209888" y="1789303"/>
                  </a:lnTo>
                  <a:lnTo>
                    <a:pt x="21209888" y="12700"/>
                  </a:lnTo>
                  <a:lnTo>
                    <a:pt x="21222588" y="12700"/>
                  </a:lnTo>
                  <a:lnTo>
                    <a:pt x="2122258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854F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3" name="Google Shape;663;p24"/>
          <p:cNvSpPr txBox="1"/>
          <p:nvPr/>
        </p:nvSpPr>
        <p:spPr>
          <a:xfrm>
            <a:off x="1708229" y="5981766"/>
            <a:ext cx="14280335" cy="1006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2" marL="32575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⚬"/>
            </a:pP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Use eco-friendly farming techniques.</a:t>
            </a:r>
            <a:endParaRPr/>
          </a:p>
          <a:p>
            <a:pPr indent="-114300" lvl="2" marL="32575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⚬"/>
            </a:pP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Promotes food security and reduces environmental impact.</a:t>
            </a:r>
            <a:endParaRPr/>
          </a:p>
          <a:p>
            <a:pPr indent="-114300" lvl="2" marL="32575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⚬"/>
            </a:pPr>
            <a:r>
              <a:rPr b="0" i="1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Crop rotation and organic farming in crisis areas.</a:t>
            </a:r>
            <a:endParaRPr/>
          </a:p>
        </p:txBody>
      </p:sp>
      <p:grpSp>
        <p:nvGrpSpPr>
          <p:cNvPr id="664" name="Google Shape;664;p24"/>
          <p:cNvGrpSpPr/>
          <p:nvPr/>
        </p:nvGrpSpPr>
        <p:grpSpPr>
          <a:xfrm>
            <a:off x="1680537" y="5456624"/>
            <a:ext cx="11154156" cy="550450"/>
            <a:chOff x="0" y="0"/>
            <a:chExt cx="14872208" cy="733933"/>
          </a:xfrm>
        </p:grpSpPr>
        <p:sp>
          <p:nvSpPr>
            <p:cNvPr id="665" name="Google Shape;665;p24"/>
            <p:cNvSpPr/>
            <p:nvPr/>
          </p:nvSpPr>
          <p:spPr>
            <a:xfrm>
              <a:off x="12700" y="12700"/>
              <a:ext cx="14846808" cy="708533"/>
            </a:xfrm>
            <a:custGeom>
              <a:rect b="b" l="l" r="r" t="t"/>
              <a:pathLst>
                <a:path extrusionOk="0" h="708533" w="14846808">
                  <a:moveTo>
                    <a:pt x="0" y="118110"/>
                  </a:moveTo>
                  <a:cubicBezTo>
                    <a:pt x="0" y="52832"/>
                    <a:pt x="54610" y="0"/>
                    <a:pt x="122047" y="0"/>
                  </a:cubicBezTo>
                  <a:lnTo>
                    <a:pt x="14724762" y="0"/>
                  </a:lnTo>
                  <a:cubicBezTo>
                    <a:pt x="14792199" y="0"/>
                    <a:pt x="14846808" y="52832"/>
                    <a:pt x="14846808" y="118110"/>
                  </a:cubicBezTo>
                  <a:lnTo>
                    <a:pt x="14846808" y="590423"/>
                  </a:lnTo>
                  <a:cubicBezTo>
                    <a:pt x="14846808" y="655701"/>
                    <a:pt x="14792199" y="708533"/>
                    <a:pt x="14724762" y="708533"/>
                  </a:cubicBezTo>
                  <a:lnTo>
                    <a:pt x="122047" y="708533"/>
                  </a:lnTo>
                  <a:cubicBezTo>
                    <a:pt x="54610" y="708533"/>
                    <a:pt x="0" y="655574"/>
                    <a:pt x="0" y="590423"/>
                  </a:cubicBezTo>
                  <a:close/>
                </a:path>
              </a:pathLst>
            </a:custGeom>
            <a:solidFill>
              <a:srgbClr val="854F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0" y="0"/>
              <a:ext cx="14872208" cy="733933"/>
            </a:xfrm>
            <a:custGeom>
              <a:rect b="b" l="l" r="r" t="t"/>
              <a:pathLst>
                <a:path extrusionOk="0" h="733933" w="14872208">
                  <a:moveTo>
                    <a:pt x="0" y="130810"/>
                  </a:moveTo>
                  <a:cubicBezTo>
                    <a:pt x="0" y="58166"/>
                    <a:pt x="60706" y="0"/>
                    <a:pt x="134747" y="0"/>
                  </a:cubicBezTo>
                  <a:lnTo>
                    <a:pt x="14737462" y="0"/>
                  </a:lnTo>
                  <a:lnTo>
                    <a:pt x="14737462" y="12700"/>
                  </a:lnTo>
                  <a:lnTo>
                    <a:pt x="14737462" y="0"/>
                  </a:lnTo>
                  <a:cubicBezTo>
                    <a:pt x="14811502" y="0"/>
                    <a:pt x="14872208" y="58166"/>
                    <a:pt x="14872208" y="130810"/>
                  </a:cubicBezTo>
                  <a:lnTo>
                    <a:pt x="14859508" y="130810"/>
                  </a:lnTo>
                  <a:lnTo>
                    <a:pt x="14872208" y="130810"/>
                  </a:lnTo>
                  <a:lnTo>
                    <a:pt x="14872208" y="603123"/>
                  </a:lnTo>
                  <a:lnTo>
                    <a:pt x="14859508" y="603123"/>
                  </a:lnTo>
                  <a:lnTo>
                    <a:pt x="14872208" y="603123"/>
                  </a:lnTo>
                  <a:cubicBezTo>
                    <a:pt x="14872208" y="675767"/>
                    <a:pt x="14811502" y="733933"/>
                    <a:pt x="14737462" y="733933"/>
                  </a:cubicBezTo>
                  <a:lnTo>
                    <a:pt x="14737462" y="721233"/>
                  </a:lnTo>
                  <a:lnTo>
                    <a:pt x="14737462" y="733933"/>
                  </a:lnTo>
                  <a:lnTo>
                    <a:pt x="134747" y="733933"/>
                  </a:lnTo>
                  <a:lnTo>
                    <a:pt x="134747" y="721233"/>
                  </a:lnTo>
                  <a:lnTo>
                    <a:pt x="134747" y="733933"/>
                  </a:lnTo>
                  <a:cubicBezTo>
                    <a:pt x="60706" y="733933"/>
                    <a:pt x="0" y="675767"/>
                    <a:pt x="0" y="603123"/>
                  </a:cubicBezTo>
                  <a:lnTo>
                    <a:pt x="0" y="130810"/>
                  </a:lnTo>
                  <a:lnTo>
                    <a:pt x="12700" y="130810"/>
                  </a:lnTo>
                  <a:lnTo>
                    <a:pt x="0" y="130810"/>
                  </a:lnTo>
                  <a:moveTo>
                    <a:pt x="25400" y="130810"/>
                  </a:moveTo>
                  <a:lnTo>
                    <a:pt x="25400" y="603123"/>
                  </a:lnTo>
                  <a:lnTo>
                    <a:pt x="12700" y="603123"/>
                  </a:lnTo>
                  <a:lnTo>
                    <a:pt x="25400" y="603123"/>
                  </a:lnTo>
                  <a:cubicBezTo>
                    <a:pt x="25400" y="660908"/>
                    <a:pt x="74041" y="708533"/>
                    <a:pt x="134747" y="708533"/>
                  </a:cubicBezTo>
                  <a:lnTo>
                    <a:pt x="14737462" y="708533"/>
                  </a:lnTo>
                  <a:cubicBezTo>
                    <a:pt x="14798295" y="708533"/>
                    <a:pt x="14846808" y="660908"/>
                    <a:pt x="14846808" y="603123"/>
                  </a:cubicBezTo>
                  <a:lnTo>
                    <a:pt x="14846808" y="130810"/>
                  </a:lnTo>
                  <a:cubicBezTo>
                    <a:pt x="14846808" y="73025"/>
                    <a:pt x="14798168" y="25400"/>
                    <a:pt x="14737462" y="25400"/>
                  </a:cubicBezTo>
                  <a:lnTo>
                    <a:pt x="134747" y="25400"/>
                  </a:lnTo>
                  <a:lnTo>
                    <a:pt x="134747" y="12700"/>
                  </a:lnTo>
                  <a:lnTo>
                    <a:pt x="134747" y="25400"/>
                  </a:lnTo>
                  <a:cubicBezTo>
                    <a:pt x="74041" y="25400"/>
                    <a:pt x="25400" y="73025"/>
                    <a:pt x="25400" y="130810"/>
                  </a:cubicBezTo>
                  <a:close/>
                </a:path>
              </a:pathLst>
            </a:custGeom>
            <a:solidFill>
              <a:srgbClr val="854F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7" name="Google Shape;667;p24"/>
          <p:cNvSpPr txBox="1"/>
          <p:nvPr/>
        </p:nvSpPr>
        <p:spPr>
          <a:xfrm>
            <a:off x="1987066" y="5608575"/>
            <a:ext cx="10541177" cy="256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Sustainable Agriculture:</a:t>
            </a:r>
            <a:endParaRPr/>
          </a:p>
        </p:txBody>
      </p:sp>
      <p:grpSp>
        <p:nvGrpSpPr>
          <p:cNvPr id="668" name="Google Shape;668;p24"/>
          <p:cNvGrpSpPr/>
          <p:nvPr/>
        </p:nvGrpSpPr>
        <p:grpSpPr>
          <a:xfrm>
            <a:off x="885168" y="7417635"/>
            <a:ext cx="15926466" cy="1351502"/>
            <a:chOff x="0" y="0"/>
            <a:chExt cx="21235288" cy="1802003"/>
          </a:xfrm>
        </p:grpSpPr>
        <p:sp>
          <p:nvSpPr>
            <p:cNvPr id="669" name="Google Shape;669;p24"/>
            <p:cNvSpPr/>
            <p:nvPr/>
          </p:nvSpPr>
          <p:spPr>
            <a:xfrm>
              <a:off x="12700" y="12700"/>
              <a:ext cx="21209888" cy="1776603"/>
            </a:xfrm>
            <a:custGeom>
              <a:rect b="b" l="l" r="r" t="t"/>
              <a:pathLst>
                <a:path extrusionOk="0" h="1776603" w="21209888">
                  <a:moveTo>
                    <a:pt x="0" y="0"/>
                  </a:moveTo>
                  <a:lnTo>
                    <a:pt x="21209888" y="0"/>
                  </a:lnTo>
                  <a:lnTo>
                    <a:pt x="21209888" y="1776603"/>
                  </a:lnTo>
                  <a:lnTo>
                    <a:pt x="0" y="1776603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</p:sp>
        <p:sp>
          <p:nvSpPr>
            <p:cNvPr id="670" name="Google Shape;670;p24"/>
            <p:cNvSpPr/>
            <p:nvPr/>
          </p:nvSpPr>
          <p:spPr>
            <a:xfrm>
              <a:off x="0" y="0"/>
              <a:ext cx="21235288" cy="1802003"/>
            </a:xfrm>
            <a:custGeom>
              <a:rect b="b" l="l" r="r" t="t"/>
              <a:pathLst>
                <a:path extrusionOk="0" h="1802003" w="21235288">
                  <a:moveTo>
                    <a:pt x="12700" y="0"/>
                  </a:moveTo>
                  <a:lnTo>
                    <a:pt x="21222588" y="0"/>
                  </a:lnTo>
                  <a:cubicBezTo>
                    <a:pt x="21229574" y="0"/>
                    <a:pt x="21235288" y="5715"/>
                    <a:pt x="21235288" y="12700"/>
                  </a:cubicBezTo>
                  <a:lnTo>
                    <a:pt x="21235288" y="1789303"/>
                  </a:lnTo>
                  <a:cubicBezTo>
                    <a:pt x="21235288" y="1796288"/>
                    <a:pt x="21229574" y="1802003"/>
                    <a:pt x="21222588" y="1802003"/>
                  </a:cubicBezTo>
                  <a:lnTo>
                    <a:pt x="12700" y="1802003"/>
                  </a:lnTo>
                  <a:cubicBezTo>
                    <a:pt x="5715" y="1802003"/>
                    <a:pt x="0" y="1796288"/>
                    <a:pt x="0" y="178930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789303"/>
                  </a:lnTo>
                  <a:lnTo>
                    <a:pt x="12700" y="1789303"/>
                  </a:lnTo>
                  <a:lnTo>
                    <a:pt x="12700" y="1776603"/>
                  </a:lnTo>
                  <a:lnTo>
                    <a:pt x="21222588" y="1776603"/>
                  </a:lnTo>
                  <a:lnTo>
                    <a:pt x="21222588" y="1789303"/>
                  </a:lnTo>
                  <a:lnTo>
                    <a:pt x="21209888" y="1789303"/>
                  </a:lnTo>
                  <a:lnTo>
                    <a:pt x="21209888" y="12700"/>
                  </a:lnTo>
                  <a:lnTo>
                    <a:pt x="21222588" y="12700"/>
                  </a:lnTo>
                  <a:lnTo>
                    <a:pt x="2122258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854F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1" name="Google Shape;671;p24"/>
          <p:cNvSpPr txBox="1"/>
          <p:nvPr/>
        </p:nvSpPr>
        <p:spPr>
          <a:xfrm>
            <a:off x="1708229" y="7677096"/>
            <a:ext cx="14280335" cy="1006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2" marL="32575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⚬"/>
            </a:pP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Train staff and communities on energy-saving methods.</a:t>
            </a:r>
            <a:endParaRPr/>
          </a:p>
          <a:p>
            <a:pPr indent="-114300" lvl="2" marL="32575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⚬"/>
            </a:pP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Builds a culture of sustainability within humanitarian operations.</a:t>
            </a:r>
            <a:endParaRPr/>
          </a:p>
          <a:p>
            <a:pPr indent="-114300" lvl="2" marL="325755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⚬"/>
            </a:pPr>
            <a:r>
              <a:rPr b="0" i="1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Energy-saving workshops for humanitarian staff and local communities.</a:t>
            </a:r>
            <a:endParaRPr/>
          </a:p>
        </p:txBody>
      </p:sp>
      <p:grpSp>
        <p:nvGrpSpPr>
          <p:cNvPr id="672" name="Google Shape;672;p24"/>
          <p:cNvGrpSpPr/>
          <p:nvPr/>
        </p:nvGrpSpPr>
        <p:grpSpPr>
          <a:xfrm>
            <a:off x="1680537" y="7151955"/>
            <a:ext cx="11154156" cy="550450"/>
            <a:chOff x="0" y="0"/>
            <a:chExt cx="14872208" cy="733933"/>
          </a:xfrm>
        </p:grpSpPr>
        <p:sp>
          <p:nvSpPr>
            <p:cNvPr id="673" name="Google Shape;673;p24"/>
            <p:cNvSpPr/>
            <p:nvPr/>
          </p:nvSpPr>
          <p:spPr>
            <a:xfrm>
              <a:off x="12700" y="12700"/>
              <a:ext cx="14846808" cy="708533"/>
            </a:xfrm>
            <a:custGeom>
              <a:rect b="b" l="l" r="r" t="t"/>
              <a:pathLst>
                <a:path extrusionOk="0" h="708533" w="14846808">
                  <a:moveTo>
                    <a:pt x="0" y="118110"/>
                  </a:moveTo>
                  <a:cubicBezTo>
                    <a:pt x="0" y="52832"/>
                    <a:pt x="54610" y="0"/>
                    <a:pt x="122047" y="0"/>
                  </a:cubicBezTo>
                  <a:lnTo>
                    <a:pt x="14724762" y="0"/>
                  </a:lnTo>
                  <a:cubicBezTo>
                    <a:pt x="14792199" y="0"/>
                    <a:pt x="14846808" y="52832"/>
                    <a:pt x="14846808" y="118110"/>
                  </a:cubicBezTo>
                  <a:lnTo>
                    <a:pt x="14846808" y="590423"/>
                  </a:lnTo>
                  <a:cubicBezTo>
                    <a:pt x="14846808" y="655701"/>
                    <a:pt x="14792199" y="708533"/>
                    <a:pt x="14724762" y="708533"/>
                  </a:cubicBezTo>
                  <a:lnTo>
                    <a:pt x="122047" y="708533"/>
                  </a:lnTo>
                  <a:cubicBezTo>
                    <a:pt x="54610" y="708533"/>
                    <a:pt x="0" y="655574"/>
                    <a:pt x="0" y="590423"/>
                  </a:cubicBezTo>
                  <a:close/>
                </a:path>
              </a:pathLst>
            </a:custGeom>
            <a:solidFill>
              <a:srgbClr val="854F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0" y="0"/>
              <a:ext cx="14872208" cy="733933"/>
            </a:xfrm>
            <a:custGeom>
              <a:rect b="b" l="l" r="r" t="t"/>
              <a:pathLst>
                <a:path extrusionOk="0" h="733933" w="14872208">
                  <a:moveTo>
                    <a:pt x="0" y="130810"/>
                  </a:moveTo>
                  <a:cubicBezTo>
                    <a:pt x="0" y="58166"/>
                    <a:pt x="60706" y="0"/>
                    <a:pt x="134747" y="0"/>
                  </a:cubicBezTo>
                  <a:lnTo>
                    <a:pt x="14737462" y="0"/>
                  </a:lnTo>
                  <a:lnTo>
                    <a:pt x="14737462" y="12700"/>
                  </a:lnTo>
                  <a:lnTo>
                    <a:pt x="14737462" y="0"/>
                  </a:lnTo>
                  <a:cubicBezTo>
                    <a:pt x="14811502" y="0"/>
                    <a:pt x="14872208" y="58166"/>
                    <a:pt x="14872208" y="130810"/>
                  </a:cubicBezTo>
                  <a:lnTo>
                    <a:pt x="14859508" y="130810"/>
                  </a:lnTo>
                  <a:lnTo>
                    <a:pt x="14872208" y="130810"/>
                  </a:lnTo>
                  <a:lnTo>
                    <a:pt x="14872208" y="603123"/>
                  </a:lnTo>
                  <a:lnTo>
                    <a:pt x="14859508" y="603123"/>
                  </a:lnTo>
                  <a:lnTo>
                    <a:pt x="14872208" y="603123"/>
                  </a:lnTo>
                  <a:cubicBezTo>
                    <a:pt x="14872208" y="675767"/>
                    <a:pt x="14811502" y="733933"/>
                    <a:pt x="14737462" y="733933"/>
                  </a:cubicBezTo>
                  <a:lnTo>
                    <a:pt x="14737462" y="721233"/>
                  </a:lnTo>
                  <a:lnTo>
                    <a:pt x="14737462" y="733933"/>
                  </a:lnTo>
                  <a:lnTo>
                    <a:pt x="134747" y="733933"/>
                  </a:lnTo>
                  <a:lnTo>
                    <a:pt x="134747" y="721233"/>
                  </a:lnTo>
                  <a:lnTo>
                    <a:pt x="134747" y="733933"/>
                  </a:lnTo>
                  <a:cubicBezTo>
                    <a:pt x="60706" y="733933"/>
                    <a:pt x="0" y="675767"/>
                    <a:pt x="0" y="603123"/>
                  </a:cubicBezTo>
                  <a:lnTo>
                    <a:pt x="0" y="130810"/>
                  </a:lnTo>
                  <a:lnTo>
                    <a:pt x="12700" y="130810"/>
                  </a:lnTo>
                  <a:lnTo>
                    <a:pt x="0" y="130810"/>
                  </a:lnTo>
                  <a:moveTo>
                    <a:pt x="25400" y="130810"/>
                  </a:moveTo>
                  <a:lnTo>
                    <a:pt x="25400" y="603123"/>
                  </a:lnTo>
                  <a:lnTo>
                    <a:pt x="12700" y="603123"/>
                  </a:lnTo>
                  <a:lnTo>
                    <a:pt x="25400" y="603123"/>
                  </a:lnTo>
                  <a:cubicBezTo>
                    <a:pt x="25400" y="660908"/>
                    <a:pt x="74041" y="708533"/>
                    <a:pt x="134747" y="708533"/>
                  </a:cubicBezTo>
                  <a:lnTo>
                    <a:pt x="14737462" y="708533"/>
                  </a:lnTo>
                  <a:cubicBezTo>
                    <a:pt x="14798295" y="708533"/>
                    <a:pt x="14846808" y="660908"/>
                    <a:pt x="14846808" y="603123"/>
                  </a:cubicBezTo>
                  <a:lnTo>
                    <a:pt x="14846808" y="130810"/>
                  </a:lnTo>
                  <a:cubicBezTo>
                    <a:pt x="14846808" y="73025"/>
                    <a:pt x="14798168" y="25400"/>
                    <a:pt x="14737462" y="25400"/>
                  </a:cubicBezTo>
                  <a:lnTo>
                    <a:pt x="134747" y="25400"/>
                  </a:lnTo>
                  <a:lnTo>
                    <a:pt x="134747" y="12700"/>
                  </a:lnTo>
                  <a:lnTo>
                    <a:pt x="134747" y="25400"/>
                  </a:lnTo>
                  <a:cubicBezTo>
                    <a:pt x="74041" y="25400"/>
                    <a:pt x="25400" y="73025"/>
                    <a:pt x="25400" y="130810"/>
                  </a:cubicBezTo>
                  <a:close/>
                </a:path>
              </a:pathLst>
            </a:custGeom>
            <a:solidFill>
              <a:srgbClr val="854F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5" name="Google Shape;675;p24"/>
          <p:cNvSpPr txBox="1"/>
          <p:nvPr/>
        </p:nvSpPr>
        <p:spPr>
          <a:xfrm>
            <a:off x="1987066" y="7303906"/>
            <a:ext cx="10541177" cy="256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Awareness &amp; Education: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05FB4"/>
        </a:solidFill>
      </p:bgPr>
    </p:bg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5"/>
          <p:cNvSpPr/>
          <p:nvPr/>
        </p:nvSpPr>
        <p:spPr>
          <a:xfrm flipH="1" rot="4446803">
            <a:off x="288968" y="-2407142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3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1" name="Google Shape;681;p25"/>
          <p:cNvSpPr/>
          <p:nvPr/>
        </p:nvSpPr>
        <p:spPr>
          <a:xfrm rot="-6353196">
            <a:off x="617143" y="-2011334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4" y="0"/>
                </a:lnTo>
                <a:lnTo>
                  <a:pt x="3984154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2" name="Google Shape;682;p25"/>
          <p:cNvSpPr/>
          <p:nvPr/>
        </p:nvSpPr>
        <p:spPr>
          <a:xfrm rot="3480514">
            <a:off x="12921976" y="2861843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9" y="0"/>
                </a:lnTo>
                <a:lnTo>
                  <a:pt x="5240289" y="10480577"/>
                </a:lnTo>
                <a:close/>
              </a:path>
            </a:pathLst>
          </a:custGeom>
          <a:blipFill rotWithShape="1">
            <a:blip r:embed="rId3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3" name="Google Shape;683;p25"/>
          <p:cNvSpPr/>
          <p:nvPr/>
        </p:nvSpPr>
        <p:spPr>
          <a:xfrm flipH="1" rot="-7319487">
            <a:off x="13540963" y="4117283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5" y="8753748"/>
                </a:lnTo>
                <a:lnTo>
                  <a:pt x="4376875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84" name="Google Shape;684;p25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685" name="Google Shape;685;p25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7" name="Google Shape;687;p25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688" name="Google Shape;688;p25"/>
          <p:cNvSpPr txBox="1"/>
          <p:nvPr/>
        </p:nvSpPr>
        <p:spPr>
          <a:xfrm>
            <a:off x="6629400" y="4230290"/>
            <a:ext cx="9850582" cy="2690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Session 4: Case studies and best practices</a:t>
            </a:r>
            <a:endParaRPr/>
          </a:p>
        </p:txBody>
      </p:sp>
      <p:sp>
        <p:nvSpPr>
          <p:cNvPr id="689" name="Google Shape;689;p25"/>
          <p:cNvSpPr/>
          <p:nvPr/>
        </p:nvSpPr>
        <p:spPr>
          <a:xfrm>
            <a:off x="1096724" y="6517288"/>
            <a:ext cx="3073376" cy="3327474"/>
          </a:xfrm>
          <a:custGeom>
            <a:rect b="b" l="l" r="r" t="t"/>
            <a:pathLst>
              <a:path extrusionOk="0" h="3327474" w="3073376">
                <a:moveTo>
                  <a:pt x="0" y="0"/>
                </a:moveTo>
                <a:lnTo>
                  <a:pt x="3073376" y="0"/>
                </a:lnTo>
                <a:lnTo>
                  <a:pt x="3073376" y="3327474"/>
                </a:lnTo>
                <a:lnTo>
                  <a:pt x="0" y="3327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0" name="Google Shape;690;p25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D5B4D6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691" name="Google Shape;691;p25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/>
          </a:p>
        </p:txBody>
      </p:sp>
      <p:cxnSp>
        <p:nvCxnSpPr>
          <p:cNvPr id="692" name="Google Shape;692;p25"/>
          <p:cNvCxnSpPr/>
          <p:nvPr/>
        </p:nvCxnSpPr>
        <p:spPr>
          <a:xfrm rot="10800000">
            <a:off x="4593325" y="6468000"/>
            <a:ext cx="0" cy="38712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 large oval object in a building  Description automatically generated with medium confidence" id="697" name="Google Shape;697;p26"/>
          <p:cNvSpPr/>
          <p:nvPr/>
        </p:nvSpPr>
        <p:spPr>
          <a:xfrm>
            <a:off x="9550398" y="0"/>
            <a:ext cx="8737600" cy="10287000"/>
          </a:xfrm>
          <a:custGeom>
            <a:rect b="b" l="l" r="r" t="t"/>
            <a:pathLst>
              <a:path extrusionOk="0" h="10287000" w="8737600">
                <a:moveTo>
                  <a:pt x="0" y="0"/>
                </a:moveTo>
                <a:lnTo>
                  <a:pt x="8737600" y="0"/>
                </a:lnTo>
                <a:lnTo>
                  <a:pt x="87376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9902" r="-19901" t="0"/>
            </a:stretch>
          </a:blipFill>
          <a:ln>
            <a:noFill/>
          </a:ln>
        </p:spPr>
      </p:sp>
      <p:sp>
        <p:nvSpPr>
          <p:cNvPr id="698" name="Google Shape;698;p26"/>
          <p:cNvSpPr/>
          <p:nvPr/>
        </p:nvSpPr>
        <p:spPr>
          <a:xfrm rot="4146538">
            <a:off x="13150366" y="3999354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9" y="0"/>
                </a:lnTo>
                <a:lnTo>
                  <a:pt x="5240289" y="10480577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9" name="Google Shape;699;p26"/>
          <p:cNvSpPr/>
          <p:nvPr/>
        </p:nvSpPr>
        <p:spPr>
          <a:xfrm flipH="1" rot="-6653463">
            <a:off x="13690374" y="5283517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4" y="8753748"/>
                </a:lnTo>
                <a:lnTo>
                  <a:pt x="4376874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5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0" name="Google Shape;700;p26"/>
          <p:cNvSpPr/>
          <p:nvPr/>
        </p:nvSpPr>
        <p:spPr>
          <a:xfrm flipH="1" rot="3657275">
            <a:off x="-664143" y="-3343837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1" name="Google Shape;701;p26"/>
          <p:cNvSpPr/>
          <p:nvPr/>
        </p:nvSpPr>
        <p:spPr>
          <a:xfrm rot="-7142724">
            <a:off x="-423081" y="-2923034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4" y="0"/>
                </a:lnTo>
                <a:lnTo>
                  <a:pt x="3984154" y="7968309"/>
                </a:lnTo>
                <a:lnTo>
                  <a:pt x="0" y="7968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2" name="Google Shape;702;p26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703" name="Google Shape;703;p26"/>
          <p:cNvSpPr txBox="1"/>
          <p:nvPr/>
        </p:nvSpPr>
        <p:spPr>
          <a:xfrm>
            <a:off x="914399" y="2277143"/>
            <a:ext cx="8046722" cy="6529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6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Context</a:t>
            </a:r>
            <a:r>
              <a:rPr b="0" i="0" lang="en-US" sz="296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Malakal Protection of Civilians Site, South Sudan.</a:t>
            </a:r>
            <a:endParaRPr/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6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Environmental Challenge</a:t>
            </a:r>
            <a:r>
              <a:rPr b="0" i="0" lang="en-US" sz="296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Managing faecal sludge and providing energy in IDP camps while preventing environmental contamination.</a:t>
            </a:r>
            <a:endParaRPr/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6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Humanitarian Response</a:t>
            </a:r>
            <a:r>
              <a:rPr b="0" i="0" lang="en-US" sz="296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indent="-185493" lvl="2" marL="556483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7"/>
              <a:buFont typeface="Arial"/>
              <a:buChar char="⚬"/>
            </a:pPr>
            <a:r>
              <a:rPr b="0" i="0" lang="en-US" sz="257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IOM installed an anaerobic bio-digester to treat faecal sludge and produce biogas for cooking and lighting.</a:t>
            </a:r>
            <a:endParaRPr/>
          </a:p>
          <a:p>
            <a:pPr indent="-185493" lvl="2" marL="556483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7"/>
              <a:buFont typeface="Arial"/>
              <a:buChar char="⚬"/>
            </a:pPr>
            <a:r>
              <a:rPr b="0" i="0" lang="en-US" sz="257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Reduced GHG emissions from sludge and firewood consumption.</a:t>
            </a:r>
            <a:endParaRPr/>
          </a:p>
          <a:p>
            <a:pPr indent="-213022" lvl="2" marL="639065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6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Lessons Learned</a:t>
            </a:r>
            <a:r>
              <a:rPr b="0" i="0" lang="en-US" sz="296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indent="-185493" lvl="2" marL="556483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7"/>
              <a:buFont typeface="Arial"/>
              <a:buChar char="⚬"/>
            </a:pPr>
            <a:r>
              <a:rPr b="0" i="0" lang="en-US" sz="257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Reduced GHG emissions by 67%, saved 9.4-11.4 tonnes of firewood annually.</a:t>
            </a:r>
            <a:endParaRPr/>
          </a:p>
          <a:p>
            <a:pPr indent="-185493" lvl="2" marL="556483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7"/>
              <a:buFont typeface="Arial"/>
              <a:buChar char="⚬"/>
            </a:pPr>
            <a:r>
              <a:rPr b="0" i="0" lang="en-US" sz="257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Required technical expertise and community sensitization for sustainability.</a:t>
            </a:r>
            <a:endParaRPr/>
          </a:p>
          <a:p>
            <a:pPr indent="-185493" lvl="2" marL="556483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7"/>
              <a:buFont typeface="Arial"/>
              <a:buChar char="⚬"/>
            </a:pPr>
            <a:r>
              <a:rPr b="0" i="0" lang="en-US" sz="257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Demonstrated the importance of capacity building and comprehensive maintenance plans.</a:t>
            </a:r>
            <a:endParaRPr/>
          </a:p>
        </p:txBody>
      </p:sp>
      <p:sp>
        <p:nvSpPr>
          <p:cNvPr id="704" name="Google Shape;704;p26"/>
          <p:cNvSpPr txBox="1"/>
          <p:nvPr/>
        </p:nvSpPr>
        <p:spPr>
          <a:xfrm>
            <a:off x="914400" y="696524"/>
            <a:ext cx="8229600" cy="1157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50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Case Study 1 - Producing Energy with a Bio-Digester System</a:t>
            </a:r>
            <a:endParaRPr/>
          </a:p>
        </p:txBody>
      </p:sp>
      <p:sp>
        <p:nvSpPr>
          <p:cNvPr id="705" name="Google Shape;705;p26"/>
          <p:cNvSpPr txBox="1"/>
          <p:nvPr/>
        </p:nvSpPr>
        <p:spPr>
          <a:xfrm>
            <a:off x="14187747" y="9875520"/>
            <a:ext cx="386334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Source: DG ECHO/IOM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27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715" name="Google Shape;715;p27"/>
          <p:cNvSpPr txBox="1"/>
          <p:nvPr/>
        </p:nvSpPr>
        <p:spPr>
          <a:xfrm>
            <a:off x="4892829" y="5707295"/>
            <a:ext cx="12366471" cy="29956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5771" lvl="1" marL="351544" marR="0" rtl="0" algn="l">
              <a:lnSpc>
                <a:spcPct val="972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2"/>
              <a:buFont typeface="Arial"/>
              <a:buChar char="•"/>
            </a:pPr>
            <a:r>
              <a:rPr b="1" i="0" lang="en-US" sz="1942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Context</a:t>
            </a:r>
            <a:r>
              <a:rPr b="0" i="0" lang="en-US" sz="1942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Malakal Humanitarian Hub, South Sudan.</a:t>
            </a:r>
            <a:endParaRPr/>
          </a:p>
          <a:p>
            <a:pPr indent="-175771" lvl="1" marL="351544" marR="0" rtl="0" algn="l">
              <a:lnSpc>
                <a:spcPct val="972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2"/>
              <a:buFont typeface="Arial"/>
              <a:buChar char="•"/>
            </a:pPr>
            <a:r>
              <a:rPr b="1" i="0" lang="en-US" sz="1942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Environmental Challenge</a:t>
            </a:r>
            <a:r>
              <a:rPr b="0" i="0" lang="en-US" sz="1942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High energy costs and carbon footprint from diesel generators in remote, insecure areas.</a:t>
            </a:r>
            <a:endParaRPr/>
          </a:p>
          <a:p>
            <a:pPr indent="-175771" lvl="1" marL="351544" marR="0" rtl="0" algn="l">
              <a:lnSpc>
                <a:spcPct val="972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2"/>
              <a:buFont typeface="Arial"/>
              <a:buChar char="•"/>
            </a:pPr>
            <a:r>
              <a:rPr b="1" i="0" lang="en-US" sz="1942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Humanitarian Response</a:t>
            </a:r>
            <a:r>
              <a:rPr b="0" i="0" lang="en-US" sz="1942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indent="-175921" lvl="4" marL="879610" marR="0" rtl="0" algn="l">
              <a:lnSpc>
                <a:spcPct val="107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2"/>
              <a:buFont typeface="Arial"/>
              <a:buChar char="•"/>
            </a:pPr>
            <a:r>
              <a:rPr b="0" i="0" lang="en-US" sz="1942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IOM transitioned the hub to solar energy, covering 80% of energy needs with solar PV and battery storage.</a:t>
            </a:r>
            <a:endParaRPr/>
          </a:p>
          <a:p>
            <a:pPr indent="-175921" lvl="4" marL="879610" marR="0" rtl="0" algn="l">
              <a:lnSpc>
                <a:spcPct val="107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2"/>
              <a:buFont typeface="Arial"/>
              <a:buChar char="•"/>
            </a:pPr>
            <a:r>
              <a:rPr b="0" i="0" lang="en-US" sz="1942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Reduced reliance on diesel generators, saving €300,000 over 5 years and cutting CO2 emissions by 744 tonnes/year.</a:t>
            </a:r>
            <a:endParaRPr/>
          </a:p>
          <a:p>
            <a:pPr indent="-175771" lvl="1" marL="351544" marR="0" rtl="0" algn="l">
              <a:lnSpc>
                <a:spcPct val="972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2"/>
              <a:buFont typeface="Arial"/>
              <a:buChar char="•"/>
            </a:pPr>
            <a:r>
              <a:rPr b="1" i="0" lang="en-US" sz="1942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Lessons Learned</a:t>
            </a:r>
            <a:r>
              <a:rPr b="0" i="0" lang="en-US" sz="1942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indent="-175921" lvl="4" marL="879610" marR="0" rtl="0" algn="l">
              <a:lnSpc>
                <a:spcPct val="107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2"/>
              <a:buFont typeface="Arial"/>
              <a:buChar char="•"/>
            </a:pPr>
            <a:r>
              <a:rPr b="0" i="0" lang="en-US" sz="1942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Requires significant initial investment and technical expertise.</a:t>
            </a:r>
            <a:endParaRPr/>
          </a:p>
          <a:p>
            <a:pPr indent="-175921" lvl="4" marL="879610" marR="0" rtl="0" algn="l">
              <a:lnSpc>
                <a:spcPct val="107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2"/>
              <a:buFont typeface="Arial"/>
              <a:buChar char="•"/>
            </a:pPr>
            <a:r>
              <a:rPr b="0" i="0" lang="en-US" sz="1942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Key challenges: securing capital, managing battery recycling.</a:t>
            </a:r>
            <a:endParaRPr/>
          </a:p>
          <a:p>
            <a:pPr indent="-123316" lvl="3" marL="351544" marR="0" rtl="0" algn="l">
              <a:lnSpc>
                <a:spcPct val="107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2"/>
              <a:buFont typeface="Arial"/>
              <a:buChar char="￭"/>
            </a:pPr>
            <a:r>
              <a:rPr b="0" i="0" lang="en-US" sz="1942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Emphasized multi-departmental collaboration for success.</a:t>
            </a:r>
            <a:endParaRPr/>
          </a:p>
        </p:txBody>
      </p:sp>
      <p:sp>
        <p:nvSpPr>
          <p:cNvPr id="716" name="Google Shape;716;p27"/>
          <p:cNvSpPr txBox="1"/>
          <p:nvPr/>
        </p:nvSpPr>
        <p:spPr>
          <a:xfrm>
            <a:off x="938049" y="6641634"/>
            <a:ext cx="3506367" cy="1107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Case Study 2 - Solarizing a Humanitarian Hub</a:t>
            </a:r>
            <a:endParaRPr/>
          </a:p>
        </p:txBody>
      </p:sp>
      <p:sp>
        <p:nvSpPr>
          <p:cNvPr descr="Men in yellow vests and white helmets working on solar panels  Description automatically generated" id="717" name="Google Shape;717;p27"/>
          <p:cNvSpPr/>
          <p:nvPr/>
        </p:nvSpPr>
        <p:spPr>
          <a:xfrm>
            <a:off x="30" y="15"/>
            <a:ext cx="18287970" cy="5143485"/>
          </a:xfrm>
          <a:custGeom>
            <a:rect b="b" l="l" r="r" t="t"/>
            <a:pathLst>
              <a:path extrusionOk="0" h="5143485" w="18287970">
                <a:moveTo>
                  <a:pt x="0" y="0"/>
                </a:moveTo>
                <a:lnTo>
                  <a:pt x="18287970" y="0"/>
                </a:lnTo>
                <a:lnTo>
                  <a:pt x="18287970" y="5143485"/>
                </a:lnTo>
                <a:lnTo>
                  <a:pt x="0" y="51434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0244" l="0" r="0" t="-40208"/>
            </a:stretch>
          </a:blipFill>
          <a:ln>
            <a:noFill/>
          </a:ln>
        </p:spPr>
      </p:sp>
      <p:sp>
        <p:nvSpPr>
          <p:cNvPr id="718" name="Google Shape;718;p27"/>
          <p:cNvSpPr txBox="1"/>
          <p:nvPr/>
        </p:nvSpPr>
        <p:spPr>
          <a:xfrm>
            <a:off x="365760" y="5126568"/>
            <a:ext cx="3863340" cy="333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Source: DG ECHO/IOM</a:t>
            </a:r>
            <a:endParaRPr/>
          </a:p>
        </p:txBody>
      </p:sp>
      <p:sp>
        <p:nvSpPr>
          <p:cNvPr id="719" name="Google Shape;719;p27"/>
          <p:cNvSpPr/>
          <p:nvPr/>
        </p:nvSpPr>
        <p:spPr>
          <a:xfrm rot="4146538">
            <a:off x="13101890" y="4745448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9" y="0"/>
                </a:lnTo>
                <a:lnTo>
                  <a:pt x="5240289" y="10480577"/>
                </a:lnTo>
                <a:close/>
              </a:path>
            </a:pathLst>
          </a:custGeom>
          <a:blipFill rotWithShape="1">
            <a:blip r:embed="rId5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0" name="Google Shape;720;p27"/>
          <p:cNvSpPr/>
          <p:nvPr/>
        </p:nvSpPr>
        <p:spPr>
          <a:xfrm flipH="1" rot="-6653463">
            <a:off x="13641897" y="6029610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5" y="8753748"/>
                </a:lnTo>
                <a:lnTo>
                  <a:pt x="4376875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6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1" name="Google Shape;721;p27"/>
          <p:cNvSpPr/>
          <p:nvPr/>
        </p:nvSpPr>
        <p:spPr>
          <a:xfrm flipH="1" rot="3657275">
            <a:off x="-664143" y="-3343837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5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2" name="Google Shape;722;p27"/>
          <p:cNvSpPr/>
          <p:nvPr/>
        </p:nvSpPr>
        <p:spPr>
          <a:xfrm rot="-7142724">
            <a:off x="-423081" y="-2923034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4" y="0"/>
                </a:lnTo>
                <a:lnTo>
                  <a:pt x="3984154" y="7968309"/>
                </a:lnTo>
                <a:lnTo>
                  <a:pt x="0" y="7968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8"/>
          <p:cNvSpPr/>
          <p:nvPr/>
        </p:nvSpPr>
        <p:spPr>
          <a:xfrm flipH="1" rot="3657275">
            <a:off x="-664143" y="-3343837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8" name="Google Shape;728;p28"/>
          <p:cNvSpPr/>
          <p:nvPr/>
        </p:nvSpPr>
        <p:spPr>
          <a:xfrm rot="-7142724">
            <a:off x="-423081" y="-2923034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4" y="0"/>
                </a:lnTo>
                <a:lnTo>
                  <a:pt x="3984154" y="7968309"/>
                </a:lnTo>
                <a:lnTo>
                  <a:pt x="0" y="7968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9" name="Google Shape;729;p28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730" name="Google Shape;730;p28"/>
          <p:cNvSpPr txBox="1"/>
          <p:nvPr/>
        </p:nvSpPr>
        <p:spPr>
          <a:xfrm>
            <a:off x="510779" y="2391512"/>
            <a:ext cx="8412482" cy="6285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7170" lvl="1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Context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Various humanitarian settings, including protracted crises and refugee settlements.</a:t>
            </a:r>
            <a:endParaRPr/>
          </a:p>
          <a:p>
            <a:pPr indent="-217170" lvl="1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Environmental Challenge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Rising disaster risks from climate change and environmental degradation.</a:t>
            </a:r>
            <a:endParaRPr/>
          </a:p>
          <a:p>
            <a:pPr indent="-217170" lvl="1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Humanitarian Response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/>
          </a:p>
          <a:p>
            <a:pPr indent="-237171" lvl="3" marL="948689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￭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coalition of experts implemented nature-based solutions (NbS), such as ecosystem restoration, agroforestry, and sustainable land management.</a:t>
            </a:r>
            <a:endParaRPr/>
          </a:p>
          <a:p>
            <a:pPr indent="-237171" lvl="3" marL="948689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￭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NbS provide disaster resilience and sustainable solutions that address both immediate and long-term humanitarian needs.</a:t>
            </a:r>
            <a:endParaRPr/>
          </a:p>
          <a:p>
            <a:pPr indent="-217170" lvl="1" marL="43434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Lessons Learned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/>
          </a:p>
          <a:p>
            <a:pPr indent="-237171" lvl="3" marL="948689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￭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NbS reduce vulnerabilities by leveraging ecosystem services like flood control.</a:t>
            </a:r>
            <a:endParaRPr/>
          </a:p>
          <a:p>
            <a:pPr indent="-237171" lvl="3" marL="948689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￭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Require cross-sectoral collaboration and community-led, culturally appropriate solutions.</a:t>
            </a:r>
            <a:endParaRPr/>
          </a:p>
          <a:p>
            <a:pPr indent="-237171" lvl="3" marL="948689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￭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Challenges: securing funding and technical expertise, ensuring inclusive, gender-responsive approaches.</a:t>
            </a:r>
            <a:endParaRPr/>
          </a:p>
        </p:txBody>
      </p:sp>
      <p:sp>
        <p:nvSpPr>
          <p:cNvPr id="731" name="Google Shape;731;p28"/>
          <p:cNvSpPr txBox="1"/>
          <p:nvPr/>
        </p:nvSpPr>
        <p:spPr>
          <a:xfrm>
            <a:off x="2095932" y="1288693"/>
            <a:ext cx="14461899" cy="567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18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Case Study 3 - Nature-Based Solutions for Climate Resilience</a:t>
            </a:r>
            <a:endParaRPr/>
          </a:p>
        </p:txBody>
      </p:sp>
      <p:sp>
        <p:nvSpPr>
          <p:cNvPr descr="A diagram of a water security system  Description automatically generated" id="732" name="Google Shape;732;p28"/>
          <p:cNvSpPr/>
          <p:nvPr/>
        </p:nvSpPr>
        <p:spPr>
          <a:xfrm>
            <a:off x="8923260" y="3011194"/>
            <a:ext cx="9025407" cy="4754880"/>
          </a:xfrm>
          <a:custGeom>
            <a:rect b="b" l="l" r="r" t="t"/>
            <a:pathLst>
              <a:path extrusionOk="0" h="4754880" w="9025407">
                <a:moveTo>
                  <a:pt x="0" y="0"/>
                </a:moveTo>
                <a:lnTo>
                  <a:pt x="9025408" y="0"/>
                </a:lnTo>
                <a:lnTo>
                  <a:pt x="9025408" y="4754880"/>
                </a:lnTo>
                <a:lnTo>
                  <a:pt x="0" y="4754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67" l="0" r="-1311" t="-67"/>
            </a:stretch>
          </a:blipFill>
          <a:ln>
            <a:noFill/>
          </a:ln>
        </p:spPr>
      </p:sp>
      <p:sp>
        <p:nvSpPr>
          <p:cNvPr id="733" name="Google Shape;733;p28"/>
          <p:cNvSpPr/>
          <p:nvPr/>
        </p:nvSpPr>
        <p:spPr>
          <a:xfrm rot="4146538">
            <a:off x="12883748" y="4601108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8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8" y="0"/>
                </a:lnTo>
                <a:lnTo>
                  <a:pt x="5240288" y="10480577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4" name="Google Shape;734;p28"/>
          <p:cNvSpPr/>
          <p:nvPr/>
        </p:nvSpPr>
        <p:spPr>
          <a:xfrm flipH="1" rot="-6653463">
            <a:off x="13423755" y="5885271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4" y="8753748"/>
                </a:lnTo>
                <a:lnTo>
                  <a:pt x="4376874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9"/>
          <p:cNvSpPr/>
          <p:nvPr/>
        </p:nvSpPr>
        <p:spPr>
          <a:xfrm rot="4146538">
            <a:off x="13150366" y="3999354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9" y="0"/>
                </a:lnTo>
                <a:lnTo>
                  <a:pt x="5240289" y="10480577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0" name="Google Shape;740;p29"/>
          <p:cNvSpPr/>
          <p:nvPr/>
        </p:nvSpPr>
        <p:spPr>
          <a:xfrm flipH="1" rot="-6653463">
            <a:off x="13690374" y="5283517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4" y="8753748"/>
                </a:lnTo>
                <a:lnTo>
                  <a:pt x="4376874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1" name="Google Shape;741;p29"/>
          <p:cNvSpPr/>
          <p:nvPr/>
        </p:nvSpPr>
        <p:spPr>
          <a:xfrm flipH="1" rot="3657275">
            <a:off x="-664143" y="-3343837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2" name="Google Shape;742;p29"/>
          <p:cNvSpPr/>
          <p:nvPr/>
        </p:nvSpPr>
        <p:spPr>
          <a:xfrm rot="-7142724">
            <a:off x="-423081" y="-2923034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4" y="0"/>
                </a:lnTo>
                <a:lnTo>
                  <a:pt x="3984154" y="7968309"/>
                </a:lnTo>
                <a:lnTo>
                  <a:pt x="0" y="7968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3" name="Google Shape;743;p29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744" name="Google Shape;744;p29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Key Takeaways</a:t>
            </a:r>
            <a:endParaRPr/>
          </a:p>
        </p:txBody>
      </p:sp>
      <p:grpSp>
        <p:nvGrpSpPr>
          <p:cNvPr id="745" name="Google Shape;745;p29"/>
          <p:cNvGrpSpPr/>
          <p:nvPr/>
        </p:nvGrpSpPr>
        <p:grpSpPr>
          <a:xfrm>
            <a:off x="894693" y="1894851"/>
            <a:ext cx="15907416" cy="19050"/>
            <a:chOff x="12700" y="0"/>
            <a:chExt cx="21209888" cy="25400"/>
          </a:xfrm>
        </p:grpSpPr>
        <p:sp>
          <p:nvSpPr>
            <p:cNvPr id="746" name="Google Shape;746;p29"/>
            <p:cNvSpPr/>
            <p:nvPr/>
          </p:nvSpPr>
          <p:spPr>
            <a:xfrm>
              <a:off x="12700" y="12700"/>
              <a:ext cx="21209888" cy="0"/>
            </a:xfrm>
            <a:custGeom>
              <a:rect b="b" l="l" r="r" t="t"/>
              <a:pathLst>
                <a:path extrusionOk="0" h="120000" w="21209888">
                  <a:moveTo>
                    <a:pt x="0" y="0"/>
                  </a:moveTo>
                  <a:lnTo>
                    <a:pt x="21209888" y="0"/>
                  </a:lnTo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747" name="Google Shape;747;p29"/>
            <p:cNvSpPr/>
            <p:nvPr/>
          </p:nvSpPr>
          <p:spPr>
            <a:xfrm>
              <a:off x="12700" y="0"/>
              <a:ext cx="21209888" cy="25400"/>
            </a:xfrm>
            <a:custGeom>
              <a:rect b="b" l="l" r="r" t="t"/>
              <a:pathLst>
                <a:path extrusionOk="0" h="25400" w="21209888">
                  <a:moveTo>
                    <a:pt x="0" y="0"/>
                  </a:moveTo>
                  <a:lnTo>
                    <a:pt x="21209888" y="0"/>
                  </a:lnTo>
                  <a:lnTo>
                    <a:pt x="2120988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</p:grpSp>
      <p:sp>
        <p:nvSpPr>
          <p:cNvPr id="748" name="Google Shape;748;p29"/>
          <p:cNvSpPr txBox="1"/>
          <p:nvPr/>
        </p:nvSpPr>
        <p:spPr>
          <a:xfrm>
            <a:off x="1242684" y="1923426"/>
            <a:ext cx="15802632" cy="685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Managing greenhouse gas emissions minimizes environmental impact and reduces operational costs, supporting long-term resilience.</a:t>
            </a:r>
            <a:endParaRPr/>
          </a:p>
        </p:txBody>
      </p:sp>
      <p:grpSp>
        <p:nvGrpSpPr>
          <p:cNvPr id="749" name="Google Shape;749;p29"/>
          <p:cNvGrpSpPr/>
          <p:nvPr/>
        </p:nvGrpSpPr>
        <p:grpSpPr>
          <a:xfrm>
            <a:off x="1190297" y="2651676"/>
            <a:ext cx="15907416" cy="19050"/>
            <a:chOff x="12700" y="0"/>
            <a:chExt cx="21209888" cy="25400"/>
          </a:xfrm>
        </p:grpSpPr>
        <p:sp>
          <p:nvSpPr>
            <p:cNvPr id="750" name="Google Shape;750;p29"/>
            <p:cNvSpPr/>
            <p:nvPr/>
          </p:nvSpPr>
          <p:spPr>
            <a:xfrm>
              <a:off x="12700" y="12700"/>
              <a:ext cx="21209888" cy="0"/>
            </a:xfrm>
            <a:custGeom>
              <a:rect b="b" l="l" r="r" t="t"/>
              <a:pathLst>
                <a:path extrusionOk="0" h="120000" w="21209888">
                  <a:moveTo>
                    <a:pt x="0" y="0"/>
                  </a:moveTo>
                  <a:lnTo>
                    <a:pt x="21209888" y="0"/>
                  </a:lnTo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751" name="Google Shape;751;p29"/>
            <p:cNvSpPr/>
            <p:nvPr/>
          </p:nvSpPr>
          <p:spPr>
            <a:xfrm>
              <a:off x="12700" y="0"/>
              <a:ext cx="21209888" cy="25400"/>
            </a:xfrm>
            <a:custGeom>
              <a:rect b="b" l="l" r="r" t="t"/>
              <a:pathLst>
                <a:path extrusionOk="0" h="25400" w="21209888">
                  <a:moveTo>
                    <a:pt x="0" y="0"/>
                  </a:moveTo>
                  <a:lnTo>
                    <a:pt x="21209888" y="0"/>
                  </a:lnTo>
                  <a:lnTo>
                    <a:pt x="2120988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</p:grpSp>
      <p:sp>
        <p:nvSpPr>
          <p:cNvPr id="752" name="Google Shape;752;p29"/>
          <p:cNvSpPr txBox="1"/>
          <p:nvPr/>
        </p:nvSpPr>
        <p:spPr>
          <a:xfrm>
            <a:off x="1242684" y="2723113"/>
            <a:ext cx="15802632" cy="685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Emissions from fuel use (Scope 1), electricity (Scope 2), and supply chain (Scope 3) contribute to climate change and impact vulnerable communities.</a:t>
            </a:r>
            <a:endParaRPr/>
          </a:p>
        </p:txBody>
      </p:sp>
      <p:grpSp>
        <p:nvGrpSpPr>
          <p:cNvPr id="753" name="Google Shape;753;p29"/>
          <p:cNvGrpSpPr/>
          <p:nvPr/>
        </p:nvGrpSpPr>
        <p:grpSpPr>
          <a:xfrm>
            <a:off x="1190297" y="3451362"/>
            <a:ext cx="15907416" cy="19050"/>
            <a:chOff x="12700" y="0"/>
            <a:chExt cx="21209888" cy="25400"/>
          </a:xfrm>
        </p:grpSpPr>
        <p:sp>
          <p:nvSpPr>
            <p:cNvPr id="754" name="Google Shape;754;p29"/>
            <p:cNvSpPr/>
            <p:nvPr/>
          </p:nvSpPr>
          <p:spPr>
            <a:xfrm>
              <a:off x="12700" y="12700"/>
              <a:ext cx="21209888" cy="0"/>
            </a:xfrm>
            <a:custGeom>
              <a:rect b="b" l="l" r="r" t="t"/>
              <a:pathLst>
                <a:path extrusionOk="0" h="120000" w="21209888">
                  <a:moveTo>
                    <a:pt x="0" y="0"/>
                  </a:moveTo>
                  <a:lnTo>
                    <a:pt x="21209888" y="0"/>
                  </a:lnTo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755" name="Google Shape;755;p29"/>
            <p:cNvSpPr/>
            <p:nvPr/>
          </p:nvSpPr>
          <p:spPr>
            <a:xfrm>
              <a:off x="12700" y="0"/>
              <a:ext cx="21209888" cy="25400"/>
            </a:xfrm>
            <a:custGeom>
              <a:rect b="b" l="l" r="r" t="t"/>
              <a:pathLst>
                <a:path extrusionOk="0" h="25400" w="21209888">
                  <a:moveTo>
                    <a:pt x="0" y="0"/>
                  </a:moveTo>
                  <a:lnTo>
                    <a:pt x="21209888" y="0"/>
                  </a:lnTo>
                  <a:lnTo>
                    <a:pt x="2120988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</p:grpSp>
      <p:sp>
        <p:nvSpPr>
          <p:cNvPr id="756" name="Google Shape;756;p29"/>
          <p:cNvSpPr txBox="1"/>
          <p:nvPr/>
        </p:nvSpPr>
        <p:spPr>
          <a:xfrm>
            <a:off x="1242684" y="3522799"/>
            <a:ext cx="15802632" cy="685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Energy-efficient technologies, optimized transportation, and green building practices are key strategies for reducing emissions.</a:t>
            </a:r>
            <a:endParaRPr/>
          </a:p>
        </p:txBody>
      </p:sp>
      <p:grpSp>
        <p:nvGrpSpPr>
          <p:cNvPr id="757" name="Google Shape;757;p29"/>
          <p:cNvGrpSpPr/>
          <p:nvPr/>
        </p:nvGrpSpPr>
        <p:grpSpPr>
          <a:xfrm>
            <a:off x="1190297" y="4251048"/>
            <a:ext cx="15907416" cy="19050"/>
            <a:chOff x="12700" y="0"/>
            <a:chExt cx="21209888" cy="25400"/>
          </a:xfrm>
        </p:grpSpPr>
        <p:sp>
          <p:nvSpPr>
            <p:cNvPr id="758" name="Google Shape;758;p29"/>
            <p:cNvSpPr/>
            <p:nvPr/>
          </p:nvSpPr>
          <p:spPr>
            <a:xfrm>
              <a:off x="12700" y="12700"/>
              <a:ext cx="21209888" cy="0"/>
            </a:xfrm>
            <a:custGeom>
              <a:rect b="b" l="l" r="r" t="t"/>
              <a:pathLst>
                <a:path extrusionOk="0" h="120000" w="21209888">
                  <a:moveTo>
                    <a:pt x="0" y="0"/>
                  </a:moveTo>
                  <a:lnTo>
                    <a:pt x="21209888" y="0"/>
                  </a:lnTo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759" name="Google Shape;759;p29"/>
            <p:cNvSpPr/>
            <p:nvPr/>
          </p:nvSpPr>
          <p:spPr>
            <a:xfrm>
              <a:off x="12700" y="0"/>
              <a:ext cx="21209888" cy="25400"/>
            </a:xfrm>
            <a:custGeom>
              <a:rect b="b" l="l" r="r" t="t"/>
              <a:pathLst>
                <a:path extrusionOk="0" h="25400" w="21209888">
                  <a:moveTo>
                    <a:pt x="0" y="0"/>
                  </a:moveTo>
                  <a:lnTo>
                    <a:pt x="21209888" y="0"/>
                  </a:lnTo>
                  <a:lnTo>
                    <a:pt x="2120988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</p:grpSp>
      <p:sp>
        <p:nvSpPr>
          <p:cNvPr id="760" name="Google Shape;760;p29"/>
          <p:cNvSpPr txBox="1"/>
          <p:nvPr/>
        </p:nvSpPr>
        <p:spPr>
          <a:xfrm>
            <a:off x="1242684" y="4322485"/>
            <a:ext cx="15802632" cy="685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Renewable energy sources like solar and wind power provide sustainable alternatives to fossil fuels in crisis settings.</a:t>
            </a:r>
            <a:endParaRPr/>
          </a:p>
        </p:txBody>
      </p:sp>
      <p:grpSp>
        <p:nvGrpSpPr>
          <p:cNvPr id="761" name="Google Shape;761;p29"/>
          <p:cNvGrpSpPr/>
          <p:nvPr/>
        </p:nvGrpSpPr>
        <p:grpSpPr>
          <a:xfrm>
            <a:off x="1190297" y="5050736"/>
            <a:ext cx="15907416" cy="19050"/>
            <a:chOff x="12700" y="0"/>
            <a:chExt cx="21209888" cy="25400"/>
          </a:xfrm>
        </p:grpSpPr>
        <p:sp>
          <p:nvSpPr>
            <p:cNvPr id="762" name="Google Shape;762;p29"/>
            <p:cNvSpPr/>
            <p:nvPr/>
          </p:nvSpPr>
          <p:spPr>
            <a:xfrm>
              <a:off x="12700" y="12700"/>
              <a:ext cx="21209888" cy="0"/>
            </a:xfrm>
            <a:custGeom>
              <a:rect b="b" l="l" r="r" t="t"/>
              <a:pathLst>
                <a:path extrusionOk="0" h="120000" w="21209888">
                  <a:moveTo>
                    <a:pt x="0" y="0"/>
                  </a:moveTo>
                  <a:lnTo>
                    <a:pt x="21209888" y="0"/>
                  </a:lnTo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763" name="Google Shape;763;p29"/>
            <p:cNvSpPr/>
            <p:nvPr/>
          </p:nvSpPr>
          <p:spPr>
            <a:xfrm>
              <a:off x="12700" y="0"/>
              <a:ext cx="21209888" cy="25400"/>
            </a:xfrm>
            <a:custGeom>
              <a:rect b="b" l="l" r="r" t="t"/>
              <a:pathLst>
                <a:path extrusionOk="0" h="25400" w="21209888">
                  <a:moveTo>
                    <a:pt x="0" y="0"/>
                  </a:moveTo>
                  <a:lnTo>
                    <a:pt x="21209888" y="0"/>
                  </a:lnTo>
                  <a:lnTo>
                    <a:pt x="2120988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</p:grpSp>
      <p:sp>
        <p:nvSpPr>
          <p:cNvPr id="764" name="Google Shape;764;p29"/>
          <p:cNvSpPr txBox="1"/>
          <p:nvPr/>
        </p:nvSpPr>
        <p:spPr>
          <a:xfrm>
            <a:off x="1242684" y="5122173"/>
            <a:ext cx="15802632" cy="685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Sustainable energy management aligns humanitarian operations with global goals such as the Paris Agreement and SDGs.</a:t>
            </a:r>
            <a:endParaRPr/>
          </a:p>
        </p:txBody>
      </p:sp>
      <p:grpSp>
        <p:nvGrpSpPr>
          <p:cNvPr id="765" name="Google Shape;765;p29"/>
          <p:cNvGrpSpPr/>
          <p:nvPr/>
        </p:nvGrpSpPr>
        <p:grpSpPr>
          <a:xfrm>
            <a:off x="1190297" y="5850421"/>
            <a:ext cx="15907416" cy="19050"/>
            <a:chOff x="12700" y="0"/>
            <a:chExt cx="21209888" cy="25400"/>
          </a:xfrm>
        </p:grpSpPr>
        <p:sp>
          <p:nvSpPr>
            <p:cNvPr id="766" name="Google Shape;766;p29"/>
            <p:cNvSpPr/>
            <p:nvPr/>
          </p:nvSpPr>
          <p:spPr>
            <a:xfrm>
              <a:off x="12700" y="12700"/>
              <a:ext cx="21209888" cy="0"/>
            </a:xfrm>
            <a:custGeom>
              <a:rect b="b" l="l" r="r" t="t"/>
              <a:pathLst>
                <a:path extrusionOk="0" h="120000" w="21209888">
                  <a:moveTo>
                    <a:pt x="0" y="0"/>
                  </a:moveTo>
                  <a:lnTo>
                    <a:pt x="21209888" y="0"/>
                  </a:lnTo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767" name="Google Shape;767;p29"/>
            <p:cNvSpPr/>
            <p:nvPr/>
          </p:nvSpPr>
          <p:spPr>
            <a:xfrm>
              <a:off x="12700" y="0"/>
              <a:ext cx="21209888" cy="25400"/>
            </a:xfrm>
            <a:custGeom>
              <a:rect b="b" l="l" r="r" t="t"/>
              <a:pathLst>
                <a:path extrusionOk="0" h="25400" w="21209888">
                  <a:moveTo>
                    <a:pt x="0" y="0"/>
                  </a:moveTo>
                  <a:lnTo>
                    <a:pt x="21209888" y="0"/>
                  </a:lnTo>
                  <a:lnTo>
                    <a:pt x="2120988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</p:grpSp>
      <p:sp>
        <p:nvSpPr>
          <p:cNvPr id="768" name="Google Shape;768;p29"/>
          <p:cNvSpPr txBox="1"/>
          <p:nvPr/>
        </p:nvSpPr>
        <p:spPr>
          <a:xfrm>
            <a:off x="1242684" y="5921859"/>
            <a:ext cx="15802632" cy="685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Case studies like Malakal Humanitarian Hub and bio-digesters in South Sudan demonstrate successful emission reduction.</a:t>
            </a:r>
            <a:endParaRPr/>
          </a:p>
        </p:txBody>
      </p:sp>
      <p:grpSp>
        <p:nvGrpSpPr>
          <p:cNvPr id="769" name="Google Shape;769;p29"/>
          <p:cNvGrpSpPr/>
          <p:nvPr/>
        </p:nvGrpSpPr>
        <p:grpSpPr>
          <a:xfrm>
            <a:off x="1190297" y="6650109"/>
            <a:ext cx="15907416" cy="19050"/>
            <a:chOff x="12700" y="0"/>
            <a:chExt cx="21209888" cy="25400"/>
          </a:xfrm>
        </p:grpSpPr>
        <p:sp>
          <p:nvSpPr>
            <p:cNvPr id="770" name="Google Shape;770;p29"/>
            <p:cNvSpPr/>
            <p:nvPr/>
          </p:nvSpPr>
          <p:spPr>
            <a:xfrm>
              <a:off x="12700" y="12700"/>
              <a:ext cx="21209888" cy="0"/>
            </a:xfrm>
            <a:custGeom>
              <a:rect b="b" l="l" r="r" t="t"/>
              <a:pathLst>
                <a:path extrusionOk="0" h="120000" w="21209888">
                  <a:moveTo>
                    <a:pt x="0" y="0"/>
                  </a:moveTo>
                  <a:lnTo>
                    <a:pt x="21209888" y="0"/>
                  </a:lnTo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771" name="Google Shape;771;p29"/>
            <p:cNvSpPr/>
            <p:nvPr/>
          </p:nvSpPr>
          <p:spPr>
            <a:xfrm>
              <a:off x="12700" y="0"/>
              <a:ext cx="21209888" cy="25400"/>
            </a:xfrm>
            <a:custGeom>
              <a:rect b="b" l="l" r="r" t="t"/>
              <a:pathLst>
                <a:path extrusionOk="0" h="25400" w="21209888">
                  <a:moveTo>
                    <a:pt x="0" y="0"/>
                  </a:moveTo>
                  <a:lnTo>
                    <a:pt x="21209888" y="0"/>
                  </a:lnTo>
                  <a:lnTo>
                    <a:pt x="2120988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</p:grpSp>
      <p:sp>
        <p:nvSpPr>
          <p:cNvPr id="772" name="Google Shape;772;p29"/>
          <p:cNvSpPr txBox="1"/>
          <p:nvPr/>
        </p:nvSpPr>
        <p:spPr>
          <a:xfrm>
            <a:off x="1242684" y="6721547"/>
            <a:ext cx="15802632" cy="685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Adopting green practices helps humanitarian operations balance efficiency with environmental sustainability.</a:t>
            </a:r>
            <a:endParaRPr/>
          </a:p>
        </p:txBody>
      </p:sp>
      <p:grpSp>
        <p:nvGrpSpPr>
          <p:cNvPr id="773" name="Google Shape;773;p29"/>
          <p:cNvGrpSpPr/>
          <p:nvPr/>
        </p:nvGrpSpPr>
        <p:grpSpPr>
          <a:xfrm>
            <a:off x="1190297" y="7449795"/>
            <a:ext cx="15907416" cy="19050"/>
            <a:chOff x="12700" y="0"/>
            <a:chExt cx="21209888" cy="25400"/>
          </a:xfrm>
        </p:grpSpPr>
        <p:sp>
          <p:nvSpPr>
            <p:cNvPr id="774" name="Google Shape;774;p29"/>
            <p:cNvSpPr/>
            <p:nvPr/>
          </p:nvSpPr>
          <p:spPr>
            <a:xfrm>
              <a:off x="12700" y="12700"/>
              <a:ext cx="21209888" cy="0"/>
            </a:xfrm>
            <a:custGeom>
              <a:rect b="b" l="l" r="r" t="t"/>
              <a:pathLst>
                <a:path extrusionOk="0" h="120000" w="21209888">
                  <a:moveTo>
                    <a:pt x="0" y="0"/>
                  </a:moveTo>
                  <a:lnTo>
                    <a:pt x="21209888" y="0"/>
                  </a:lnTo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775" name="Google Shape;775;p29"/>
            <p:cNvSpPr/>
            <p:nvPr/>
          </p:nvSpPr>
          <p:spPr>
            <a:xfrm>
              <a:off x="12700" y="0"/>
              <a:ext cx="21209888" cy="25400"/>
            </a:xfrm>
            <a:custGeom>
              <a:rect b="b" l="l" r="r" t="t"/>
              <a:pathLst>
                <a:path extrusionOk="0" h="25400" w="21209888">
                  <a:moveTo>
                    <a:pt x="0" y="0"/>
                  </a:moveTo>
                  <a:lnTo>
                    <a:pt x="21209888" y="0"/>
                  </a:lnTo>
                  <a:lnTo>
                    <a:pt x="2120988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</p:grpSp>
      <p:sp>
        <p:nvSpPr>
          <p:cNvPr id="776" name="Google Shape;776;p29"/>
          <p:cNvSpPr txBox="1"/>
          <p:nvPr/>
        </p:nvSpPr>
        <p:spPr>
          <a:xfrm>
            <a:off x="1242684" y="7521233"/>
            <a:ext cx="15802632" cy="685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Engaging local communities in energy management builds ownership, enhances maintenance, and fosters resilience.</a:t>
            </a:r>
            <a:endParaRPr/>
          </a:p>
        </p:txBody>
      </p:sp>
      <p:grpSp>
        <p:nvGrpSpPr>
          <p:cNvPr id="777" name="Google Shape;777;p29"/>
          <p:cNvGrpSpPr/>
          <p:nvPr/>
        </p:nvGrpSpPr>
        <p:grpSpPr>
          <a:xfrm>
            <a:off x="1190297" y="8249481"/>
            <a:ext cx="15907416" cy="19050"/>
            <a:chOff x="12700" y="0"/>
            <a:chExt cx="21209888" cy="25400"/>
          </a:xfrm>
        </p:grpSpPr>
        <p:sp>
          <p:nvSpPr>
            <p:cNvPr id="778" name="Google Shape;778;p29"/>
            <p:cNvSpPr/>
            <p:nvPr/>
          </p:nvSpPr>
          <p:spPr>
            <a:xfrm>
              <a:off x="12700" y="12700"/>
              <a:ext cx="21209888" cy="0"/>
            </a:xfrm>
            <a:custGeom>
              <a:rect b="b" l="l" r="r" t="t"/>
              <a:pathLst>
                <a:path extrusionOk="0" h="120000" w="21209888">
                  <a:moveTo>
                    <a:pt x="0" y="0"/>
                  </a:moveTo>
                  <a:lnTo>
                    <a:pt x="21209888" y="0"/>
                  </a:lnTo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779" name="Google Shape;779;p29"/>
            <p:cNvSpPr/>
            <p:nvPr/>
          </p:nvSpPr>
          <p:spPr>
            <a:xfrm>
              <a:off x="12700" y="0"/>
              <a:ext cx="21209888" cy="25400"/>
            </a:xfrm>
            <a:custGeom>
              <a:rect b="b" l="l" r="r" t="t"/>
              <a:pathLst>
                <a:path extrusionOk="0" h="25400" w="21209888">
                  <a:moveTo>
                    <a:pt x="0" y="0"/>
                  </a:moveTo>
                  <a:lnTo>
                    <a:pt x="21209888" y="0"/>
                  </a:lnTo>
                  <a:lnTo>
                    <a:pt x="2120988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</p:grpSp>
      <p:sp>
        <p:nvSpPr>
          <p:cNvPr id="780" name="Google Shape;780;p29"/>
          <p:cNvSpPr txBox="1"/>
          <p:nvPr/>
        </p:nvSpPr>
        <p:spPr>
          <a:xfrm>
            <a:off x="1242684" y="8320919"/>
            <a:ext cx="15802632" cy="685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Challenges in funding, technical expertise, and maintenance can be addressed through collaboration and innovative solutions.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05FB4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/>
          <p:nvPr/>
        </p:nvSpPr>
        <p:spPr>
          <a:xfrm flipH="1" rot="4446803">
            <a:off x="288968" y="-2407142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3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3"/>
          <p:cNvSpPr/>
          <p:nvPr/>
        </p:nvSpPr>
        <p:spPr>
          <a:xfrm rot="-6353196">
            <a:off x="617143" y="-2011334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4" y="0"/>
                </a:lnTo>
                <a:lnTo>
                  <a:pt x="3984154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3"/>
          <p:cNvSpPr/>
          <p:nvPr/>
        </p:nvSpPr>
        <p:spPr>
          <a:xfrm rot="3480514">
            <a:off x="12921976" y="2861843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9" y="0"/>
                </a:lnTo>
                <a:lnTo>
                  <a:pt x="5240289" y="10480577"/>
                </a:lnTo>
                <a:close/>
              </a:path>
            </a:pathLst>
          </a:custGeom>
          <a:blipFill rotWithShape="1">
            <a:blip r:embed="rId3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3"/>
          <p:cNvSpPr/>
          <p:nvPr/>
        </p:nvSpPr>
        <p:spPr>
          <a:xfrm flipH="1" rot="-7319487">
            <a:off x="13540963" y="4117283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5" y="8753748"/>
                </a:lnTo>
                <a:lnTo>
                  <a:pt x="4376875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4" name="Google Shape;134;p3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135" name="Google Shape;135;p3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" name="Google Shape;137;p3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138" name="Google Shape;138;p3"/>
          <p:cNvSpPr/>
          <p:nvPr/>
        </p:nvSpPr>
        <p:spPr>
          <a:xfrm>
            <a:off x="393328" y="6348907"/>
            <a:ext cx="3655362" cy="3495855"/>
          </a:xfrm>
          <a:custGeom>
            <a:rect b="b" l="l" r="r" t="t"/>
            <a:pathLst>
              <a:path extrusionOk="0" h="3495855" w="3655362">
                <a:moveTo>
                  <a:pt x="0" y="0"/>
                </a:moveTo>
                <a:lnTo>
                  <a:pt x="3655362" y="0"/>
                </a:lnTo>
                <a:lnTo>
                  <a:pt x="3655362" y="3495856"/>
                </a:lnTo>
                <a:lnTo>
                  <a:pt x="0" y="3495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3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D5B4D6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40" name="Google Shape;140;p3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41" name="Google Shape;141;p3"/>
          <p:cNvSpPr txBox="1"/>
          <p:nvPr/>
        </p:nvSpPr>
        <p:spPr>
          <a:xfrm>
            <a:off x="6523504" y="4825937"/>
            <a:ext cx="8299165" cy="682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Module Learning Outcomes </a:t>
            </a:r>
            <a:endParaRPr/>
          </a:p>
        </p:txBody>
      </p:sp>
      <p:cxnSp>
        <p:nvCxnSpPr>
          <p:cNvPr id="142" name="Google Shape;142;p3"/>
          <p:cNvCxnSpPr/>
          <p:nvPr/>
        </p:nvCxnSpPr>
        <p:spPr>
          <a:xfrm rot="10800000">
            <a:off x="4593325" y="6468000"/>
            <a:ext cx="0" cy="38712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05FB4"/>
        </a:solidFill>
      </p:bgPr>
    </p:bg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0"/>
          <p:cNvSpPr/>
          <p:nvPr/>
        </p:nvSpPr>
        <p:spPr>
          <a:xfrm>
            <a:off x="9144000" y="0"/>
            <a:ext cx="9144000" cy="10287000"/>
          </a:xfrm>
          <a:custGeom>
            <a:rect b="b" l="l" r="r" t="t"/>
            <a:pathLst>
              <a:path extrusionOk="0" h="13716000" w="12192000">
                <a:moveTo>
                  <a:pt x="0" y="0"/>
                </a:moveTo>
                <a:lnTo>
                  <a:pt x="12192000" y="0"/>
                </a:lnTo>
                <a:lnTo>
                  <a:pt x="12192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cxnSp>
        <p:nvCxnSpPr>
          <p:cNvPr id="786" name="Google Shape;786;p30"/>
          <p:cNvCxnSpPr/>
          <p:nvPr/>
        </p:nvCxnSpPr>
        <p:spPr>
          <a:xfrm>
            <a:off x="4514850" y="57150"/>
            <a:ext cx="0" cy="377924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7" name="Google Shape;787;p30"/>
          <p:cNvSpPr/>
          <p:nvPr/>
        </p:nvSpPr>
        <p:spPr>
          <a:xfrm>
            <a:off x="1050884" y="4491562"/>
            <a:ext cx="6927931" cy="1303875"/>
          </a:xfrm>
          <a:custGeom>
            <a:rect b="b" l="l" r="r" t="t"/>
            <a:pathLst>
              <a:path extrusionOk="0" h="1303875" w="6927931">
                <a:moveTo>
                  <a:pt x="0" y="0"/>
                </a:moveTo>
                <a:lnTo>
                  <a:pt x="6927932" y="0"/>
                </a:lnTo>
                <a:lnTo>
                  <a:pt x="6927932" y="1303875"/>
                </a:lnTo>
                <a:lnTo>
                  <a:pt x="0" y="1303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18" l="0" r="0" t="0"/>
            </a:stretch>
          </a:blipFill>
          <a:ln>
            <a:noFill/>
          </a:ln>
        </p:spPr>
      </p:sp>
      <p:sp>
        <p:nvSpPr>
          <p:cNvPr id="788" name="Google Shape;788;p30"/>
          <p:cNvSpPr txBox="1"/>
          <p:nvPr/>
        </p:nvSpPr>
        <p:spPr>
          <a:xfrm>
            <a:off x="11276542" y="3575251"/>
            <a:ext cx="5182654" cy="238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34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9" u="none" cap="none" strike="noStrike">
                <a:solidFill>
                  <a:srgbClr val="854F95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endParaRPr/>
          </a:p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9" u="none" cap="none" strike="noStrike">
                <a:solidFill>
                  <a:srgbClr val="854F95"/>
                </a:solidFill>
                <a:latin typeface="Roboto"/>
                <a:ea typeface="Roboto"/>
                <a:cs typeface="Roboto"/>
                <a:sym typeface="Roboto"/>
              </a:rPr>
              <a:t>Any Questions?</a:t>
            </a:r>
            <a:endParaRPr/>
          </a:p>
        </p:txBody>
      </p:sp>
      <p:sp>
        <p:nvSpPr>
          <p:cNvPr id="789" name="Google Shape;789;p30"/>
          <p:cNvSpPr/>
          <p:nvPr/>
        </p:nvSpPr>
        <p:spPr>
          <a:xfrm rot="4146538">
            <a:off x="13150366" y="3999354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9" y="0"/>
                </a:lnTo>
                <a:lnTo>
                  <a:pt x="5240289" y="10480577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0" name="Google Shape;790;p30"/>
          <p:cNvSpPr/>
          <p:nvPr/>
        </p:nvSpPr>
        <p:spPr>
          <a:xfrm flipH="1" rot="-6653463">
            <a:off x="13690374" y="5283517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4" y="8753748"/>
                </a:lnTo>
                <a:lnTo>
                  <a:pt x="4376874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5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1" name="Google Shape;791;p30"/>
          <p:cNvSpPr/>
          <p:nvPr/>
        </p:nvSpPr>
        <p:spPr>
          <a:xfrm flipH="1" rot="3657275">
            <a:off x="-664143" y="-3343837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2" name="Google Shape;792;p30"/>
          <p:cNvSpPr/>
          <p:nvPr/>
        </p:nvSpPr>
        <p:spPr>
          <a:xfrm rot="-7142724">
            <a:off x="-423081" y="-2923034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4" y="0"/>
                </a:lnTo>
                <a:lnTo>
                  <a:pt x="3984154" y="7968309"/>
                </a:lnTo>
                <a:lnTo>
                  <a:pt x="0" y="7968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/>
          <p:nvPr/>
        </p:nvSpPr>
        <p:spPr>
          <a:xfrm flipH="1" rot="-3458096">
            <a:off x="583680" y="4488201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8"/>
                </a:lnTo>
                <a:lnTo>
                  <a:pt x="4770099" y="9540198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4"/>
          <p:cNvSpPr/>
          <p:nvPr/>
        </p:nvSpPr>
        <p:spPr>
          <a:xfrm rot="7341903">
            <a:off x="728727" y="5582265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4" y="0"/>
                </a:lnTo>
                <a:lnTo>
                  <a:pt x="3984154" y="7968309"/>
                </a:lnTo>
                <a:lnTo>
                  <a:pt x="0" y="7968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4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4"/>
          <p:cNvSpPr/>
          <p:nvPr/>
        </p:nvSpPr>
        <p:spPr>
          <a:xfrm rot="-3287347">
            <a:off x="14224654" y="-2513728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8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8" y="0"/>
                </a:lnTo>
                <a:lnTo>
                  <a:pt x="5240288" y="10480577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4"/>
          <p:cNvSpPr/>
          <p:nvPr/>
        </p:nvSpPr>
        <p:spPr>
          <a:xfrm flipH="1" rot="7512654">
            <a:off x="14945194" y="-1974865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4" y="8753748"/>
                </a:lnTo>
                <a:lnTo>
                  <a:pt x="4376874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4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4"/>
          <p:cNvSpPr/>
          <p:nvPr/>
        </p:nvSpPr>
        <p:spPr>
          <a:xfrm>
            <a:off x="13777517" y="9177421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156" name="Google Shape;156;p4"/>
          <p:cNvSpPr txBox="1"/>
          <p:nvPr/>
        </p:nvSpPr>
        <p:spPr>
          <a:xfrm>
            <a:off x="89845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By the end of this module, you should be able to:</a:t>
            </a: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945379" y="1724876"/>
            <a:ext cx="2053138" cy="7304851"/>
          </a:xfrm>
          <a:custGeom>
            <a:rect b="b" l="l" r="r" t="t"/>
            <a:pathLst>
              <a:path extrusionOk="0" h="10341102" w="2906522">
                <a:moveTo>
                  <a:pt x="53340" y="3683"/>
                </a:moveTo>
                <a:cubicBezTo>
                  <a:pt x="2906522" y="2856865"/>
                  <a:pt x="2906522" y="7482967"/>
                  <a:pt x="53340" y="10336149"/>
                </a:cubicBezTo>
                <a:cubicBezTo>
                  <a:pt x="48387" y="10341102"/>
                  <a:pt x="40386" y="10341102"/>
                  <a:pt x="35434" y="10336149"/>
                </a:cubicBezTo>
                <a:lnTo>
                  <a:pt x="4953" y="10305669"/>
                </a:lnTo>
                <a:cubicBezTo>
                  <a:pt x="2540" y="10303256"/>
                  <a:pt x="1271" y="10300081"/>
                  <a:pt x="1271" y="10296652"/>
                </a:cubicBezTo>
                <a:cubicBezTo>
                  <a:pt x="1271" y="10293223"/>
                  <a:pt x="2667" y="10290048"/>
                  <a:pt x="4953" y="10287635"/>
                </a:cubicBezTo>
                <a:cubicBezTo>
                  <a:pt x="2831466" y="7461123"/>
                  <a:pt x="2831466" y="2878582"/>
                  <a:pt x="4953" y="52070"/>
                </a:cubicBezTo>
                <a:cubicBezTo>
                  <a:pt x="0" y="47117"/>
                  <a:pt x="0" y="39116"/>
                  <a:pt x="4953" y="34163"/>
                </a:cubicBezTo>
                <a:lnTo>
                  <a:pt x="35434" y="3683"/>
                </a:lnTo>
                <a:cubicBezTo>
                  <a:pt x="37847" y="1270"/>
                  <a:pt x="41022" y="0"/>
                  <a:pt x="44450" y="0"/>
                </a:cubicBezTo>
                <a:cubicBezTo>
                  <a:pt x="47879" y="0"/>
                  <a:pt x="51054" y="1397"/>
                  <a:pt x="53467" y="3683"/>
                </a:cubicBezTo>
                <a:moveTo>
                  <a:pt x="35560" y="21590"/>
                </a:moveTo>
                <a:lnTo>
                  <a:pt x="44577" y="12573"/>
                </a:lnTo>
                <a:lnTo>
                  <a:pt x="53594" y="21590"/>
                </a:lnTo>
                <a:lnTo>
                  <a:pt x="23114" y="52070"/>
                </a:lnTo>
                <a:lnTo>
                  <a:pt x="14097" y="43053"/>
                </a:lnTo>
                <a:lnTo>
                  <a:pt x="23114" y="34036"/>
                </a:lnTo>
                <a:cubicBezTo>
                  <a:pt x="2859532" y="2870454"/>
                  <a:pt x="2859532" y="7469124"/>
                  <a:pt x="23114" y="10305543"/>
                </a:cubicBezTo>
                <a:lnTo>
                  <a:pt x="14097" y="10296525"/>
                </a:lnTo>
                <a:lnTo>
                  <a:pt x="23114" y="10287509"/>
                </a:lnTo>
                <a:lnTo>
                  <a:pt x="53594" y="10317988"/>
                </a:lnTo>
                <a:lnTo>
                  <a:pt x="44577" y="10327006"/>
                </a:lnTo>
                <a:lnTo>
                  <a:pt x="35560" y="10317988"/>
                </a:lnTo>
                <a:cubicBezTo>
                  <a:pt x="2878837" y="7474712"/>
                  <a:pt x="2878837" y="2864739"/>
                  <a:pt x="35560" y="21336"/>
                </a:cubicBezTo>
                <a:close/>
              </a:path>
            </a:pathLst>
          </a:custGeom>
          <a:solidFill>
            <a:srgbClr val="A05F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" name="Google Shape;158;p4"/>
          <p:cNvGrpSpPr/>
          <p:nvPr/>
        </p:nvGrpSpPr>
        <p:grpSpPr>
          <a:xfrm>
            <a:off x="1691252" y="2128737"/>
            <a:ext cx="15833608" cy="1195676"/>
            <a:chOff x="0" y="0"/>
            <a:chExt cx="22414826" cy="1692656"/>
          </a:xfrm>
        </p:grpSpPr>
        <p:sp>
          <p:nvSpPr>
            <p:cNvPr id="159" name="Google Shape;159;p4"/>
            <p:cNvSpPr/>
            <p:nvPr/>
          </p:nvSpPr>
          <p:spPr>
            <a:xfrm>
              <a:off x="15128" y="12700"/>
              <a:ext cx="22384570" cy="1667256"/>
            </a:xfrm>
            <a:custGeom>
              <a:rect b="b" l="l" r="r" t="t"/>
              <a:pathLst>
                <a:path extrusionOk="0" h="1667256" w="22384570">
                  <a:moveTo>
                    <a:pt x="0" y="0"/>
                  </a:moveTo>
                  <a:lnTo>
                    <a:pt x="22384570" y="0"/>
                  </a:lnTo>
                  <a:lnTo>
                    <a:pt x="22384570" y="1667256"/>
                  </a:lnTo>
                  <a:lnTo>
                    <a:pt x="0" y="1667256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160" name="Google Shape;160;p4"/>
            <p:cNvSpPr/>
            <p:nvPr/>
          </p:nvSpPr>
          <p:spPr>
            <a:xfrm>
              <a:off x="0" y="0"/>
              <a:ext cx="22414826" cy="1692656"/>
            </a:xfrm>
            <a:custGeom>
              <a:rect b="b" l="l" r="r" t="t"/>
              <a:pathLst>
                <a:path extrusionOk="0" h="1692656" w="22414826">
                  <a:moveTo>
                    <a:pt x="15128" y="0"/>
                  </a:moveTo>
                  <a:lnTo>
                    <a:pt x="22399698" y="0"/>
                  </a:lnTo>
                  <a:cubicBezTo>
                    <a:pt x="22408018" y="0"/>
                    <a:pt x="22414826" y="5715"/>
                    <a:pt x="22414826" y="12700"/>
                  </a:cubicBezTo>
                  <a:lnTo>
                    <a:pt x="22414826" y="1679956"/>
                  </a:lnTo>
                  <a:cubicBezTo>
                    <a:pt x="22414826" y="1686941"/>
                    <a:pt x="22408018" y="1692656"/>
                    <a:pt x="22399698" y="1692656"/>
                  </a:cubicBezTo>
                  <a:lnTo>
                    <a:pt x="15128" y="1692656"/>
                  </a:lnTo>
                  <a:cubicBezTo>
                    <a:pt x="6808" y="1692656"/>
                    <a:pt x="0" y="1686941"/>
                    <a:pt x="0" y="1679956"/>
                  </a:cubicBezTo>
                  <a:lnTo>
                    <a:pt x="0" y="12700"/>
                  </a:lnTo>
                  <a:cubicBezTo>
                    <a:pt x="0" y="5715"/>
                    <a:pt x="6808" y="0"/>
                    <a:pt x="15128" y="0"/>
                  </a:cubicBezTo>
                  <a:moveTo>
                    <a:pt x="15128" y="25400"/>
                  </a:moveTo>
                  <a:lnTo>
                    <a:pt x="15128" y="12700"/>
                  </a:lnTo>
                  <a:lnTo>
                    <a:pt x="30257" y="12700"/>
                  </a:lnTo>
                  <a:lnTo>
                    <a:pt x="30257" y="1679956"/>
                  </a:lnTo>
                  <a:lnTo>
                    <a:pt x="15128" y="1679956"/>
                  </a:lnTo>
                  <a:lnTo>
                    <a:pt x="15128" y="1667256"/>
                  </a:lnTo>
                  <a:lnTo>
                    <a:pt x="22399698" y="1667256"/>
                  </a:lnTo>
                  <a:lnTo>
                    <a:pt x="22399698" y="1679956"/>
                  </a:lnTo>
                  <a:lnTo>
                    <a:pt x="22384569" y="1679956"/>
                  </a:lnTo>
                  <a:lnTo>
                    <a:pt x="22384569" y="12700"/>
                  </a:lnTo>
                  <a:lnTo>
                    <a:pt x="22399698" y="12700"/>
                  </a:lnTo>
                  <a:lnTo>
                    <a:pt x="22399698" y="25400"/>
                  </a:lnTo>
                  <a:lnTo>
                    <a:pt x="15128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4"/>
          <p:cNvSpPr txBox="1"/>
          <p:nvPr/>
        </p:nvSpPr>
        <p:spPr>
          <a:xfrm>
            <a:off x="2433612" y="2521152"/>
            <a:ext cx="15031442" cy="429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Identify and classify sources of greenhouse gas emissions in humanitarian operations.</a:t>
            </a:r>
            <a:endParaRPr/>
          </a:p>
        </p:txBody>
      </p:sp>
      <p:grpSp>
        <p:nvGrpSpPr>
          <p:cNvPr id="162" name="Google Shape;162;p4"/>
          <p:cNvGrpSpPr/>
          <p:nvPr/>
        </p:nvGrpSpPr>
        <p:grpSpPr>
          <a:xfrm>
            <a:off x="955188" y="1981524"/>
            <a:ext cx="1490109" cy="1490109"/>
            <a:chOff x="0" y="0"/>
            <a:chExt cx="2109470" cy="2109470"/>
          </a:xfrm>
        </p:grpSpPr>
        <p:sp>
          <p:nvSpPr>
            <p:cNvPr id="163" name="Google Shape;163;p4"/>
            <p:cNvSpPr/>
            <p:nvPr/>
          </p:nvSpPr>
          <p:spPr>
            <a:xfrm>
              <a:off x="12700" y="12700"/>
              <a:ext cx="2084070" cy="2084070"/>
            </a:xfrm>
            <a:custGeom>
              <a:rect b="b" l="l" r="r" t="t"/>
              <a:pathLst>
                <a:path extrusionOk="0" h="2084070" w="2084070">
                  <a:moveTo>
                    <a:pt x="0" y="1042035"/>
                  </a:moveTo>
                  <a:cubicBezTo>
                    <a:pt x="0" y="466471"/>
                    <a:pt x="466471" y="0"/>
                    <a:pt x="1042035" y="0"/>
                  </a:cubicBezTo>
                  <a:cubicBezTo>
                    <a:pt x="1617599" y="0"/>
                    <a:pt x="2084070" y="466471"/>
                    <a:pt x="2084070" y="1042035"/>
                  </a:cubicBezTo>
                  <a:cubicBezTo>
                    <a:pt x="2084070" y="1617599"/>
                    <a:pt x="1617472" y="2084070"/>
                    <a:pt x="1042035" y="2084070"/>
                  </a:cubicBezTo>
                  <a:cubicBezTo>
                    <a:pt x="466598" y="2084070"/>
                    <a:pt x="0" y="1617472"/>
                    <a:pt x="0" y="10420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0" y="0"/>
              <a:ext cx="2109470" cy="2109470"/>
            </a:xfrm>
            <a:custGeom>
              <a:rect b="b" l="l" r="r" t="t"/>
              <a:pathLst>
                <a:path extrusionOk="0" h="2109470" w="2109470">
                  <a:moveTo>
                    <a:pt x="0" y="1054735"/>
                  </a:moveTo>
                  <a:cubicBezTo>
                    <a:pt x="0" y="472186"/>
                    <a:pt x="472186" y="0"/>
                    <a:pt x="1054735" y="0"/>
                  </a:cubicBezTo>
                  <a:lnTo>
                    <a:pt x="1054735" y="12700"/>
                  </a:lnTo>
                  <a:lnTo>
                    <a:pt x="1054735" y="0"/>
                  </a:lnTo>
                  <a:cubicBezTo>
                    <a:pt x="1637284" y="0"/>
                    <a:pt x="2109470" y="472186"/>
                    <a:pt x="2109470" y="1054735"/>
                  </a:cubicBezTo>
                  <a:lnTo>
                    <a:pt x="2096770" y="1054735"/>
                  </a:lnTo>
                  <a:lnTo>
                    <a:pt x="2109470" y="1054735"/>
                  </a:lnTo>
                  <a:cubicBezTo>
                    <a:pt x="2109470" y="1637284"/>
                    <a:pt x="1637284" y="2109470"/>
                    <a:pt x="1054735" y="2109470"/>
                  </a:cubicBezTo>
                  <a:lnTo>
                    <a:pt x="1054735" y="2096770"/>
                  </a:lnTo>
                  <a:lnTo>
                    <a:pt x="1054735" y="2109470"/>
                  </a:lnTo>
                  <a:cubicBezTo>
                    <a:pt x="472186" y="2109470"/>
                    <a:pt x="0" y="1637157"/>
                    <a:pt x="0" y="1054735"/>
                  </a:cubicBezTo>
                  <a:lnTo>
                    <a:pt x="12700" y="1054735"/>
                  </a:lnTo>
                  <a:lnTo>
                    <a:pt x="25400" y="1054735"/>
                  </a:lnTo>
                  <a:lnTo>
                    <a:pt x="12700" y="1054735"/>
                  </a:lnTo>
                  <a:lnTo>
                    <a:pt x="0" y="1054735"/>
                  </a:lnTo>
                  <a:moveTo>
                    <a:pt x="25400" y="1054735"/>
                  </a:moveTo>
                  <a:cubicBezTo>
                    <a:pt x="25400" y="1061720"/>
                    <a:pt x="19685" y="1067435"/>
                    <a:pt x="12700" y="1067435"/>
                  </a:cubicBezTo>
                  <a:cubicBezTo>
                    <a:pt x="5715" y="1067435"/>
                    <a:pt x="0" y="1061720"/>
                    <a:pt x="0" y="1054735"/>
                  </a:cubicBezTo>
                  <a:cubicBezTo>
                    <a:pt x="0" y="1047750"/>
                    <a:pt x="5715" y="1042035"/>
                    <a:pt x="12700" y="1042035"/>
                  </a:cubicBezTo>
                  <a:cubicBezTo>
                    <a:pt x="19685" y="1042035"/>
                    <a:pt x="25400" y="1047750"/>
                    <a:pt x="25400" y="1054735"/>
                  </a:cubicBezTo>
                  <a:cubicBezTo>
                    <a:pt x="25400" y="1623187"/>
                    <a:pt x="486283" y="2084070"/>
                    <a:pt x="1054735" y="2084070"/>
                  </a:cubicBezTo>
                  <a:cubicBezTo>
                    <a:pt x="1623187" y="2084070"/>
                    <a:pt x="2084070" y="1623187"/>
                    <a:pt x="2084070" y="1054735"/>
                  </a:cubicBezTo>
                  <a:cubicBezTo>
                    <a:pt x="2084070" y="486283"/>
                    <a:pt x="1623187" y="25400"/>
                    <a:pt x="1054735" y="25400"/>
                  </a:cubicBezTo>
                  <a:lnTo>
                    <a:pt x="1054735" y="12700"/>
                  </a:lnTo>
                  <a:lnTo>
                    <a:pt x="1054735" y="25400"/>
                  </a:lnTo>
                  <a:cubicBezTo>
                    <a:pt x="486283" y="25400"/>
                    <a:pt x="25400" y="486283"/>
                    <a:pt x="25400" y="1054735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Google Shape;165;p4"/>
          <p:cNvGrpSpPr/>
          <p:nvPr/>
        </p:nvGrpSpPr>
        <p:grpSpPr>
          <a:xfrm>
            <a:off x="2495559" y="3895600"/>
            <a:ext cx="15029343" cy="1195676"/>
            <a:chOff x="0" y="0"/>
            <a:chExt cx="21276269" cy="1692656"/>
          </a:xfrm>
        </p:grpSpPr>
        <p:sp>
          <p:nvSpPr>
            <p:cNvPr id="166" name="Google Shape;166;p4"/>
            <p:cNvSpPr/>
            <p:nvPr/>
          </p:nvSpPr>
          <p:spPr>
            <a:xfrm>
              <a:off x="15128" y="12700"/>
              <a:ext cx="21246014" cy="1667256"/>
            </a:xfrm>
            <a:custGeom>
              <a:rect b="b" l="l" r="r" t="t"/>
              <a:pathLst>
                <a:path extrusionOk="0" h="1667256" w="21246014">
                  <a:moveTo>
                    <a:pt x="0" y="0"/>
                  </a:moveTo>
                  <a:lnTo>
                    <a:pt x="21246015" y="0"/>
                  </a:lnTo>
                  <a:lnTo>
                    <a:pt x="21246015" y="1667256"/>
                  </a:lnTo>
                  <a:lnTo>
                    <a:pt x="0" y="1667256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167" name="Google Shape;167;p4"/>
            <p:cNvSpPr/>
            <p:nvPr/>
          </p:nvSpPr>
          <p:spPr>
            <a:xfrm>
              <a:off x="0" y="0"/>
              <a:ext cx="21276269" cy="1692656"/>
            </a:xfrm>
            <a:custGeom>
              <a:rect b="b" l="l" r="r" t="t"/>
              <a:pathLst>
                <a:path extrusionOk="0" h="1692656" w="21276269">
                  <a:moveTo>
                    <a:pt x="15128" y="0"/>
                  </a:moveTo>
                  <a:lnTo>
                    <a:pt x="21261143" y="0"/>
                  </a:lnTo>
                  <a:cubicBezTo>
                    <a:pt x="21269463" y="0"/>
                    <a:pt x="21276269" y="5715"/>
                    <a:pt x="21276269" y="12700"/>
                  </a:cubicBezTo>
                  <a:lnTo>
                    <a:pt x="21276269" y="1679956"/>
                  </a:lnTo>
                  <a:cubicBezTo>
                    <a:pt x="21276269" y="1686941"/>
                    <a:pt x="21269463" y="1692656"/>
                    <a:pt x="21261143" y="1692656"/>
                  </a:cubicBezTo>
                  <a:lnTo>
                    <a:pt x="15128" y="1692656"/>
                  </a:lnTo>
                  <a:cubicBezTo>
                    <a:pt x="6808" y="1692656"/>
                    <a:pt x="0" y="1686941"/>
                    <a:pt x="0" y="1679956"/>
                  </a:cubicBezTo>
                  <a:lnTo>
                    <a:pt x="0" y="12700"/>
                  </a:lnTo>
                  <a:cubicBezTo>
                    <a:pt x="0" y="5715"/>
                    <a:pt x="6808" y="0"/>
                    <a:pt x="15128" y="0"/>
                  </a:cubicBezTo>
                  <a:moveTo>
                    <a:pt x="15128" y="25400"/>
                  </a:moveTo>
                  <a:lnTo>
                    <a:pt x="15128" y="12700"/>
                  </a:lnTo>
                  <a:lnTo>
                    <a:pt x="30257" y="12700"/>
                  </a:lnTo>
                  <a:lnTo>
                    <a:pt x="30257" y="1679956"/>
                  </a:lnTo>
                  <a:lnTo>
                    <a:pt x="15128" y="1679956"/>
                  </a:lnTo>
                  <a:lnTo>
                    <a:pt x="15128" y="1667256"/>
                  </a:lnTo>
                  <a:lnTo>
                    <a:pt x="21261143" y="1667256"/>
                  </a:lnTo>
                  <a:lnTo>
                    <a:pt x="21261143" y="1679956"/>
                  </a:lnTo>
                  <a:lnTo>
                    <a:pt x="21246015" y="1679956"/>
                  </a:lnTo>
                  <a:lnTo>
                    <a:pt x="21246015" y="12700"/>
                  </a:lnTo>
                  <a:lnTo>
                    <a:pt x="21261143" y="12700"/>
                  </a:lnTo>
                  <a:lnTo>
                    <a:pt x="21261143" y="25400"/>
                  </a:lnTo>
                  <a:lnTo>
                    <a:pt x="15128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" name="Google Shape;168;p4"/>
          <p:cNvSpPr txBox="1"/>
          <p:nvPr/>
        </p:nvSpPr>
        <p:spPr>
          <a:xfrm>
            <a:off x="3237919" y="4086163"/>
            <a:ext cx="14227135" cy="833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Analyze the environmental and humanitarian impacts of GHG emissions within the context of humanitarian operations.</a:t>
            </a:r>
            <a:endParaRPr/>
          </a:p>
        </p:txBody>
      </p:sp>
      <p:grpSp>
        <p:nvGrpSpPr>
          <p:cNvPr id="169" name="Google Shape;169;p4"/>
          <p:cNvGrpSpPr/>
          <p:nvPr/>
        </p:nvGrpSpPr>
        <p:grpSpPr>
          <a:xfrm>
            <a:off x="1630392" y="3748387"/>
            <a:ext cx="1490109" cy="1490109"/>
            <a:chOff x="0" y="0"/>
            <a:chExt cx="2109470" cy="2109470"/>
          </a:xfrm>
        </p:grpSpPr>
        <p:sp>
          <p:nvSpPr>
            <p:cNvPr id="170" name="Google Shape;170;p4"/>
            <p:cNvSpPr/>
            <p:nvPr/>
          </p:nvSpPr>
          <p:spPr>
            <a:xfrm>
              <a:off x="12700" y="12700"/>
              <a:ext cx="2084070" cy="2084070"/>
            </a:xfrm>
            <a:custGeom>
              <a:rect b="b" l="l" r="r" t="t"/>
              <a:pathLst>
                <a:path extrusionOk="0" h="2084070" w="2084070">
                  <a:moveTo>
                    <a:pt x="0" y="1042035"/>
                  </a:moveTo>
                  <a:cubicBezTo>
                    <a:pt x="0" y="466471"/>
                    <a:pt x="466471" y="0"/>
                    <a:pt x="1042035" y="0"/>
                  </a:cubicBezTo>
                  <a:cubicBezTo>
                    <a:pt x="1617599" y="0"/>
                    <a:pt x="2084070" y="466471"/>
                    <a:pt x="2084070" y="1042035"/>
                  </a:cubicBezTo>
                  <a:cubicBezTo>
                    <a:pt x="2084070" y="1617599"/>
                    <a:pt x="1617472" y="2084070"/>
                    <a:pt x="1042035" y="2084070"/>
                  </a:cubicBezTo>
                  <a:cubicBezTo>
                    <a:pt x="466598" y="2084070"/>
                    <a:pt x="0" y="1617472"/>
                    <a:pt x="0" y="10420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0" y="0"/>
              <a:ext cx="2109470" cy="2109470"/>
            </a:xfrm>
            <a:custGeom>
              <a:rect b="b" l="l" r="r" t="t"/>
              <a:pathLst>
                <a:path extrusionOk="0" h="2109470" w="2109470">
                  <a:moveTo>
                    <a:pt x="0" y="1054735"/>
                  </a:moveTo>
                  <a:cubicBezTo>
                    <a:pt x="0" y="472186"/>
                    <a:pt x="472186" y="0"/>
                    <a:pt x="1054735" y="0"/>
                  </a:cubicBezTo>
                  <a:lnTo>
                    <a:pt x="1054735" y="12700"/>
                  </a:lnTo>
                  <a:lnTo>
                    <a:pt x="1054735" y="0"/>
                  </a:lnTo>
                  <a:cubicBezTo>
                    <a:pt x="1637284" y="0"/>
                    <a:pt x="2109470" y="472186"/>
                    <a:pt x="2109470" y="1054735"/>
                  </a:cubicBezTo>
                  <a:lnTo>
                    <a:pt x="2096770" y="1054735"/>
                  </a:lnTo>
                  <a:lnTo>
                    <a:pt x="2109470" y="1054735"/>
                  </a:lnTo>
                  <a:cubicBezTo>
                    <a:pt x="2109470" y="1637284"/>
                    <a:pt x="1637284" y="2109470"/>
                    <a:pt x="1054735" y="2109470"/>
                  </a:cubicBezTo>
                  <a:lnTo>
                    <a:pt x="1054735" y="2096770"/>
                  </a:lnTo>
                  <a:lnTo>
                    <a:pt x="1054735" y="2109470"/>
                  </a:lnTo>
                  <a:cubicBezTo>
                    <a:pt x="472186" y="2109470"/>
                    <a:pt x="0" y="1637157"/>
                    <a:pt x="0" y="1054735"/>
                  </a:cubicBezTo>
                  <a:lnTo>
                    <a:pt x="12700" y="1054735"/>
                  </a:lnTo>
                  <a:lnTo>
                    <a:pt x="25400" y="1054735"/>
                  </a:lnTo>
                  <a:lnTo>
                    <a:pt x="12700" y="1054735"/>
                  </a:lnTo>
                  <a:lnTo>
                    <a:pt x="0" y="1054735"/>
                  </a:lnTo>
                  <a:moveTo>
                    <a:pt x="25400" y="1054735"/>
                  </a:moveTo>
                  <a:cubicBezTo>
                    <a:pt x="25400" y="1061720"/>
                    <a:pt x="19685" y="1067435"/>
                    <a:pt x="12700" y="1067435"/>
                  </a:cubicBezTo>
                  <a:cubicBezTo>
                    <a:pt x="5715" y="1067435"/>
                    <a:pt x="0" y="1061720"/>
                    <a:pt x="0" y="1054735"/>
                  </a:cubicBezTo>
                  <a:cubicBezTo>
                    <a:pt x="0" y="1047750"/>
                    <a:pt x="5715" y="1042035"/>
                    <a:pt x="12700" y="1042035"/>
                  </a:cubicBezTo>
                  <a:cubicBezTo>
                    <a:pt x="19685" y="1042035"/>
                    <a:pt x="25400" y="1047750"/>
                    <a:pt x="25400" y="1054735"/>
                  </a:cubicBezTo>
                  <a:cubicBezTo>
                    <a:pt x="25400" y="1623187"/>
                    <a:pt x="486283" y="2084070"/>
                    <a:pt x="1054735" y="2084070"/>
                  </a:cubicBezTo>
                  <a:cubicBezTo>
                    <a:pt x="1623187" y="2084070"/>
                    <a:pt x="2084070" y="1623187"/>
                    <a:pt x="2084070" y="1054735"/>
                  </a:cubicBezTo>
                  <a:cubicBezTo>
                    <a:pt x="2084070" y="486283"/>
                    <a:pt x="1623187" y="25400"/>
                    <a:pt x="1054735" y="25400"/>
                  </a:cubicBezTo>
                  <a:lnTo>
                    <a:pt x="1054735" y="12700"/>
                  </a:lnTo>
                  <a:lnTo>
                    <a:pt x="1054735" y="25400"/>
                  </a:lnTo>
                  <a:cubicBezTo>
                    <a:pt x="486283" y="25400"/>
                    <a:pt x="25400" y="486283"/>
                    <a:pt x="25400" y="1054735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" name="Google Shape;172;p4"/>
          <p:cNvGrpSpPr/>
          <p:nvPr/>
        </p:nvGrpSpPr>
        <p:grpSpPr>
          <a:xfrm>
            <a:off x="2495559" y="5662462"/>
            <a:ext cx="15029343" cy="1195676"/>
            <a:chOff x="0" y="0"/>
            <a:chExt cx="21276269" cy="1692656"/>
          </a:xfrm>
        </p:grpSpPr>
        <p:sp>
          <p:nvSpPr>
            <p:cNvPr id="173" name="Google Shape;173;p4"/>
            <p:cNvSpPr/>
            <p:nvPr/>
          </p:nvSpPr>
          <p:spPr>
            <a:xfrm>
              <a:off x="15128" y="12700"/>
              <a:ext cx="21246014" cy="1667256"/>
            </a:xfrm>
            <a:custGeom>
              <a:rect b="b" l="l" r="r" t="t"/>
              <a:pathLst>
                <a:path extrusionOk="0" h="1667256" w="21246014">
                  <a:moveTo>
                    <a:pt x="0" y="0"/>
                  </a:moveTo>
                  <a:lnTo>
                    <a:pt x="21246015" y="0"/>
                  </a:lnTo>
                  <a:lnTo>
                    <a:pt x="21246015" y="1667256"/>
                  </a:lnTo>
                  <a:lnTo>
                    <a:pt x="0" y="1667256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174" name="Google Shape;174;p4"/>
            <p:cNvSpPr/>
            <p:nvPr/>
          </p:nvSpPr>
          <p:spPr>
            <a:xfrm>
              <a:off x="0" y="0"/>
              <a:ext cx="21276269" cy="1692656"/>
            </a:xfrm>
            <a:custGeom>
              <a:rect b="b" l="l" r="r" t="t"/>
              <a:pathLst>
                <a:path extrusionOk="0" h="1692656" w="21276269">
                  <a:moveTo>
                    <a:pt x="15128" y="0"/>
                  </a:moveTo>
                  <a:lnTo>
                    <a:pt x="21261143" y="0"/>
                  </a:lnTo>
                  <a:cubicBezTo>
                    <a:pt x="21269463" y="0"/>
                    <a:pt x="21276269" y="5715"/>
                    <a:pt x="21276269" y="12700"/>
                  </a:cubicBezTo>
                  <a:lnTo>
                    <a:pt x="21276269" y="1679956"/>
                  </a:lnTo>
                  <a:cubicBezTo>
                    <a:pt x="21276269" y="1686941"/>
                    <a:pt x="21269463" y="1692656"/>
                    <a:pt x="21261143" y="1692656"/>
                  </a:cubicBezTo>
                  <a:lnTo>
                    <a:pt x="15128" y="1692656"/>
                  </a:lnTo>
                  <a:cubicBezTo>
                    <a:pt x="6808" y="1692656"/>
                    <a:pt x="0" y="1686941"/>
                    <a:pt x="0" y="1679956"/>
                  </a:cubicBezTo>
                  <a:lnTo>
                    <a:pt x="0" y="12700"/>
                  </a:lnTo>
                  <a:cubicBezTo>
                    <a:pt x="0" y="5715"/>
                    <a:pt x="6808" y="0"/>
                    <a:pt x="15128" y="0"/>
                  </a:cubicBezTo>
                  <a:moveTo>
                    <a:pt x="15128" y="25400"/>
                  </a:moveTo>
                  <a:lnTo>
                    <a:pt x="15128" y="12700"/>
                  </a:lnTo>
                  <a:lnTo>
                    <a:pt x="30257" y="12700"/>
                  </a:lnTo>
                  <a:lnTo>
                    <a:pt x="30257" y="1679956"/>
                  </a:lnTo>
                  <a:lnTo>
                    <a:pt x="15128" y="1679956"/>
                  </a:lnTo>
                  <a:lnTo>
                    <a:pt x="15128" y="1667256"/>
                  </a:lnTo>
                  <a:lnTo>
                    <a:pt x="21261143" y="1667256"/>
                  </a:lnTo>
                  <a:lnTo>
                    <a:pt x="21261143" y="1679956"/>
                  </a:lnTo>
                  <a:lnTo>
                    <a:pt x="21246015" y="1679956"/>
                  </a:lnTo>
                  <a:lnTo>
                    <a:pt x="21246015" y="12700"/>
                  </a:lnTo>
                  <a:lnTo>
                    <a:pt x="21261143" y="12700"/>
                  </a:lnTo>
                  <a:lnTo>
                    <a:pt x="21261143" y="25400"/>
                  </a:lnTo>
                  <a:lnTo>
                    <a:pt x="15128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" name="Google Shape;175;p4"/>
          <p:cNvSpPr txBox="1"/>
          <p:nvPr/>
        </p:nvSpPr>
        <p:spPr>
          <a:xfrm>
            <a:off x="3237919" y="5853025"/>
            <a:ext cx="14227135" cy="833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Develop and implement strategies for reducing emissions and promoting renewable energy.</a:t>
            </a:r>
            <a:endParaRPr/>
          </a:p>
        </p:txBody>
      </p:sp>
      <p:grpSp>
        <p:nvGrpSpPr>
          <p:cNvPr id="176" name="Google Shape;176;p4"/>
          <p:cNvGrpSpPr/>
          <p:nvPr/>
        </p:nvGrpSpPr>
        <p:grpSpPr>
          <a:xfrm>
            <a:off x="1630392" y="5515249"/>
            <a:ext cx="1490109" cy="1490109"/>
            <a:chOff x="0" y="0"/>
            <a:chExt cx="2109470" cy="2109470"/>
          </a:xfrm>
        </p:grpSpPr>
        <p:sp>
          <p:nvSpPr>
            <p:cNvPr id="177" name="Google Shape;177;p4"/>
            <p:cNvSpPr/>
            <p:nvPr/>
          </p:nvSpPr>
          <p:spPr>
            <a:xfrm>
              <a:off x="12700" y="12700"/>
              <a:ext cx="2084070" cy="2084070"/>
            </a:xfrm>
            <a:custGeom>
              <a:rect b="b" l="l" r="r" t="t"/>
              <a:pathLst>
                <a:path extrusionOk="0" h="2084070" w="2084070">
                  <a:moveTo>
                    <a:pt x="0" y="1042035"/>
                  </a:moveTo>
                  <a:cubicBezTo>
                    <a:pt x="0" y="466471"/>
                    <a:pt x="466471" y="0"/>
                    <a:pt x="1042035" y="0"/>
                  </a:cubicBezTo>
                  <a:cubicBezTo>
                    <a:pt x="1617599" y="0"/>
                    <a:pt x="2084070" y="466471"/>
                    <a:pt x="2084070" y="1042035"/>
                  </a:cubicBezTo>
                  <a:cubicBezTo>
                    <a:pt x="2084070" y="1617599"/>
                    <a:pt x="1617472" y="2084070"/>
                    <a:pt x="1042035" y="2084070"/>
                  </a:cubicBezTo>
                  <a:cubicBezTo>
                    <a:pt x="466598" y="2084070"/>
                    <a:pt x="0" y="1617472"/>
                    <a:pt x="0" y="10420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0" y="0"/>
              <a:ext cx="2109470" cy="2109470"/>
            </a:xfrm>
            <a:custGeom>
              <a:rect b="b" l="l" r="r" t="t"/>
              <a:pathLst>
                <a:path extrusionOk="0" h="2109470" w="2109470">
                  <a:moveTo>
                    <a:pt x="0" y="1054735"/>
                  </a:moveTo>
                  <a:cubicBezTo>
                    <a:pt x="0" y="472186"/>
                    <a:pt x="472186" y="0"/>
                    <a:pt x="1054735" y="0"/>
                  </a:cubicBezTo>
                  <a:lnTo>
                    <a:pt x="1054735" y="12700"/>
                  </a:lnTo>
                  <a:lnTo>
                    <a:pt x="1054735" y="0"/>
                  </a:lnTo>
                  <a:cubicBezTo>
                    <a:pt x="1637284" y="0"/>
                    <a:pt x="2109470" y="472186"/>
                    <a:pt x="2109470" y="1054735"/>
                  </a:cubicBezTo>
                  <a:lnTo>
                    <a:pt x="2096770" y="1054735"/>
                  </a:lnTo>
                  <a:lnTo>
                    <a:pt x="2109470" y="1054735"/>
                  </a:lnTo>
                  <a:cubicBezTo>
                    <a:pt x="2109470" y="1637284"/>
                    <a:pt x="1637284" y="2109470"/>
                    <a:pt x="1054735" y="2109470"/>
                  </a:cubicBezTo>
                  <a:lnTo>
                    <a:pt x="1054735" y="2096770"/>
                  </a:lnTo>
                  <a:lnTo>
                    <a:pt x="1054735" y="2109470"/>
                  </a:lnTo>
                  <a:cubicBezTo>
                    <a:pt x="472186" y="2109470"/>
                    <a:pt x="0" y="1637157"/>
                    <a:pt x="0" y="1054735"/>
                  </a:cubicBezTo>
                  <a:lnTo>
                    <a:pt x="12700" y="1054735"/>
                  </a:lnTo>
                  <a:lnTo>
                    <a:pt x="25400" y="1054735"/>
                  </a:lnTo>
                  <a:lnTo>
                    <a:pt x="12700" y="1054735"/>
                  </a:lnTo>
                  <a:lnTo>
                    <a:pt x="0" y="1054735"/>
                  </a:lnTo>
                  <a:moveTo>
                    <a:pt x="25400" y="1054735"/>
                  </a:moveTo>
                  <a:cubicBezTo>
                    <a:pt x="25400" y="1061720"/>
                    <a:pt x="19685" y="1067435"/>
                    <a:pt x="12700" y="1067435"/>
                  </a:cubicBezTo>
                  <a:cubicBezTo>
                    <a:pt x="5715" y="1067435"/>
                    <a:pt x="0" y="1061720"/>
                    <a:pt x="0" y="1054735"/>
                  </a:cubicBezTo>
                  <a:cubicBezTo>
                    <a:pt x="0" y="1047750"/>
                    <a:pt x="5715" y="1042035"/>
                    <a:pt x="12700" y="1042035"/>
                  </a:cubicBezTo>
                  <a:cubicBezTo>
                    <a:pt x="19685" y="1042035"/>
                    <a:pt x="25400" y="1047750"/>
                    <a:pt x="25400" y="1054735"/>
                  </a:cubicBezTo>
                  <a:cubicBezTo>
                    <a:pt x="25400" y="1623187"/>
                    <a:pt x="486283" y="2084070"/>
                    <a:pt x="1054735" y="2084070"/>
                  </a:cubicBezTo>
                  <a:cubicBezTo>
                    <a:pt x="1623187" y="2084070"/>
                    <a:pt x="2084070" y="1623187"/>
                    <a:pt x="2084070" y="1054735"/>
                  </a:cubicBezTo>
                  <a:cubicBezTo>
                    <a:pt x="2084070" y="486283"/>
                    <a:pt x="1623187" y="25400"/>
                    <a:pt x="1054735" y="25400"/>
                  </a:cubicBezTo>
                  <a:lnTo>
                    <a:pt x="1054735" y="12700"/>
                  </a:lnTo>
                  <a:lnTo>
                    <a:pt x="1054735" y="25400"/>
                  </a:lnTo>
                  <a:cubicBezTo>
                    <a:pt x="486283" y="25400"/>
                    <a:pt x="25400" y="486283"/>
                    <a:pt x="25400" y="1054735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" name="Google Shape;179;p4"/>
          <p:cNvGrpSpPr/>
          <p:nvPr/>
        </p:nvGrpSpPr>
        <p:grpSpPr>
          <a:xfrm>
            <a:off x="1691252" y="7429325"/>
            <a:ext cx="15833608" cy="1195676"/>
            <a:chOff x="0" y="0"/>
            <a:chExt cx="22414826" cy="1692656"/>
          </a:xfrm>
        </p:grpSpPr>
        <p:sp>
          <p:nvSpPr>
            <p:cNvPr id="180" name="Google Shape;180;p4"/>
            <p:cNvSpPr/>
            <p:nvPr/>
          </p:nvSpPr>
          <p:spPr>
            <a:xfrm>
              <a:off x="15128" y="12700"/>
              <a:ext cx="22384570" cy="1667256"/>
            </a:xfrm>
            <a:custGeom>
              <a:rect b="b" l="l" r="r" t="t"/>
              <a:pathLst>
                <a:path extrusionOk="0" h="1667256" w="22384570">
                  <a:moveTo>
                    <a:pt x="0" y="0"/>
                  </a:moveTo>
                  <a:lnTo>
                    <a:pt x="22384570" y="0"/>
                  </a:lnTo>
                  <a:lnTo>
                    <a:pt x="22384570" y="1667256"/>
                  </a:lnTo>
                  <a:lnTo>
                    <a:pt x="0" y="1667256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181" name="Google Shape;181;p4"/>
            <p:cNvSpPr/>
            <p:nvPr/>
          </p:nvSpPr>
          <p:spPr>
            <a:xfrm>
              <a:off x="0" y="0"/>
              <a:ext cx="22414826" cy="1692656"/>
            </a:xfrm>
            <a:custGeom>
              <a:rect b="b" l="l" r="r" t="t"/>
              <a:pathLst>
                <a:path extrusionOk="0" h="1692656" w="22414826">
                  <a:moveTo>
                    <a:pt x="15128" y="0"/>
                  </a:moveTo>
                  <a:lnTo>
                    <a:pt x="22399698" y="0"/>
                  </a:lnTo>
                  <a:cubicBezTo>
                    <a:pt x="22408018" y="0"/>
                    <a:pt x="22414826" y="5715"/>
                    <a:pt x="22414826" y="12700"/>
                  </a:cubicBezTo>
                  <a:lnTo>
                    <a:pt x="22414826" y="1679956"/>
                  </a:lnTo>
                  <a:cubicBezTo>
                    <a:pt x="22414826" y="1686941"/>
                    <a:pt x="22408018" y="1692656"/>
                    <a:pt x="22399698" y="1692656"/>
                  </a:cubicBezTo>
                  <a:lnTo>
                    <a:pt x="15128" y="1692656"/>
                  </a:lnTo>
                  <a:cubicBezTo>
                    <a:pt x="6808" y="1692656"/>
                    <a:pt x="0" y="1686941"/>
                    <a:pt x="0" y="1679956"/>
                  </a:cubicBezTo>
                  <a:lnTo>
                    <a:pt x="0" y="12700"/>
                  </a:lnTo>
                  <a:cubicBezTo>
                    <a:pt x="0" y="5715"/>
                    <a:pt x="6808" y="0"/>
                    <a:pt x="15128" y="0"/>
                  </a:cubicBezTo>
                  <a:moveTo>
                    <a:pt x="15128" y="25400"/>
                  </a:moveTo>
                  <a:lnTo>
                    <a:pt x="15128" y="12700"/>
                  </a:lnTo>
                  <a:lnTo>
                    <a:pt x="30257" y="12700"/>
                  </a:lnTo>
                  <a:lnTo>
                    <a:pt x="30257" y="1679956"/>
                  </a:lnTo>
                  <a:lnTo>
                    <a:pt x="15128" y="1679956"/>
                  </a:lnTo>
                  <a:lnTo>
                    <a:pt x="15128" y="1667256"/>
                  </a:lnTo>
                  <a:lnTo>
                    <a:pt x="22399698" y="1667256"/>
                  </a:lnTo>
                  <a:lnTo>
                    <a:pt x="22399698" y="1679956"/>
                  </a:lnTo>
                  <a:lnTo>
                    <a:pt x="22384569" y="1679956"/>
                  </a:lnTo>
                  <a:lnTo>
                    <a:pt x="22384569" y="12700"/>
                  </a:lnTo>
                  <a:lnTo>
                    <a:pt x="22399698" y="12700"/>
                  </a:lnTo>
                  <a:lnTo>
                    <a:pt x="22399698" y="25400"/>
                  </a:lnTo>
                  <a:lnTo>
                    <a:pt x="15128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" name="Google Shape;182;p4"/>
          <p:cNvSpPr txBox="1"/>
          <p:nvPr/>
        </p:nvSpPr>
        <p:spPr>
          <a:xfrm>
            <a:off x="2433612" y="7619889"/>
            <a:ext cx="15031442" cy="833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Understand the importance of sustainable energy management and its role in reducing the environmental impact of humanitarian actions.</a:t>
            </a:r>
            <a:endParaRPr/>
          </a:p>
        </p:txBody>
      </p:sp>
      <p:grpSp>
        <p:nvGrpSpPr>
          <p:cNvPr id="183" name="Google Shape;183;p4"/>
          <p:cNvGrpSpPr/>
          <p:nvPr/>
        </p:nvGrpSpPr>
        <p:grpSpPr>
          <a:xfrm>
            <a:off x="955188" y="7282112"/>
            <a:ext cx="1490109" cy="1490109"/>
            <a:chOff x="0" y="0"/>
            <a:chExt cx="2109470" cy="2109470"/>
          </a:xfrm>
        </p:grpSpPr>
        <p:sp>
          <p:nvSpPr>
            <p:cNvPr id="184" name="Google Shape;184;p4"/>
            <p:cNvSpPr/>
            <p:nvPr/>
          </p:nvSpPr>
          <p:spPr>
            <a:xfrm>
              <a:off x="12700" y="12700"/>
              <a:ext cx="2084070" cy="2084070"/>
            </a:xfrm>
            <a:custGeom>
              <a:rect b="b" l="l" r="r" t="t"/>
              <a:pathLst>
                <a:path extrusionOk="0" h="2084070" w="2084070">
                  <a:moveTo>
                    <a:pt x="0" y="1042035"/>
                  </a:moveTo>
                  <a:cubicBezTo>
                    <a:pt x="0" y="466471"/>
                    <a:pt x="466471" y="0"/>
                    <a:pt x="1042035" y="0"/>
                  </a:cubicBezTo>
                  <a:cubicBezTo>
                    <a:pt x="1617599" y="0"/>
                    <a:pt x="2084070" y="466471"/>
                    <a:pt x="2084070" y="1042035"/>
                  </a:cubicBezTo>
                  <a:cubicBezTo>
                    <a:pt x="2084070" y="1617599"/>
                    <a:pt x="1617472" y="2084070"/>
                    <a:pt x="1042035" y="2084070"/>
                  </a:cubicBezTo>
                  <a:cubicBezTo>
                    <a:pt x="466598" y="2084070"/>
                    <a:pt x="0" y="1617472"/>
                    <a:pt x="0" y="10420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0" y="0"/>
              <a:ext cx="2109470" cy="2109470"/>
            </a:xfrm>
            <a:custGeom>
              <a:rect b="b" l="l" r="r" t="t"/>
              <a:pathLst>
                <a:path extrusionOk="0" h="2109470" w="2109470">
                  <a:moveTo>
                    <a:pt x="0" y="1054735"/>
                  </a:moveTo>
                  <a:cubicBezTo>
                    <a:pt x="0" y="472186"/>
                    <a:pt x="472186" y="0"/>
                    <a:pt x="1054735" y="0"/>
                  </a:cubicBezTo>
                  <a:lnTo>
                    <a:pt x="1054735" y="12700"/>
                  </a:lnTo>
                  <a:lnTo>
                    <a:pt x="1054735" y="0"/>
                  </a:lnTo>
                  <a:cubicBezTo>
                    <a:pt x="1637284" y="0"/>
                    <a:pt x="2109470" y="472186"/>
                    <a:pt x="2109470" y="1054735"/>
                  </a:cubicBezTo>
                  <a:lnTo>
                    <a:pt x="2096770" y="1054735"/>
                  </a:lnTo>
                  <a:lnTo>
                    <a:pt x="2109470" y="1054735"/>
                  </a:lnTo>
                  <a:cubicBezTo>
                    <a:pt x="2109470" y="1637284"/>
                    <a:pt x="1637284" y="2109470"/>
                    <a:pt x="1054735" y="2109470"/>
                  </a:cubicBezTo>
                  <a:lnTo>
                    <a:pt x="1054735" y="2096770"/>
                  </a:lnTo>
                  <a:lnTo>
                    <a:pt x="1054735" y="2109470"/>
                  </a:lnTo>
                  <a:cubicBezTo>
                    <a:pt x="472186" y="2109470"/>
                    <a:pt x="0" y="1637157"/>
                    <a:pt x="0" y="1054735"/>
                  </a:cubicBezTo>
                  <a:lnTo>
                    <a:pt x="12700" y="1054735"/>
                  </a:lnTo>
                  <a:lnTo>
                    <a:pt x="25400" y="1054735"/>
                  </a:lnTo>
                  <a:lnTo>
                    <a:pt x="12700" y="1054735"/>
                  </a:lnTo>
                  <a:lnTo>
                    <a:pt x="0" y="1054735"/>
                  </a:lnTo>
                  <a:moveTo>
                    <a:pt x="25400" y="1054735"/>
                  </a:moveTo>
                  <a:cubicBezTo>
                    <a:pt x="25400" y="1061720"/>
                    <a:pt x="19685" y="1067435"/>
                    <a:pt x="12700" y="1067435"/>
                  </a:cubicBezTo>
                  <a:cubicBezTo>
                    <a:pt x="5715" y="1067435"/>
                    <a:pt x="0" y="1061720"/>
                    <a:pt x="0" y="1054735"/>
                  </a:cubicBezTo>
                  <a:cubicBezTo>
                    <a:pt x="0" y="1047750"/>
                    <a:pt x="5715" y="1042035"/>
                    <a:pt x="12700" y="1042035"/>
                  </a:cubicBezTo>
                  <a:cubicBezTo>
                    <a:pt x="19685" y="1042035"/>
                    <a:pt x="25400" y="1047750"/>
                    <a:pt x="25400" y="1054735"/>
                  </a:cubicBezTo>
                  <a:cubicBezTo>
                    <a:pt x="25400" y="1623187"/>
                    <a:pt x="486283" y="2084070"/>
                    <a:pt x="1054735" y="2084070"/>
                  </a:cubicBezTo>
                  <a:cubicBezTo>
                    <a:pt x="1623187" y="2084070"/>
                    <a:pt x="2084070" y="1623187"/>
                    <a:pt x="2084070" y="1054735"/>
                  </a:cubicBezTo>
                  <a:cubicBezTo>
                    <a:pt x="2084070" y="486283"/>
                    <a:pt x="1623187" y="25400"/>
                    <a:pt x="1054735" y="25400"/>
                  </a:cubicBezTo>
                  <a:lnTo>
                    <a:pt x="1054735" y="12700"/>
                  </a:lnTo>
                  <a:lnTo>
                    <a:pt x="1054735" y="25400"/>
                  </a:lnTo>
                  <a:cubicBezTo>
                    <a:pt x="486283" y="25400"/>
                    <a:pt x="25400" y="486283"/>
                    <a:pt x="25400" y="1054735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05FB4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/>
          <p:nvPr/>
        </p:nvSpPr>
        <p:spPr>
          <a:xfrm flipH="1" rot="4446803">
            <a:off x="288968" y="-2407142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3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5"/>
          <p:cNvSpPr/>
          <p:nvPr/>
        </p:nvSpPr>
        <p:spPr>
          <a:xfrm rot="-6353196">
            <a:off x="617143" y="-2011334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4" y="0"/>
                </a:lnTo>
                <a:lnTo>
                  <a:pt x="3984154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5"/>
          <p:cNvSpPr/>
          <p:nvPr/>
        </p:nvSpPr>
        <p:spPr>
          <a:xfrm rot="3480514">
            <a:off x="12921976" y="2861843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9" y="0"/>
                </a:lnTo>
                <a:lnTo>
                  <a:pt x="5240289" y="10480577"/>
                </a:lnTo>
                <a:close/>
              </a:path>
            </a:pathLst>
          </a:custGeom>
          <a:blipFill rotWithShape="1">
            <a:blip r:embed="rId3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5"/>
          <p:cNvSpPr/>
          <p:nvPr/>
        </p:nvSpPr>
        <p:spPr>
          <a:xfrm flipH="1" rot="-7319487">
            <a:off x="13540963" y="4117283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5" y="8753748"/>
                </a:lnTo>
                <a:lnTo>
                  <a:pt x="4376875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4" name="Google Shape;194;p5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195" name="Google Shape;195;p5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97" name="Google Shape;197;p5"/>
          <p:cNvCxnSpPr/>
          <p:nvPr/>
        </p:nvCxnSpPr>
        <p:spPr>
          <a:xfrm rot="10800000">
            <a:off x="4593325" y="6468000"/>
            <a:ext cx="0" cy="38712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8" name="Google Shape;198;p5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199" name="Google Shape;199;p5"/>
          <p:cNvSpPr/>
          <p:nvPr/>
        </p:nvSpPr>
        <p:spPr>
          <a:xfrm>
            <a:off x="305204" y="5998028"/>
            <a:ext cx="3864896" cy="3738408"/>
          </a:xfrm>
          <a:custGeom>
            <a:rect b="b" l="l" r="r" t="t"/>
            <a:pathLst>
              <a:path extrusionOk="0" h="3738408" w="3864896">
                <a:moveTo>
                  <a:pt x="0" y="0"/>
                </a:moveTo>
                <a:lnTo>
                  <a:pt x="3864896" y="0"/>
                </a:lnTo>
                <a:lnTo>
                  <a:pt x="3864896" y="3738408"/>
                </a:lnTo>
                <a:lnTo>
                  <a:pt x="0" y="3738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5"/>
          <p:cNvSpPr txBox="1"/>
          <p:nvPr/>
        </p:nvSpPr>
        <p:spPr>
          <a:xfrm>
            <a:off x="3785644" y="4288974"/>
            <a:ext cx="768911" cy="1709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D5B4D6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201" name="Google Shape;201;p5"/>
          <p:cNvSpPr txBox="1"/>
          <p:nvPr/>
        </p:nvSpPr>
        <p:spPr>
          <a:xfrm>
            <a:off x="4531695" y="4324350"/>
            <a:ext cx="676275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6136291" y="3844671"/>
            <a:ext cx="10287000" cy="2654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Session 1: Introduction to greenhouse gas emissions and sustainable energy management in humanitarian operations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"/>
          <p:cNvSpPr/>
          <p:nvPr/>
        </p:nvSpPr>
        <p:spPr>
          <a:xfrm flipH="1" rot="4446803">
            <a:off x="288968" y="-2407142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3">
              <a:alphaModFix amt="4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 rot="-6353196">
            <a:off x="617143" y="-2011334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4" y="0"/>
                </a:lnTo>
                <a:lnTo>
                  <a:pt x="3984154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4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3480514">
            <a:off x="12921976" y="2861843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9" y="0"/>
                </a:lnTo>
                <a:lnTo>
                  <a:pt x="5240289" y="10480577"/>
                </a:lnTo>
                <a:close/>
              </a:path>
            </a:pathLst>
          </a:custGeom>
          <a:blipFill rotWithShape="1">
            <a:blip r:embed="rId3">
              <a:alphaModFix amt="4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6"/>
          <p:cNvSpPr/>
          <p:nvPr/>
        </p:nvSpPr>
        <p:spPr>
          <a:xfrm flipH="1" rot="-7319487">
            <a:off x="13540963" y="4117283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5" y="8753748"/>
                </a:lnTo>
                <a:lnTo>
                  <a:pt x="4376875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4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6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212" name="Google Shape;212;p6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/>
          </a:p>
        </p:txBody>
      </p:sp>
      <p:grpSp>
        <p:nvGrpSpPr>
          <p:cNvPr id="213" name="Google Shape;213;p6"/>
          <p:cNvGrpSpPr/>
          <p:nvPr/>
        </p:nvGrpSpPr>
        <p:grpSpPr>
          <a:xfrm>
            <a:off x="894693" y="1893975"/>
            <a:ext cx="16113158" cy="19050"/>
            <a:chOff x="12700" y="0"/>
            <a:chExt cx="21484210" cy="25400"/>
          </a:xfrm>
        </p:grpSpPr>
        <p:sp>
          <p:nvSpPr>
            <p:cNvPr id="214" name="Google Shape;214;p6"/>
            <p:cNvSpPr/>
            <p:nvPr/>
          </p:nvSpPr>
          <p:spPr>
            <a:xfrm>
              <a:off x="12700" y="12700"/>
              <a:ext cx="21484210" cy="0"/>
            </a:xfrm>
            <a:custGeom>
              <a:rect b="b" l="l" r="r" t="t"/>
              <a:pathLst>
                <a:path extrusionOk="0" h="120000" w="21484210">
                  <a:moveTo>
                    <a:pt x="0" y="0"/>
                  </a:moveTo>
                  <a:lnTo>
                    <a:pt x="21484210" y="0"/>
                  </a:lnTo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12700" y="0"/>
              <a:ext cx="21484210" cy="25400"/>
            </a:xfrm>
            <a:custGeom>
              <a:rect b="b" l="l" r="r" t="t"/>
              <a:pathLst>
                <a:path extrusionOk="0" h="25400" w="21484210">
                  <a:moveTo>
                    <a:pt x="0" y="0"/>
                  </a:moveTo>
                  <a:lnTo>
                    <a:pt x="21484210" y="0"/>
                  </a:lnTo>
                  <a:lnTo>
                    <a:pt x="2148421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</p:grpSp>
      <p:sp>
        <p:nvSpPr>
          <p:cNvPr id="216" name="Google Shape;216;p6"/>
          <p:cNvSpPr txBox="1"/>
          <p:nvPr/>
        </p:nvSpPr>
        <p:spPr>
          <a:xfrm>
            <a:off x="977561" y="2014943"/>
            <a:ext cx="15947412" cy="152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Managing GHG emissions</a:t>
            </a:r>
            <a:r>
              <a:rPr b="0" i="0" lang="en-US" sz="34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is crucial for minimizing the environmental footprint of humanitarian operations and mitigating climate change.</a:t>
            </a:r>
            <a:endParaRPr/>
          </a:p>
        </p:txBody>
      </p:sp>
      <p:grpSp>
        <p:nvGrpSpPr>
          <p:cNvPr id="217" name="Google Shape;217;p6"/>
          <p:cNvGrpSpPr/>
          <p:nvPr/>
        </p:nvGrpSpPr>
        <p:grpSpPr>
          <a:xfrm>
            <a:off x="894693" y="3608475"/>
            <a:ext cx="16113158" cy="19050"/>
            <a:chOff x="12700" y="0"/>
            <a:chExt cx="21484210" cy="25400"/>
          </a:xfrm>
        </p:grpSpPr>
        <p:sp>
          <p:nvSpPr>
            <p:cNvPr id="218" name="Google Shape;218;p6"/>
            <p:cNvSpPr/>
            <p:nvPr/>
          </p:nvSpPr>
          <p:spPr>
            <a:xfrm>
              <a:off x="12700" y="12700"/>
              <a:ext cx="21484210" cy="0"/>
            </a:xfrm>
            <a:custGeom>
              <a:rect b="b" l="l" r="r" t="t"/>
              <a:pathLst>
                <a:path extrusionOk="0" h="120000" w="21484210">
                  <a:moveTo>
                    <a:pt x="0" y="0"/>
                  </a:moveTo>
                  <a:lnTo>
                    <a:pt x="21484210" y="0"/>
                  </a:lnTo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219" name="Google Shape;219;p6"/>
            <p:cNvSpPr/>
            <p:nvPr/>
          </p:nvSpPr>
          <p:spPr>
            <a:xfrm>
              <a:off x="12700" y="0"/>
              <a:ext cx="21484210" cy="25400"/>
            </a:xfrm>
            <a:custGeom>
              <a:rect b="b" l="l" r="r" t="t"/>
              <a:pathLst>
                <a:path extrusionOk="0" h="25400" w="21484210">
                  <a:moveTo>
                    <a:pt x="0" y="0"/>
                  </a:moveTo>
                  <a:lnTo>
                    <a:pt x="21484210" y="0"/>
                  </a:lnTo>
                  <a:lnTo>
                    <a:pt x="2148421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</p:grpSp>
      <p:sp>
        <p:nvSpPr>
          <p:cNvPr id="220" name="Google Shape;220;p6"/>
          <p:cNvSpPr txBox="1"/>
          <p:nvPr/>
        </p:nvSpPr>
        <p:spPr>
          <a:xfrm>
            <a:off x="977561" y="3729443"/>
            <a:ext cx="15947412" cy="152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Sustainable energy management</a:t>
            </a:r>
            <a:r>
              <a:rPr b="0" i="0" lang="en-US" sz="34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focuses on using renewable energy sources and energy-efficient practices to reduce operational costs and enhance resilience.</a:t>
            </a:r>
            <a:endParaRPr/>
          </a:p>
        </p:txBody>
      </p:sp>
      <p:grpSp>
        <p:nvGrpSpPr>
          <p:cNvPr id="221" name="Google Shape;221;p6"/>
          <p:cNvGrpSpPr/>
          <p:nvPr/>
        </p:nvGrpSpPr>
        <p:grpSpPr>
          <a:xfrm>
            <a:off x="894693" y="5322975"/>
            <a:ext cx="16113158" cy="19050"/>
            <a:chOff x="12700" y="0"/>
            <a:chExt cx="21484210" cy="25400"/>
          </a:xfrm>
        </p:grpSpPr>
        <p:sp>
          <p:nvSpPr>
            <p:cNvPr id="222" name="Google Shape;222;p6"/>
            <p:cNvSpPr/>
            <p:nvPr/>
          </p:nvSpPr>
          <p:spPr>
            <a:xfrm>
              <a:off x="12700" y="12700"/>
              <a:ext cx="21484210" cy="0"/>
            </a:xfrm>
            <a:custGeom>
              <a:rect b="b" l="l" r="r" t="t"/>
              <a:pathLst>
                <a:path extrusionOk="0" h="120000" w="21484210">
                  <a:moveTo>
                    <a:pt x="0" y="0"/>
                  </a:moveTo>
                  <a:lnTo>
                    <a:pt x="21484210" y="0"/>
                  </a:lnTo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223" name="Google Shape;223;p6"/>
            <p:cNvSpPr/>
            <p:nvPr/>
          </p:nvSpPr>
          <p:spPr>
            <a:xfrm>
              <a:off x="12700" y="0"/>
              <a:ext cx="21484210" cy="25400"/>
            </a:xfrm>
            <a:custGeom>
              <a:rect b="b" l="l" r="r" t="t"/>
              <a:pathLst>
                <a:path extrusionOk="0" h="25400" w="21484210">
                  <a:moveTo>
                    <a:pt x="0" y="0"/>
                  </a:moveTo>
                  <a:lnTo>
                    <a:pt x="21484210" y="0"/>
                  </a:lnTo>
                  <a:lnTo>
                    <a:pt x="2148421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</p:grpSp>
      <p:sp>
        <p:nvSpPr>
          <p:cNvPr id="224" name="Google Shape;224;p6"/>
          <p:cNvSpPr txBox="1"/>
          <p:nvPr/>
        </p:nvSpPr>
        <p:spPr>
          <a:xfrm>
            <a:off x="977561" y="5443943"/>
            <a:ext cx="15947412" cy="152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Alignment with global environmental goals</a:t>
            </a:r>
            <a:r>
              <a:rPr b="0" i="0" lang="en-US" sz="34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such as the Paris Agreement and SDGs, enhances the sustainability of humanitarian operations.</a:t>
            </a:r>
            <a:endParaRPr/>
          </a:p>
        </p:txBody>
      </p:sp>
      <p:grpSp>
        <p:nvGrpSpPr>
          <p:cNvPr id="225" name="Google Shape;225;p6"/>
          <p:cNvGrpSpPr/>
          <p:nvPr/>
        </p:nvGrpSpPr>
        <p:grpSpPr>
          <a:xfrm>
            <a:off x="894693" y="7037475"/>
            <a:ext cx="16113158" cy="19050"/>
            <a:chOff x="12700" y="0"/>
            <a:chExt cx="21484210" cy="25400"/>
          </a:xfrm>
        </p:grpSpPr>
        <p:sp>
          <p:nvSpPr>
            <p:cNvPr id="226" name="Google Shape;226;p6"/>
            <p:cNvSpPr/>
            <p:nvPr/>
          </p:nvSpPr>
          <p:spPr>
            <a:xfrm>
              <a:off x="12700" y="12700"/>
              <a:ext cx="21484210" cy="0"/>
            </a:xfrm>
            <a:custGeom>
              <a:rect b="b" l="l" r="r" t="t"/>
              <a:pathLst>
                <a:path extrusionOk="0" h="120000" w="21484210">
                  <a:moveTo>
                    <a:pt x="0" y="0"/>
                  </a:moveTo>
                  <a:lnTo>
                    <a:pt x="21484210" y="0"/>
                  </a:lnTo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227" name="Google Shape;227;p6"/>
            <p:cNvSpPr/>
            <p:nvPr/>
          </p:nvSpPr>
          <p:spPr>
            <a:xfrm>
              <a:off x="12700" y="0"/>
              <a:ext cx="21484210" cy="25400"/>
            </a:xfrm>
            <a:custGeom>
              <a:rect b="b" l="l" r="r" t="t"/>
              <a:pathLst>
                <a:path extrusionOk="0" h="25400" w="21484210">
                  <a:moveTo>
                    <a:pt x="0" y="0"/>
                  </a:moveTo>
                  <a:lnTo>
                    <a:pt x="21484210" y="0"/>
                  </a:lnTo>
                  <a:lnTo>
                    <a:pt x="2148421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</p:grpSp>
      <p:sp>
        <p:nvSpPr>
          <p:cNvPr id="228" name="Google Shape;228;p6"/>
          <p:cNvSpPr txBox="1"/>
          <p:nvPr/>
        </p:nvSpPr>
        <p:spPr>
          <a:xfrm>
            <a:off x="977561" y="7158443"/>
            <a:ext cx="15947412" cy="152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Sustainable energy solutions</a:t>
            </a:r>
            <a:r>
              <a:rPr b="0" i="0" lang="en-US" sz="34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reduce the dependency on non-renewable resources and enhance the resilience of communities by providing reliable, eco-friendly energy.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/>
          <p:nvPr/>
        </p:nvSpPr>
        <p:spPr>
          <a:xfrm flipH="1" rot="4446803">
            <a:off x="288968" y="-2407142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3">
              <a:alphaModFix amt="44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7"/>
          <p:cNvSpPr/>
          <p:nvPr/>
        </p:nvSpPr>
        <p:spPr>
          <a:xfrm rot="-6353196">
            <a:off x="617143" y="-2011334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4" y="0"/>
                </a:lnTo>
                <a:lnTo>
                  <a:pt x="3984154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44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7"/>
          <p:cNvSpPr/>
          <p:nvPr/>
        </p:nvSpPr>
        <p:spPr>
          <a:xfrm rot="3480514">
            <a:off x="12921976" y="2861843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9" y="0"/>
                </a:lnTo>
                <a:lnTo>
                  <a:pt x="5240289" y="10480577"/>
                </a:lnTo>
                <a:close/>
              </a:path>
            </a:pathLst>
          </a:custGeom>
          <a:blipFill rotWithShape="1">
            <a:blip r:embed="rId3">
              <a:alphaModFix amt="44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7"/>
          <p:cNvSpPr/>
          <p:nvPr/>
        </p:nvSpPr>
        <p:spPr>
          <a:xfrm flipH="1" rot="-7319487">
            <a:off x="13540963" y="4117283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5" y="8753748"/>
                </a:lnTo>
                <a:lnTo>
                  <a:pt x="4376875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44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7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238" name="Google Shape;238;p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Key Concepts</a:t>
            </a:r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>
            <a:off x="913256" y="2050256"/>
            <a:ext cx="7797547" cy="3063655"/>
            <a:chOff x="-1524" y="-9525"/>
            <a:chExt cx="10396728" cy="4084875"/>
          </a:xfrm>
        </p:grpSpPr>
        <p:sp>
          <p:nvSpPr>
            <p:cNvPr id="240" name="Google Shape;240;p7"/>
            <p:cNvSpPr/>
            <p:nvPr/>
          </p:nvSpPr>
          <p:spPr>
            <a:xfrm>
              <a:off x="0" y="0"/>
              <a:ext cx="10393680" cy="4073826"/>
            </a:xfrm>
            <a:custGeom>
              <a:rect b="b" l="l" r="r" t="t"/>
              <a:pathLst>
                <a:path extrusionOk="0" h="4073826" w="10393680">
                  <a:moveTo>
                    <a:pt x="0" y="0"/>
                  </a:moveTo>
                  <a:lnTo>
                    <a:pt x="10393680" y="0"/>
                  </a:lnTo>
                  <a:lnTo>
                    <a:pt x="10393680" y="4073826"/>
                  </a:lnTo>
                  <a:lnTo>
                    <a:pt x="0" y="4073826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241" name="Google Shape;241;p7"/>
            <p:cNvSpPr/>
            <p:nvPr/>
          </p:nvSpPr>
          <p:spPr>
            <a:xfrm>
              <a:off x="-1524" y="-1524"/>
              <a:ext cx="10396728" cy="4076874"/>
            </a:xfrm>
            <a:custGeom>
              <a:rect b="b" l="l" r="r" t="t"/>
              <a:pathLst>
                <a:path extrusionOk="0" h="4076874" w="10396728">
                  <a:moveTo>
                    <a:pt x="1524" y="0"/>
                  </a:moveTo>
                  <a:lnTo>
                    <a:pt x="10395204" y="0"/>
                  </a:lnTo>
                  <a:cubicBezTo>
                    <a:pt x="10396093" y="0"/>
                    <a:pt x="10396728" y="762"/>
                    <a:pt x="10396728" y="1524"/>
                  </a:cubicBezTo>
                  <a:lnTo>
                    <a:pt x="10396728" y="4075350"/>
                  </a:lnTo>
                  <a:cubicBezTo>
                    <a:pt x="10396728" y="4076239"/>
                    <a:pt x="10395966" y="4076874"/>
                    <a:pt x="10395204" y="4076874"/>
                  </a:cubicBezTo>
                  <a:lnTo>
                    <a:pt x="1524" y="4076874"/>
                  </a:lnTo>
                  <a:cubicBezTo>
                    <a:pt x="635" y="4076874"/>
                    <a:pt x="0" y="4076112"/>
                    <a:pt x="0" y="4075350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52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4075350"/>
                  </a:lnTo>
                  <a:lnTo>
                    <a:pt x="1524" y="4075350"/>
                  </a:lnTo>
                  <a:lnTo>
                    <a:pt x="1524" y="4073822"/>
                  </a:lnTo>
                  <a:lnTo>
                    <a:pt x="10395204" y="4073822"/>
                  </a:lnTo>
                  <a:lnTo>
                    <a:pt x="10395204" y="4075350"/>
                  </a:lnTo>
                  <a:lnTo>
                    <a:pt x="10393680" y="4075350"/>
                  </a:lnTo>
                  <a:lnTo>
                    <a:pt x="10393680" y="1524"/>
                  </a:lnTo>
                  <a:lnTo>
                    <a:pt x="10395204" y="1524"/>
                  </a:lnTo>
                  <a:lnTo>
                    <a:pt x="10395204" y="3052"/>
                  </a:lnTo>
                  <a:lnTo>
                    <a:pt x="1524" y="3052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7"/>
            <p:cNvSpPr txBox="1"/>
            <p:nvPr/>
          </p:nvSpPr>
          <p:spPr>
            <a:xfrm>
              <a:off x="0" y="-9525"/>
              <a:ext cx="10393682" cy="4083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Greenhouse gas (GHG) emissions</a:t>
              </a:r>
              <a:r>
                <a:rPr b="0" i="0" lang="en-US" sz="2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Gases like CO2, methane, and nitrous oxide that trap heat in the atmosphere.</a:t>
              </a:r>
              <a:endParaRPr/>
            </a:p>
            <a:p>
              <a:pPr indent="-244316" lvl="1" marL="488632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Arial"/>
                <a:buChar char="•"/>
              </a:pPr>
              <a:r>
                <a:rPr b="0" i="1" lang="en-US" sz="2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2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Transitioning to energy-efficient technologies in field operations reduces emissions from diesel generators in humanitarian contexts.</a:t>
              </a:r>
              <a:endParaRPr/>
            </a:p>
          </p:txBody>
        </p:sp>
      </p:grpSp>
      <p:grpSp>
        <p:nvGrpSpPr>
          <p:cNvPr id="243" name="Google Shape;243;p7"/>
          <p:cNvGrpSpPr/>
          <p:nvPr/>
        </p:nvGrpSpPr>
        <p:grpSpPr>
          <a:xfrm>
            <a:off x="913257" y="5410557"/>
            <a:ext cx="7797548" cy="3470815"/>
            <a:chOff x="-1524" y="-9525"/>
            <a:chExt cx="10396730" cy="4627753"/>
          </a:xfrm>
        </p:grpSpPr>
        <p:sp>
          <p:nvSpPr>
            <p:cNvPr id="244" name="Google Shape;244;p7"/>
            <p:cNvSpPr/>
            <p:nvPr/>
          </p:nvSpPr>
          <p:spPr>
            <a:xfrm>
              <a:off x="0" y="0"/>
              <a:ext cx="10393682" cy="4616704"/>
            </a:xfrm>
            <a:custGeom>
              <a:rect b="b" l="l" r="r" t="t"/>
              <a:pathLst>
                <a:path extrusionOk="0" h="4616704" w="10393682">
                  <a:moveTo>
                    <a:pt x="0" y="0"/>
                  </a:moveTo>
                  <a:lnTo>
                    <a:pt x="10393682" y="0"/>
                  </a:lnTo>
                  <a:lnTo>
                    <a:pt x="10393682" y="4616704"/>
                  </a:lnTo>
                  <a:lnTo>
                    <a:pt x="0" y="4616704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245" name="Google Shape;245;p7"/>
            <p:cNvSpPr/>
            <p:nvPr/>
          </p:nvSpPr>
          <p:spPr>
            <a:xfrm>
              <a:off x="-1524" y="-1524"/>
              <a:ext cx="10396730" cy="4619752"/>
            </a:xfrm>
            <a:custGeom>
              <a:rect b="b" l="l" r="r" t="t"/>
              <a:pathLst>
                <a:path extrusionOk="0" h="4619752" w="10396730">
                  <a:moveTo>
                    <a:pt x="1524" y="0"/>
                  </a:moveTo>
                  <a:lnTo>
                    <a:pt x="10395206" y="0"/>
                  </a:lnTo>
                  <a:cubicBezTo>
                    <a:pt x="10396095" y="0"/>
                    <a:pt x="10396730" y="762"/>
                    <a:pt x="10396730" y="1524"/>
                  </a:cubicBezTo>
                  <a:lnTo>
                    <a:pt x="10396730" y="4618228"/>
                  </a:lnTo>
                  <a:cubicBezTo>
                    <a:pt x="10396730" y="4619117"/>
                    <a:pt x="10395968" y="4619752"/>
                    <a:pt x="10395206" y="4619752"/>
                  </a:cubicBezTo>
                  <a:lnTo>
                    <a:pt x="1524" y="4619752"/>
                  </a:lnTo>
                  <a:cubicBezTo>
                    <a:pt x="635" y="4619752"/>
                    <a:pt x="0" y="4618990"/>
                    <a:pt x="0" y="4618228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138" y="1524"/>
                  </a:lnTo>
                  <a:lnTo>
                    <a:pt x="3138" y="4618228"/>
                  </a:lnTo>
                  <a:lnTo>
                    <a:pt x="1524" y="4618228"/>
                  </a:lnTo>
                  <a:lnTo>
                    <a:pt x="1524" y="4616704"/>
                  </a:lnTo>
                  <a:lnTo>
                    <a:pt x="10395206" y="4616704"/>
                  </a:lnTo>
                  <a:lnTo>
                    <a:pt x="10395206" y="4618228"/>
                  </a:lnTo>
                  <a:lnTo>
                    <a:pt x="10393592" y="4618228"/>
                  </a:lnTo>
                  <a:lnTo>
                    <a:pt x="10393592" y="1524"/>
                  </a:lnTo>
                  <a:lnTo>
                    <a:pt x="10395206" y="1524"/>
                  </a:lnTo>
                  <a:lnTo>
                    <a:pt x="10395206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7"/>
            <p:cNvSpPr txBox="1"/>
            <p:nvPr/>
          </p:nvSpPr>
          <p:spPr>
            <a:xfrm>
              <a:off x="0" y="-9525"/>
              <a:ext cx="10393680" cy="4626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Carbon footprint</a:t>
              </a:r>
              <a:r>
                <a:rPr b="0" i="0" lang="en-US" sz="2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The total GHG emissions associated with an organization's operations, expressed as carbon dioxide equivalent (CO2e).</a:t>
              </a:r>
              <a:endParaRPr/>
            </a:p>
            <a:p>
              <a:pPr indent="-244316" lvl="1" marL="488632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Arial"/>
                <a:buChar char="•"/>
              </a:pPr>
              <a:r>
                <a:rPr b="0" i="1" lang="en-US" sz="2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2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Measuring the carbon footprint of humanitarian logistics and supply chains helps identify areas for emission reductions, such as optimizing transport routes.</a:t>
              </a:r>
              <a:endParaRPr/>
            </a:p>
          </p:txBody>
        </p:sp>
      </p:grpSp>
      <p:grpSp>
        <p:nvGrpSpPr>
          <p:cNvPr id="247" name="Google Shape;247;p7"/>
          <p:cNvGrpSpPr/>
          <p:nvPr/>
        </p:nvGrpSpPr>
        <p:grpSpPr>
          <a:xfrm>
            <a:off x="9546944" y="2041839"/>
            <a:ext cx="7393463" cy="3063655"/>
            <a:chOff x="-1524" y="-9525"/>
            <a:chExt cx="9857950" cy="4084875"/>
          </a:xfrm>
        </p:grpSpPr>
        <p:sp>
          <p:nvSpPr>
            <p:cNvPr id="248" name="Google Shape;248;p7"/>
            <p:cNvSpPr/>
            <p:nvPr/>
          </p:nvSpPr>
          <p:spPr>
            <a:xfrm>
              <a:off x="0" y="0"/>
              <a:ext cx="9854902" cy="4073826"/>
            </a:xfrm>
            <a:custGeom>
              <a:rect b="b" l="l" r="r" t="t"/>
              <a:pathLst>
                <a:path extrusionOk="0" h="4073826" w="9854902">
                  <a:moveTo>
                    <a:pt x="0" y="0"/>
                  </a:moveTo>
                  <a:lnTo>
                    <a:pt x="9854902" y="0"/>
                  </a:lnTo>
                  <a:lnTo>
                    <a:pt x="9854902" y="4073826"/>
                  </a:lnTo>
                  <a:lnTo>
                    <a:pt x="0" y="4073826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249" name="Google Shape;249;p7"/>
            <p:cNvSpPr/>
            <p:nvPr/>
          </p:nvSpPr>
          <p:spPr>
            <a:xfrm>
              <a:off x="-1524" y="-1524"/>
              <a:ext cx="9857950" cy="4076874"/>
            </a:xfrm>
            <a:custGeom>
              <a:rect b="b" l="l" r="r" t="t"/>
              <a:pathLst>
                <a:path extrusionOk="0" h="4076874" w="9857950">
                  <a:moveTo>
                    <a:pt x="1524" y="0"/>
                  </a:moveTo>
                  <a:lnTo>
                    <a:pt x="9856426" y="0"/>
                  </a:lnTo>
                  <a:cubicBezTo>
                    <a:pt x="9857315" y="0"/>
                    <a:pt x="9857950" y="762"/>
                    <a:pt x="9857950" y="1524"/>
                  </a:cubicBezTo>
                  <a:lnTo>
                    <a:pt x="9857950" y="4075350"/>
                  </a:lnTo>
                  <a:cubicBezTo>
                    <a:pt x="9857950" y="4076239"/>
                    <a:pt x="9857188" y="4076874"/>
                    <a:pt x="9856426" y="4076874"/>
                  </a:cubicBezTo>
                  <a:lnTo>
                    <a:pt x="1524" y="4076874"/>
                  </a:lnTo>
                  <a:cubicBezTo>
                    <a:pt x="635" y="4076874"/>
                    <a:pt x="0" y="4076112"/>
                    <a:pt x="0" y="4075350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52"/>
                  </a:moveTo>
                  <a:lnTo>
                    <a:pt x="1524" y="1524"/>
                  </a:lnTo>
                  <a:lnTo>
                    <a:pt x="3054" y="1524"/>
                  </a:lnTo>
                  <a:lnTo>
                    <a:pt x="3054" y="4075350"/>
                  </a:lnTo>
                  <a:lnTo>
                    <a:pt x="1524" y="4075350"/>
                  </a:lnTo>
                  <a:lnTo>
                    <a:pt x="1524" y="4073822"/>
                  </a:lnTo>
                  <a:lnTo>
                    <a:pt x="9856426" y="4073822"/>
                  </a:lnTo>
                  <a:lnTo>
                    <a:pt x="9856426" y="4075350"/>
                  </a:lnTo>
                  <a:lnTo>
                    <a:pt x="9854895" y="4075350"/>
                  </a:lnTo>
                  <a:lnTo>
                    <a:pt x="9854895" y="1524"/>
                  </a:lnTo>
                  <a:lnTo>
                    <a:pt x="9856426" y="1524"/>
                  </a:lnTo>
                  <a:lnTo>
                    <a:pt x="9856426" y="3052"/>
                  </a:lnTo>
                  <a:lnTo>
                    <a:pt x="1524" y="3052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7"/>
            <p:cNvSpPr txBox="1"/>
            <p:nvPr/>
          </p:nvSpPr>
          <p:spPr>
            <a:xfrm>
              <a:off x="0" y="-9525"/>
              <a:ext cx="9854901" cy="4083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Sustainable energy management</a:t>
              </a:r>
              <a:r>
                <a:rPr b="0" i="0" lang="en-US" sz="2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The strategic use of energy resources to reduce environmental impact and operational costs.</a:t>
              </a:r>
              <a:endParaRPr/>
            </a:p>
            <a:p>
              <a:pPr indent="-244316" lvl="1" marL="488632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Arial"/>
                <a:buChar char="•"/>
              </a:pPr>
              <a:r>
                <a:rPr b="0" i="1" lang="en-US" sz="2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2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Deploying renewable energy sources such as wind and solar power in disaster zones reduces the need for costly and polluting fuel supplies.</a:t>
              </a:r>
              <a:endParaRPr/>
            </a:p>
          </p:txBody>
        </p:sp>
      </p:grpSp>
      <p:grpSp>
        <p:nvGrpSpPr>
          <p:cNvPr id="251" name="Google Shape;251;p7"/>
          <p:cNvGrpSpPr/>
          <p:nvPr/>
        </p:nvGrpSpPr>
        <p:grpSpPr>
          <a:xfrm>
            <a:off x="9546944" y="5410557"/>
            <a:ext cx="7393463" cy="3470756"/>
            <a:chOff x="-1524" y="-9525"/>
            <a:chExt cx="9857950" cy="4627674"/>
          </a:xfrm>
        </p:grpSpPr>
        <p:sp>
          <p:nvSpPr>
            <p:cNvPr id="252" name="Google Shape;252;p7"/>
            <p:cNvSpPr/>
            <p:nvPr/>
          </p:nvSpPr>
          <p:spPr>
            <a:xfrm>
              <a:off x="0" y="0"/>
              <a:ext cx="9854902" cy="4616617"/>
            </a:xfrm>
            <a:custGeom>
              <a:rect b="b" l="l" r="r" t="t"/>
              <a:pathLst>
                <a:path extrusionOk="0" h="4616617" w="9854902">
                  <a:moveTo>
                    <a:pt x="0" y="0"/>
                  </a:moveTo>
                  <a:lnTo>
                    <a:pt x="9854902" y="0"/>
                  </a:lnTo>
                  <a:lnTo>
                    <a:pt x="9854902" y="4616617"/>
                  </a:lnTo>
                  <a:lnTo>
                    <a:pt x="0" y="4616617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</p:sp>
        <p:sp>
          <p:nvSpPr>
            <p:cNvPr id="253" name="Google Shape;253;p7"/>
            <p:cNvSpPr/>
            <p:nvPr/>
          </p:nvSpPr>
          <p:spPr>
            <a:xfrm>
              <a:off x="-1524" y="-1524"/>
              <a:ext cx="9857950" cy="4619673"/>
            </a:xfrm>
            <a:custGeom>
              <a:rect b="b" l="l" r="r" t="t"/>
              <a:pathLst>
                <a:path extrusionOk="0" h="4619673" w="9857950">
                  <a:moveTo>
                    <a:pt x="1524" y="0"/>
                  </a:moveTo>
                  <a:lnTo>
                    <a:pt x="9856426" y="0"/>
                  </a:lnTo>
                  <a:cubicBezTo>
                    <a:pt x="9857315" y="0"/>
                    <a:pt x="9857950" y="762"/>
                    <a:pt x="9857950" y="1524"/>
                  </a:cubicBezTo>
                  <a:lnTo>
                    <a:pt x="9857950" y="4618141"/>
                  </a:lnTo>
                  <a:cubicBezTo>
                    <a:pt x="9857950" y="4619038"/>
                    <a:pt x="9857188" y="4619673"/>
                    <a:pt x="9856426" y="4619673"/>
                  </a:cubicBezTo>
                  <a:lnTo>
                    <a:pt x="1524" y="4619673"/>
                  </a:lnTo>
                  <a:cubicBezTo>
                    <a:pt x="635" y="4619673"/>
                    <a:pt x="0" y="4618911"/>
                    <a:pt x="0" y="4618141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529"/>
                  </a:moveTo>
                  <a:lnTo>
                    <a:pt x="1524" y="1524"/>
                  </a:lnTo>
                  <a:lnTo>
                    <a:pt x="3054" y="1524"/>
                  </a:lnTo>
                  <a:lnTo>
                    <a:pt x="3054" y="4618141"/>
                  </a:lnTo>
                  <a:lnTo>
                    <a:pt x="1524" y="4618141"/>
                  </a:lnTo>
                  <a:lnTo>
                    <a:pt x="1524" y="4616137"/>
                  </a:lnTo>
                  <a:lnTo>
                    <a:pt x="9856426" y="4616137"/>
                  </a:lnTo>
                  <a:lnTo>
                    <a:pt x="9856426" y="4618141"/>
                  </a:lnTo>
                  <a:lnTo>
                    <a:pt x="9854895" y="4618141"/>
                  </a:lnTo>
                  <a:lnTo>
                    <a:pt x="9854895" y="1524"/>
                  </a:lnTo>
                  <a:lnTo>
                    <a:pt x="9856426" y="1524"/>
                  </a:lnTo>
                  <a:lnTo>
                    <a:pt x="9856426" y="3529"/>
                  </a:lnTo>
                  <a:lnTo>
                    <a:pt x="1524" y="3529"/>
                  </a:lnTo>
                  <a:close/>
                </a:path>
              </a:pathLst>
            </a:custGeom>
            <a:solidFill>
              <a:srgbClr val="A05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7"/>
            <p:cNvSpPr txBox="1"/>
            <p:nvPr/>
          </p:nvSpPr>
          <p:spPr>
            <a:xfrm>
              <a:off x="0" y="-9525"/>
              <a:ext cx="9854901" cy="4626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Renewable energy</a:t>
              </a:r>
              <a:r>
                <a:rPr b="0" i="0" lang="en-US" sz="2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Energy from natural sources such as solar, wind, and bioenergy that are constantly replenished.</a:t>
              </a:r>
              <a:endParaRPr/>
            </a:p>
            <a:p>
              <a:pPr indent="-244316" lvl="1" marL="488632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Arial"/>
                <a:buChar char="•"/>
              </a:pPr>
              <a:r>
                <a:rPr b="0" i="1" lang="en-US" sz="2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Example</a:t>
              </a:r>
              <a:r>
                <a:rPr b="0" i="0" lang="en-US" sz="2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Solar panels used to provide energy in remote refugee camps offer a sustainable alternative to non-renewable energy sources.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"/>
          <p:cNvSpPr/>
          <p:nvPr/>
        </p:nvSpPr>
        <p:spPr>
          <a:xfrm flipH="1" rot="-4140519">
            <a:off x="253058" y="2914689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8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8" y="9540197"/>
                </a:lnTo>
                <a:lnTo>
                  <a:pt x="4770098" y="0"/>
                </a:lnTo>
                <a:close/>
              </a:path>
            </a:pathLst>
          </a:custGeom>
          <a:blipFill rotWithShape="1">
            <a:blip r:embed="rId3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8"/>
          <p:cNvSpPr/>
          <p:nvPr/>
        </p:nvSpPr>
        <p:spPr>
          <a:xfrm rot="6659480">
            <a:off x="463737" y="4051594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4" y="0"/>
                </a:lnTo>
                <a:lnTo>
                  <a:pt x="3984154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8"/>
          <p:cNvSpPr/>
          <p:nvPr/>
        </p:nvSpPr>
        <p:spPr>
          <a:xfrm rot="-3000285">
            <a:off x="14322780" y="-3055075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8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8" y="0"/>
                </a:lnTo>
                <a:lnTo>
                  <a:pt x="5240288" y="10480577"/>
                </a:lnTo>
                <a:close/>
              </a:path>
            </a:pathLst>
          </a:custGeom>
          <a:blipFill rotWithShape="1">
            <a:blip r:embed="rId3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8"/>
          <p:cNvSpPr/>
          <p:nvPr/>
        </p:nvSpPr>
        <p:spPr>
          <a:xfrm flipH="1" rot="7799716">
            <a:off x="15069383" y="-2490990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4" y="8753748"/>
                </a:lnTo>
                <a:lnTo>
                  <a:pt x="4376874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8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264" name="Google Shape;264;p8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Key Concepts – Greenhouse Gases Emissions</a:t>
            </a:r>
            <a:endParaRPr/>
          </a:p>
        </p:txBody>
      </p:sp>
      <p:grpSp>
        <p:nvGrpSpPr>
          <p:cNvPr id="265" name="Google Shape;265;p8"/>
          <p:cNvGrpSpPr/>
          <p:nvPr/>
        </p:nvGrpSpPr>
        <p:grpSpPr>
          <a:xfrm>
            <a:off x="1341458" y="1896178"/>
            <a:ext cx="7189756" cy="3992880"/>
            <a:chOff x="0" y="0"/>
            <a:chExt cx="9586341" cy="5323840"/>
          </a:xfrm>
        </p:grpSpPr>
        <p:sp>
          <p:nvSpPr>
            <p:cNvPr id="266" name="Google Shape;266;p8"/>
            <p:cNvSpPr/>
            <p:nvPr/>
          </p:nvSpPr>
          <p:spPr>
            <a:xfrm>
              <a:off x="12700" y="12700"/>
              <a:ext cx="9560941" cy="5298440"/>
            </a:xfrm>
            <a:custGeom>
              <a:rect b="b" l="l" r="r" t="t"/>
              <a:pathLst>
                <a:path extrusionOk="0" h="5298440" w="9560941">
                  <a:moveTo>
                    <a:pt x="0" y="0"/>
                  </a:moveTo>
                  <a:lnTo>
                    <a:pt x="9560941" y="0"/>
                  </a:lnTo>
                  <a:lnTo>
                    <a:pt x="9560941" y="5298440"/>
                  </a:lnTo>
                  <a:lnTo>
                    <a:pt x="0" y="5298440"/>
                  </a:lnTo>
                  <a:close/>
                </a:path>
              </a:pathLst>
            </a:custGeom>
            <a:solidFill>
              <a:srgbClr val="D5B4D6"/>
            </a:solidFill>
            <a:ln>
              <a:noFill/>
            </a:ln>
          </p:spPr>
        </p:sp>
        <p:sp>
          <p:nvSpPr>
            <p:cNvPr id="267" name="Google Shape;267;p8"/>
            <p:cNvSpPr/>
            <p:nvPr/>
          </p:nvSpPr>
          <p:spPr>
            <a:xfrm>
              <a:off x="0" y="0"/>
              <a:ext cx="9586341" cy="5323840"/>
            </a:xfrm>
            <a:custGeom>
              <a:rect b="b" l="l" r="r" t="t"/>
              <a:pathLst>
                <a:path extrusionOk="0" h="5323840" w="9586341">
                  <a:moveTo>
                    <a:pt x="12700" y="0"/>
                  </a:moveTo>
                  <a:lnTo>
                    <a:pt x="9573641" y="0"/>
                  </a:lnTo>
                  <a:cubicBezTo>
                    <a:pt x="9580626" y="0"/>
                    <a:pt x="9586341" y="5715"/>
                    <a:pt x="9586341" y="12700"/>
                  </a:cubicBezTo>
                  <a:lnTo>
                    <a:pt x="9586341" y="5311140"/>
                  </a:lnTo>
                  <a:cubicBezTo>
                    <a:pt x="9586341" y="5318125"/>
                    <a:pt x="9580626" y="5323840"/>
                    <a:pt x="9573641" y="5323840"/>
                  </a:cubicBezTo>
                  <a:lnTo>
                    <a:pt x="12700" y="5323840"/>
                  </a:lnTo>
                  <a:cubicBezTo>
                    <a:pt x="5715" y="5323840"/>
                    <a:pt x="0" y="5318125"/>
                    <a:pt x="0" y="531114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311140"/>
                  </a:lnTo>
                  <a:lnTo>
                    <a:pt x="12700" y="5311140"/>
                  </a:lnTo>
                  <a:lnTo>
                    <a:pt x="12700" y="5298440"/>
                  </a:lnTo>
                  <a:lnTo>
                    <a:pt x="9573641" y="5298440"/>
                  </a:lnTo>
                  <a:lnTo>
                    <a:pt x="9573641" y="5311140"/>
                  </a:lnTo>
                  <a:lnTo>
                    <a:pt x="9560941" y="5311140"/>
                  </a:lnTo>
                  <a:lnTo>
                    <a:pt x="9560941" y="12700"/>
                  </a:lnTo>
                  <a:lnTo>
                    <a:pt x="9573641" y="12700"/>
                  </a:lnTo>
                  <a:lnTo>
                    <a:pt x="9573641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D5B4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8" name="Google Shape;268;p8"/>
          <p:cNvSpPr txBox="1"/>
          <p:nvPr/>
        </p:nvSpPr>
        <p:spPr>
          <a:xfrm>
            <a:off x="1417657" y="2455291"/>
            <a:ext cx="7037396" cy="2893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Scope 1 (Direct emissions)</a:t>
            </a: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Emissions from sources directly controlled by the organization (vehicles, generators).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Using electric or hybrid vehicles instead of diesel vehicles for transportation in field operations reduces direct emissions.</a:t>
            </a:r>
            <a:endParaRPr/>
          </a:p>
        </p:txBody>
      </p:sp>
      <p:grpSp>
        <p:nvGrpSpPr>
          <p:cNvPr id="269" name="Google Shape;269;p8"/>
          <p:cNvGrpSpPr/>
          <p:nvPr/>
        </p:nvGrpSpPr>
        <p:grpSpPr>
          <a:xfrm>
            <a:off x="9051237" y="1896178"/>
            <a:ext cx="7189756" cy="3992880"/>
            <a:chOff x="0" y="0"/>
            <a:chExt cx="9586341" cy="5323840"/>
          </a:xfrm>
        </p:grpSpPr>
        <p:sp>
          <p:nvSpPr>
            <p:cNvPr id="270" name="Google Shape;270;p8"/>
            <p:cNvSpPr/>
            <p:nvPr/>
          </p:nvSpPr>
          <p:spPr>
            <a:xfrm>
              <a:off x="12700" y="12700"/>
              <a:ext cx="9560941" cy="5298440"/>
            </a:xfrm>
            <a:custGeom>
              <a:rect b="b" l="l" r="r" t="t"/>
              <a:pathLst>
                <a:path extrusionOk="0" h="5298440" w="9560941">
                  <a:moveTo>
                    <a:pt x="0" y="0"/>
                  </a:moveTo>
                  <a:lnTo>
                    <a:pt x="9560941" y="0"/>
                  </a:lnTo>
                  <a:lnTo>
                    <a:pt x="9560941" y="5298440"/>
                  </a:lnTo>
                  <a:lnTo>
                    <a:pt x="0" y="5298440"/>
                  </a:lnTo>
                  <a:close/>
                </a:path>
              </a:pathLst>
            </a:custGeom>
            <a:solidFill>
              <a:srgbClr val="D5B4D6"/>
            </a:solidFill>
            <a:ln>
              <a:noFill/>
            </a:ln>
          </p:spPr>
        </p:sp>
        <p:sp>
          <p:nvSpPr>
            <p:cNvPr id="271" name="Google Shape;271;p8"/>
            <p:cNvSpPr/>
            <p:nvPr/>
          </p:nvSpPr>
          <p:spPr>
            <a:xfrm>
              <a:off x="0" y="0"/>
              <a:ext cx="9586341" cy="5323840"/>
            </a:xfrm>
            <a:custGeom>
              <a:rect b="b" l="l" r="r" t="t"/>
              <a:pathLst>
                <a:path extrusionOk="0" h="5323840" w="9586341">
                  <a:moveTo>
                    <a:pt x="12700" y="0"/>
                  </a:moveTo>
                  <a:lnTo>
                    <a:pt x="9573641" y="0"/>
                  </a:lnTo>
                  <a:cubicBezTo>
                    <a:pt x="9580626" y="0"/>
                    <a:pt x="9586341" y="5715"/>
                    <a:pt x="9586341" y="12700"/>
                  </a:cubicBezTo>
                  <a:lnTo>
                    <a:pt x="9586341" y="5311140"/>
                  </a:lnTo>
                  <a:cubicBezTo>
                    <a:pt x="9586341" y="5318125"/>
                    <a:pt x="9580626" y="5323840"/>
                    <a:pt x="9573641" y="5323840"/>
                  </a:cubicBezTo>
                  <a:lnTo>
                    <a:pt x="12700" y="5323840"/>
                  </a:lnTo>
                  <a:cubicBezTo>
                    <a:pt x="5715" y="5323840"/>
                    <a:pt x="0" y="5318125"/>
                    <a:pt x="0" y="531114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311140"/>
                  </a:lnTo>
                  <a:lnTo>
                    <a:pt x="12700" y="5311140"/>
                  </a:lnTo>
                  <a:lnTo>
                    <a:pt x="12700" y="5298440"/>
                  </a:lnTo>
                  <a:lnTo>
                    <a:pt x="9573641" y="5298440"/>
                  </a:lnTo>
                  <a:lnTo>
                    <a:pt x="9573641" y="5311140"/>
                  </a:lnTo>
                  <a:lnTo>
                    <a:pt x="9560941" y="5311140"/>
                  </a:lnTo>
                  <a:lnTo>
                    <a:pt x="9560941" y="12700"/>
                  </a:lnTo>
                  <a:lnTo>
                    <a:pt x="9573641" y="12700"/>
                  </a:lnTo>
                  <a:lnTo>
                    <a:pt x="9573641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D5B4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8"/>
          <p:cNvSpPr txBox="1"/>
          <p:nvPr/>
        </p:nvSpPr>
        <p:spPr>
          <a:xfrm>
            <a:off x="9127437" y="2455291"/>
            <a:ext cx="7037396" cy="2893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Scope 2 (Indirect emissions)</a:t>
            </a: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Emissions from purchased electricity, heating, and cooling used by the organization.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Installing solar panels at humanitarian field offices reduces reliance on fossil fuels for electricity generation.</a:t>
            </a:r>
            <a:endParaRPr/>
          </a:p>
        </p:txBody>
      </p:sp>
      <p:grpSp>
        <p:nvGrpSpPr>
          <p:cNvPr id="273" name="Google Shape;273;p8"/>
          <p:cNvGrpSpPr/>
          <p:nvPr/>
        </p:nvGrpSpPr>
        <p:grpSpPr>
          <a:xfrm>
            <a:off x="2561907" y="6409032"/>
            <a:ext cx="12458700" cy="2673667"/>
            <a:chOff x="0" y="0"/>
            <a:chExt cx="16611600" cy="3564890"/>
          </a:xfrm>
        </p:grpSpPr>
        <p:sp>
          <p:nvSpPr>
            <p:cNvPr id="274" name="Google Shape;274;p8"/>
            <p:cNvSpPr/>
            <p:nvPr/>
          </p:nvSpPr>
          <p:spPr>
            <a:xfrm>
              <a:off x="12700" y="12700"/>
              <a:ext cx="16586200" cy="3539490"/>
            </a:xfrm>
            <a:custGeom>
              <a:rect b="b" l="l" r="r" t="t"/>
              <a:pathLst>
                <a:path extrusionOk="0" h="3539490" w="16586200">
                  <a:moveTo>
                    <a:pt x="0" y="0"/>
                  </a:moveTo>
                  <a:lnTo>
                    <a:pt x="16586200" y="0"/>
                  </a:lnTo>
                  <a:lnTo>
                    <a:pt x="16586200" y="3539490"/>
                  </a:lnTo>
                  <a:lnTo>
                    <a:pt x="0" y="3539490"/>
                  </a:lnTo>
                  <a:close/>
                </a:path>
              </a:pathLst>
            </a:custGeom>
            <a:solidFill>
              <a:srgbClr val="D5B4D6"/>
            </a:solidFill>
            <a:ln>
              <a:noFill/>
            </a:ln>
          </p:spPr>
        </p:sp>
        <p:sp>
          <p:nvSpPr>
            <p:cNvPr id="275" name="Google Shape;275;p8"/>
            <p:cNvSpPr/>
            <p:nvPr/>
          </p:nvSpPr>
          <p:spPr>
            <a:xfrm>
              <a:off x="0" y="0"/>
              <a:ext cx="16611600" cy="3564890"/>
            </a:xfrm>
            <a:custGeom>
              <a:rect b="b" l="l" r="r" t="t"/>
              <a:pathLst>
                <a:path extrusionOk="0" h="3564890" w="16611600">
                  <a:moveTo>
                    <a:pt x="12700" y="0"/>
                  </a:moveTo>
                  <a:lnTo>
                    <a:pt x="16598900" y="0"/>
                  </a:lnTo>
                  <a:cubicBezTo>
                    <a:pt x="16605886" y="0"/>
                    <a:pt x="16611600" y="5715"/>
                    <a:pt x="16611600" y="12700"/>
                  </a:cubicBezTo>
                  <a:lnTo>
                    <a:pt x="16611600" y="3552190"/>
                  </a:lnTo>
                  <a:cubicBezTo>
                    <a:pt x="16611600" y="3559175"/>
                    <a:pt x="16605886" y="3564890"/>
                    <a:pt x="16598900" y="3564890"/>
                  </a:cubicBezTo>
                  <a:lnTo>
                    <a:pt x="12700" y="3564890"/>
                  </a:lnTo>
                  <a:cubicBezTo>
                    <a:pt x="5715" y="3564890"/>
                    <a:pt x="0" y="3559175"/>
                    <a:pt x="0" y="355219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552190"/>
                  </a:lnTo>
                  <a:lnTo>
                    <a:pt x="12700" y="3552190"/>
                  </a:lnTo>
                  <a:lnTo>
                    <a:pt x="12700" y="3539490"/>
                  </a:lnTo>
                  <a:lnTo>
                    <a:pt x="16598900" y="3539490"/>
                  </a:lnTo>
                  <a:lnTo>
                    <a:pt x="16598900" y="3552190"/>
                  </a:lnTo>
                  <a:lnTo>
                    <a:pt x="16586200" y="3552190"/>
                  </a:lnTo>
                  <a:lnTo>
                    <a:pt x="16586200" y="12700"/>
                  </a:lnTo>
                  <a:lnTo>
                    <a:pt x="16598900" y="12700"/>
                  </a:lnTo>
                  <a:lnTo>
                    <a:pt x="165989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D5B4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6" name="Google Shape;276;p8"/>
          <p:cNvSpPr txBox="1"/>
          <p:nvPr/>
        </p:nvSpPr>
        <p:spPr>
          <a:xfrm>
            <a:off x="2638107" y="6922926"/>
            <a:ext cx="12306276" cy="1664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Scope 3 (Other indirect emissions)</a:t>
            </a: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Emissions from the entire value chain, including procurement, travel, and waste management.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Local sourcing of materials reduces transportation emissions, contributing to lower Scope 3 emissions in humanitarian operations.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flipH="1" rot="4446803">
            <a:off x="288968" y="-2407142"/>
            <a:ext cx="4770099" cy="9540197"/>
          </a:xfrm>
          <a:custGeom>
            <a:rect b="b" l="l" r="r" t="t"/>
            <a:pathLst>
              <a:path extrusionOk="0" h="9540197" w="4770099">
                <a:moveTo>
                  <a:pt x="4770099" y="0"/>
                </a:moveTo>
                <a:lnTo>
                  <a:pt x="0" y="0"/>
                </a:lnTo>
                <a:lnTo>
                  <a:pt x="0" y="9540197"/>
                </a:lnTo>
                <a:lnTo>
                  <a:pt x="4770099" y="9540197"/>
                </a:lnTo>
                <a:lnTo>
                  <a:pt x="4770099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9"/>
          <p:cNvSpPr/>
          <p:nvPr/>
        </p:nvSpPr>
        <p:spPr>
          <a:xfrm rot="-6353196">
            <a:off x="617143" y="-2011334"/>
            <a:ext cx="3984155" cy="7968310"/>
          </a:xfrm>
          <a:custGeom>
            <a:rect b="b" l="l" r="r" t="t"/>
            <a:pathLst>
              <a:path extrusionOk="0" h="7968310" w="3984155">
                <a:moveTo>
                  <a:pt x="0" y="0"/>
                </a:moveTo>
                <a:lnTo>
                  <a:pt x="3984154" y="0"/>
                </a:lnTo>
                <a:lnTo>
                  <a:pt x="3984154" y="7968310"/>
                </a:lnTo>
                <a:lnTo>
                  <a:pt x="0" y="7968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4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9"/>
          <p:cNvSpPr/>
          <p:nvPr/>
        </p:nvSpPr>
        <p:spPr>
          <a:xfrm rot="3480514">
            <a:off x="12921976" y="2861843"/>
            <a:ext cx="5240288" cy="10480577"/>
          </a:xfrm>
          <a:custGeom>
            <a:rect b="b" l="l" r="r" t="t"/>
            <a:pathLst>
              <a:path extrusionOk="0" h="10480577" w="5240288">
                <a:moveTo>
                  <a:pt x="5240289" y="10480577"/>
                </a:moveTo>
                <a:lnTo>
                  <a:pt x="0" y="10480577"/>
                </a:lnTo>
                <a:lnTo>
                  <a:pt x="0" y="0"/>
                </a:lnTo>
                <a:lnTo>
                  <a:pt x="5240289" y="0"/>
                </a:lnTo>
                <a:lnTo>
                  <a:pt x="5240289" y="10480577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9"/>
          <p:cNvSpPr/>
          <p:nvPr/>
        </p:nvSpPr>
        <p:spPr>
          <a:xfrm flipH="1" rot="-7319487">
            <a:off x="13540963" y="4117283"/>
            <a:ext cx="4376874" cy="8753748"/>
          </a:xfrm>
          <a:custGeom>
            <a:rect b="b" l="l" r="r" t="t"/>
            <a:pathLst>
              <a:path extrusionOk="0" h="8753748" w="4376874">
                <a:moveTo>
                  <a:pt x="0" y="8753748"/>
                </a:moveTo>
                <a:lnTo>
                  <a:pt x="4376875" y="8753748"/>
                </a:lnTo>
                <a:lnTo>
                  <a:pt x="4376875" y="0"/>
                </a:lnTo>
                <a:lnTo>
                  <a:pt x="0" y="0"/>
                </a:lnTo>
                <a:lnTo>
                  <a:pt x="0" y="8753748"/>
                </a:lnTo>
                <a:close/>
              </a:path>
            </a:pathLst>
          </a:custGeom>
          <a:blipFill rotWithShape="1">
            <a:blip r:embed="rId4">
              <a:alphaModFix amt="4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9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286" name="Google Shape;286;p9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A05FB4"/>
                </a:solidFill>
                <a:latin typeface="Roboto"/>
                <a:ea typeface="Roboto"/>
                <a:cs typeface="Roboto"/>
                <a:sym typeface="Roboto"/>
              </a:rPr>
              <a:t>Importance of Sustainable Energy Management</a:t>
            </a:r>
            <a:endParaRPr/>
          </a:p>
        </p:txBody>
      </p:sp>
      <p:sp>
        <p:nvSpPr>
          <p:cNvPr id="287" name="Google Shape;287;p9"/>
          <p:cNvSpPr/>
          <p:nvPr/>
        </p:nvSpPr>
        <p:spPr>
          <a:xfrm>
            <a:off x="894693" y="1904337"/>
            <a:ext cx="15432119" cy="1959007"/>
          </a:xfrm>
          <a:custGeom>
            <a:rect b="b" l="l" r="r" t="t"/>
            <a:pathLst>
              <a:path extrusionOk="0" h="2612009" w="20576158">
                <a:moveTo>
                  <a:pt x="0" y="261239"/>
                </a:moveTo>
                <a:cubicBezTo>
                  <a:pt x="0" y="116967"/>
                  <a:pt x="116967" y="0"/>
                  <a:pt x="261239" y="0"/>
                </a:cubicBezTo>
                <a:lnTo>
                  <a:pt x="20314920" y="0"/>
                </a:lnTo>
                <a:cubicBezTo>
                  <a:pt x="20459192" y="0"/>
                  <a:pt x="20576158" y="116967"/>
                  <a:pt x="20576158" y="261239"/>
                </a:cubicBezTo>
                <a:lnTo>
                  <a:pt x="20576158" y="2350770"/>
                </a:lnTo>
                <a:cubicBezTo>
                  <a:pt x="20576158" y="2495042"/>
                  <a:pt x="20459192" y="2612009"/>
                  <a:pt x="20314920" y="2612009"/>
                </a:cubicBezTo>
                <a:lnTo>
                  <a:pt x="261239" y="2612009"/>
                </a:lnTo>
                <a:cubicBezTo>
                  <a:pt x="116967" y="2611882"/>
                  <a:pt x="0" y="2495042"/>
                  <a:pt x="0" y="2350770"/>
                </a:cubicBezTo>
                <a:close/>
              </a:path>
            </a:pathLst>
          </a:custGeom>
          <a:solidFill>
            <a:srgbClr val="D5B4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9"/>
          <p:cNvSpPr/>
          <p:nvPr/>
        </p:nvSpPr>
        <p:spPr>
          <a:xfrm>
            <a:off x="1487274" y="2345100"/>
            <a:ext cx="1077422" cy="1077422"/>
          </a:xfrm>
          <a:custGeom>
            <a:rect b="b" l="l" r="r" t="t"/>
            <a:pathLst>
              <a:path extrusionOk="0" h="1077422" w="1077422">
                <a:moveTo>
                  <a:pt x="0" y="0"/>
                </a:moveTo>
                <a:lnTo>
                  <a:pt x="1077422" y="0"/>
                </a:lnTo>
                <a:lnTo>
                  <a:pt x="1077422" y="1077422"/>
                </a:lnTo>
                <a:lnTo>
                  <a:pt x="0" y="1077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9"/>
          <p:cNvSpPr txBox="1"/>
          <p:nvPr/>
        </p:nvSpPr>
        <p:spPr>
          <a:xfrm>
            <a:off x="3290732" y="2520337"/>
            <a:ext cx="6677526" cy="745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Minimizing environmental impact</a:t>
            </a:r>
            <a:r>
              <a:rPr b="0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Reduces GHG emissions and reliance on fossil fuels.</a:t>
            </a:r>
            <a:endParaRPr/>
          </a:p>
        </p:txBody>
      </p:sp>
      <p:sp>
        <p:nvSpPr>
          <p:cNvPr id="290" name="Google Shape;290;p9"/>
          <p:cNvSpPr txBox="1"/>
          <p:nvPr/>
        </p:nvSpPr>
        <p:spPr>
          <a:xfrm>
            <a:off x="10235165" y="2443185"/>
            <a:ext cx="5958146" cy="9003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199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199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Solar panels installed in refugee camps significantly lower carbon emissions compared to traditional diesel generators.</a:t>
            </a:r>
            <a:endParaRPr/>
          </a:p>
        </p:txBody>
      </p:sp>
      <p:sp>
        <p:nvSpPr>
          <p:cNvPr id="291" name="Google Shape;291;p9"/>
          <p:cNvSpPr/>
          <p:nvPr/>
        </p:nvSpPr>
        <p:spPr>
          <a:xfrm>
            <a:off x="894693" y="4353024"/>
            <a:ext cx="15432119" cy="1959007"/>
          </a:xfrm>
          <a:custGeom>
            <a:rect b="b" l="l" r="r" t="t"/>
            <a:pathLst>
              <a:path extrusionOk="0" h="2612009" w="20576158">
                <a:moveTo>
                  <a:pt x="0" y="261239"/>
                </a:moveTo>
                <a:cubicBezTo>
                  <a:pt x="0" y="116967"/>
                  <a:pt x="116967" y="0"/>
                  <a:pt x="261239" y="0"/>
                </a:cubicBezTo>
                <a:lnTo>
                  <a:pt x="20314920" y="0"/>
                </a:lnTo>
                <a:cubicBezTo>
                  <a:pt x="20459192" y="0"/>
                  <a:pt x="20576158" y="116967"/>
                  <a:pt x="20576158" y="261239"/>
                </a:cubicBezTo>
                <a:lnTo>
                  <a:pt x="20576158" y="2350770"/>
                </a:lnTo>
                <a:cubicBezTo>
                  <a:pt x="20576158" y="2495042"/>
                  <a:pt x="20459192" y="2612009"/>
                  <a:pt x="20314920" y="2612009"/>
                </a:cubicBezTo>
                <a:lnTo>
                  <a:pt x="261239" y="2612009"/>
                </a:lnTo>
                <a:cubicBezTo>
                  <a:pt x="116967" y="2611882"/>
                  <a:pt x="0" y="2495042"/>
                  <a:pt x="0" y="2350770"/>
                </a:cubicBezTo>
                <a:close/>
              </a:path>
            </a:pathLst>
          </a:custGeom>
          <a:solidFill>
            <a:srgbClr val="D5B4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9"/>
          <p:cNvSpPr/>
          <p:nvPr/>
        </p:nvSpPr>
        <p:spPr>
          <a:xfrm>
            <a:off x="1487274" y="4793789"/>
            <a:ext cx="1077422" cy="1077422"/>
          </a:xfrm>
          <a:custGeom>
            <a:rect b="b" l="l" r="r" t="t"/>
            <a:pathLst>
              <a:path extrusionOk="0" h="1077422" w="1077422">
                <a:moveTo>
                  <a:pt x="0" y="0"/>
                </a:moveTo>
                <a:lnTo>
                  <a:pt x="1077422" y="0"/>
                </a:lnTo>
                <a:lnTo>
                  <a:pt x="1077422" y="1077421"/>
                </a:lnTo>
                <a:lnTo>
                  <a:pt x="0" y="107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9"/>
          <p:cNvSpPr txBox="1"/>
          <p:nvPr/>
        </p:nvSpPr>
        <p:spPr>
          <a:xfrm>
            <a:off x="3290732" y="4788049"/>
            <a:ext cx="6677526" cy="1107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Cost efficiency</a:t>
            </a:r>
            <a:r>
              <a:rPr b="0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Reduces long-term operational costs, particularly in remote or off-grid locations.</a:t>
            </a:r>
            <a:endParaRPr/>
          </a:p>
        </p:txBody>
      </p:sp>
      <p:sp>
        <p:nvSpPr>
          <p:cNvPr id="294" name="Google Shape;294;p9"/>
          <p:cNvSpPr txBox="1"/>
          <p:nvPr/>
        </p:nvSpPr>
        <p:spPr>
          <a:xfrm>
            <a:off x="10235165" y="4891872"/>
            <a:ext cx="5958146" cy="9003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199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199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Energy-efficient lighting and solar energy systems reduce fuel and energy expenses in disaster relief operations.</a:t>
            </a:r>
            <a:endParaRPr/>
          </a:p>
        </p:txBody>
      </p:sp>
      <p:sp>
        <p:nvSpPr>
          <p:cNvPr id="295" name="Google Shape;295;p9"/>
          <p:cNvSpPr/>
          <p:nvPr/>
        </p:nvSpPr>
        <p:spPr>
          <a:xfrm>
            <a:off x="894693" y="6801712"/>
            <a:ext cx="15432119" cy="1959007"/>
          </a:xfrm>
          <a:custGeom>
            <a:rect b="b" l="l" r="r" t="t"/>
            <a:pathLst>
              <a:path extrusionOk="0" h="2612009" w="20576158">
                <a:moveTo>
                  <a:pt x="0" y="261239"/>
                </a:moveTo>
                <a:cubicBezTo>
                  <a:pt x="0" y="116967"/>
                  <a:pt x="116967" y="0"/>
                  <a:pt x="261239" y="0"/>
                </a:cubicBezTo>
                <a:lnTo>
                  <a:pt x="20314920" y="0"/>
                </a:lnTo>
                <a:cubicBezTo>
                  <a:pt x="20459192" y="0"/>
                  <a:pt x="20576158" y="116967"/>
                  <a:pt x="20576158" y="261239"/>
                </a:cubicBezTo>
                <a:lnTo>
                  <a:pt x="20576158" y="2350770"/>
                </a:lnTo>
                <a:cubicBezTo>
                  <a:pt x="20576158" y="2495042"/>
                  <a:pt x="20459192" y="2612009"/>
                  <a:pt x="20314920" y="2612009"/>
                </a:cubicBezTo>
                <a:lnTo>
                  <a:pt x="261239" y="2612009"/>
                </a:lnTo>
                <a:cubicBezTo>
                  <a:pt x="116967" y="2611882"/>
                  <a:pt x="0" y="2495042"/>
                  <a:pt x="0" y="2350770"/>
                </a:cubicBezTo>
                <a:close/>
              </a:path>
            </a:pathLst>
          </a:custGeom>
          <a:solidFill>
            <a:srgbClr val="D5B4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9"/>
          <p:cNvSpPr/>
          <p:nvPr/>
        </p:nvSpPr>
        <p:spPr>
          <a:xfrm>
            <a:off x="1487274" y="7242476"/>
            <a:ext cx="1077422" cy="1077422"/>
          </a:xfrm>
          <a:custGeom>
            <a:rect b="b" l="l" r="r" t="t"/>
            <a:pathLst>
              <a:path extrusionOk="0" h="1077422" w="1077422">
                <a:moveTo>
                  <a:pt x="0" y="0"/>
                </a:moveTo>
                <a:lnTo>
                  <a:pt x="1077422" y="0"/>
                </a:lnTo>
                <a:lnTo>
                  <a:pt x="1077422" y="1077421"/>
                </a:lnTo>
                <a:lnTo>
                  <a:pt x="0" y="107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9"/>
          <p:cNvSpPr txBox="1"/>
          <p:nvPr/>
        </p:nvSpPr>
        <p:spPr>
          <a:xfrm>
            <a:off x="3290732" y="7055763"/>
            <a:ext cx="6677526" cy="1469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Resilience and reliability</a:t>
            </a:r>
            <a:r>
              <a:rPr b="0" i="0" lang="en-US" sz="2700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Sustainable energy sources provide reliable energy in areas where traditional energy supply may be disrupted.</a:t>
            </a:r>
            <a:endParaRPr/>
          </a:p>
        </p:txBody>
      </p:sp>
      <p:sp>
        <p:nvSpPr>
          <p:cNvPr id="298" name="Google Shape;298;p9"/>
          <p:cNvSpPr txBox="1"/>
          <p:nvPr/>
        </p:nvSpPr>
        <p:spPr>
          <a:xfrm>
            <a:off x="10235165" y="7340560"/>
            <a:ext cx="5958146" cy="9003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199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2199" u="none" cap="none" strike="noStrik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Solar-powered water pumps in drought-prone regions provide a consistent water supply even during fuel shortages.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7093EABEAF8B4CBA11C585923F1E9C" ma:contentTypeVersion="18" ma:contentTypeDescription="Create a new document." ma:contentTypeScope="" ma:versionID="131a324aee4d555a63beee497a8ea6ce">
  <xsd:schema xmlns:xsd="http://www.w3.org/2001/XMLSchema" xmlns:xs="http://www.w3.org/2001/XMLSchema" xmlns:p="http://schemas.microsoft.com/office/2006/metadata/properties" xmlns:ns2="6da850ba-8d6a-4946-9e64-3cca585aae94" xmlns:ns3="1f53fade-b7a2-46aa-9ff1-583a0afc40b4" xmlns:ns4="985ec44e-1bab-4c0b-9df0-6ba128686fc9" targetNamespace="http://schemas.microsoft.com/office/2006/metadata/properties" ma:root="true" ma:fieldsID="67098cbe284325ff0b97796543bd31fd" ns2:_="" ns3:_="" ns4:_="">
    <xsd:import namespace="6da850ba-8d6a-4946-9e64-3cca585aae94"/>
    <xsd:import namespace="1f53fade-b7a2-46aa-9ff1-583a0afc40b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850ba-8d6a-4946-9e64-3cca585aa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3fade-b7a2-46aa-9ff1-583a0afc4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9aa507d-aaca-4591-aee8-da00b252780d}" ma:internalName="TaxCatchAll" ma:showField="CatchAllData" ma:web="1f53fade-b7a2-46aa-9ff1-583a0afc40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6da850ba-8d6a-4946-9e64-3cca585aae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49BABF-72C9-4F09-BCFD-5EBED7FEF863}"/>
</file>

<file path=customXml/itemProps2.xml><?xml version="1.0" encoding="utf-8"?>
<ds:datastoreItem xmlns:ds="http://schemas.openxmlformats.org/officeDocument/2006/customXml" ds:itemID="{7DDBB65B-5C35-4068-A369-7E2585C3E573}"/>
</file>

<file path=customXml/itemProps3.xml><?xml version="1.0" encoding="utf-8"?>
<ds:datastoreItem xmlns:ds="http://schemas.openxmlformats.org/officeDocument/2006/customXml" ds:itemID="{D107E02E-58D7-4DD3-8EA9-21658FB3C267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0x010100B77093EABEAF8B4CBA11C585923F1E9C</vt:lpwstr>
  </property>
</Properties>
</file>