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10287000" cx="18288000"/>
  <p:notesSz cx="6858000" cy="9144000"/>
  <p:embeddedFontLst>
    <p:embeddedFont>
      <p:font typeface="Roboto"/>
      <p:bold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0" roundtripDataSignature="AMtx7mj8Lb0xEX9bBNNSj/RXZjhn4fe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34" Type="http://schemas.openxmlformats.org/officeDocument/2006/relationships/slide" Target="slides/slide29.xml"/><Relationship Id="rId21" Type="http://schemas.openxmlformats.org/officeDocument/2006/relationships/slide" Target="slides/slide16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4" Type="http://schemas.openxmlformats.org/officeDocument/2006/relationships/slide" Target="slides/slide19.xml"/><Relationship Id="rId53" Type="http://schemas.openxmlformats.org/officeDocument/2006/relationships/slide" Target="slides/slide48.xml"/><Relationship Id="rId11" Type="http://schemas.openxmlformats.org/officeDocument/2006/relationships/slide" Target="slides/slide6.xml"/><Relationship Id="rId58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1" Type="http://schemas.openxmlformats.org/officeDocument/2006/relationships/customXml" Target="../customXml/item1.xml"/><Relationship Id="rId19" Type="http://schemas.openxmlformats.org/officeDocument/2006/relationships/slide" Target="slides/slide14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56" Type="http://schemas.openxmlformats.org/officeDocument/2006/relationships/slide" Target="slides/slide51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presProps" Target="presProps.xml"/><Relationship Id="rId46" Type="http://schemas.openxmlformats.org/officeDocument/2006/relationships/slide" Target="slides/slide41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59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41" Type="http://schemas.openxmlformats.org/officeDocument/2006/relationships/slide" Target="slides/slide36.xml"/><Relationship Id="rId20" Type="http://schemas.openxmlformats.org/officeDocument/2006/relationships/slide" Target="slides/slide15.xml"/><Relationship Id="rId54" Type="http://schemas.openxmlformats.org/officeDocument/2006/relationships/slide" Target="slides/slide49.xml"/><Relationship Id="rId62" Type="http://schemas.openxmlformats.org/officeDocument/2006/relationships/customXml" Target="../customXml/item2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49" Type="http://schemas.openxmlformats.org/officeDocument/2006/relationships/slide" Target="slides/slide44.xml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7" Type="http://schemas.openxmlformats.org/officeDocument/2006/relationships/slide" Target="slides/slide52.xml"/><Relationship Id="rId15" Type="http://schemas.openxmlformats.org/officeDocument/2006/relationships/slide" Target="slides/slide10.xml"/><Relationship Id="rId44" Type="http://schemas.openxmlformats.org/officeDocument/2006/relationships/slide" Target="slides/slide39.xml"/><Relationship Id="rId31" Type="http://schemas.openxmlformats.org/officeDocument/2006/relationships/slide" Target="slides/slide26.xml"/><Relationship Id="rId60" Type="http://customschemas.google.com/relationships/presentationmetadata" Target="metadata"/><Relationship Id="rId52" Type="http://schemas.openxmlformats.org/officeDocument/2006/relationships/slide" Target="slides/slide47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8" name="Google Shape;478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9" name="Google Shape;479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481" name="Google Shape;481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2" name="Google Shape;482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" name="Google Shape;98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9" name="Google Shape;99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01" name="Google Shape;101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4" name="Google Shape;494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95" name="Google Shape;495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497" name="Google Shape;497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8" name="Google Shape;498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0" name="Google Shape;510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11" name="Google Shape;511;p2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  <p:sp>
        <p:nvSpPr>
          <p:cNvPr id="513" name="Google Shape;513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4" name="Google Shape;514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6" name="Google Shape;526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27" name="Google Shape;527;p2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</p:txBody>
      </p:sp>
      <p:sp>
        <p:nvSpPr>
          <p:cNvPr id="529" name="Google Shape;529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0" name="Google Shape;530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2" name="Google Shape;542;p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43" name="Google Shape;543;p2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</a:t>
            </a:r>
            <a:endParaRPr/>
          </a:p>
        </p:txBody>
      </p:sp>
      <p:sp>
        <p:nvSpPr>
          <p:cNvPr id="545" name="Google Shape;545;p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6" name="Google Shape;546;p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8" name="Google Shape;558;p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59" name="Google Shape;559;p2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</a:t>
            </a:r>
            <a:endParaRPr/>
          </a:p>
        </p:txBody>
      </p:sp>
      <p:sp>
        <p:nvSpPr>
          <p:cNvPr id="561" name="Google Shape;561;p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2" name="Google Shape;562;p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4" name="Google Shape;574;p2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75" name="Google Shape;575;p2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</a:t>
            </a:r>
            <a:endParaRPr/>
          </a:p>
        </p:txBody>
      </p:sp>
      <p:sp>
        <p:nvSpPr>
          <p:cNvPr id="577" name="Google Shape;577;p2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8" name="Google Shape;578;p2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3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0" name="Google Shape;150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52" name="Google Shape;152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3" name="Google Shape;153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24" name="Google Shape;924;p4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25" name="Google Shape;925;p4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4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47</a:t>
            </a:r>
            <a:endParaRPr/>
          </a:p>
        </p:txBody>
      </p:sp>
      <p:sp>
        <p:nvSpPr>
          <p:cNvPr id="927" name="Google Shape;927;p4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28" name="Google Shape;928;p4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41" name="Google Shape;941;p4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42" name="Google Shape;942;p4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4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48</a:t>
            </a:r>
            <a:endParaRPr/>
          </a:p>
        </p:txBody>
      </p:sp>
      <p:sp>
        <p:nvSpPr>
          <p:cNvPr id="944" name="Google Shape;944;p4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45" name="Google Shape;945;p4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4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70" name="Google Shape;970;p5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71" name="Google Shape;971;p5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5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</a:t>
            </a:r>
            <a:endParaRPr/>
          </a:p>
        </p:txBody>
      </p:sp>
      <p:sp>
        <p:nvSpPr>
          <p:cNvPr id="973" name="Google Shape;973;p5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74" name="Google Shape;974;p5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7" name="Google Shape;987;p5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88" name="Google Shape;988;p5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5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51</a:t>
            </a:r>
            <a:endParaRPr/>
          </a:p>
        </p:txBody>
      </p:sp>
      <p:sp>
        <p:nvSpPr>
          <p:cNvPr id="990" name="Google Shape;990;p5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91" name="Google Shape;991;p5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5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5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7.jp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30.png"/><Relationship Id="rId8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3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3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0" Type="http://schemas.openxmlformats.org/officeDocument/2006/relationships/image" Target="../media/image22.png"/><Relationship Id="rId9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2123812" y="454841"/>
            <a:ext cx="5689112" cy="1070724"/>
          </a:xfrm>
          <a:custGeom>
            <a:rect b="b" l="l" r="r" t="t"/>
            <a:pathLst>
              <a:path extrusionOk="0" h="1070724" w="5689112">
                <a:moveTo>
                  <a:pt x="0" y="0"/>
                </a:moveTo>
                <a:lnTo>
                  <a:pt x="5689112" y="0"/>
                </a:lnTo>
                <a:lnTo>
                  <a:pt x="5689112" y="1070724"/>
                </a:lnTo>
                <a:lnTo>
                  <a:pt x="0" y="107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4" l="0" r="0" t="-354"/>
            </a:stretch>
          </a:blip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914399" y="4265665"/>
            <a:ext cx="10910656" cy="243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8: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Environmental Mainstreaming in Humanitarian Programs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914399" y="3426366"/>
            <a:ext cx="9743091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ENVIRONMENT IN HUMANITARIAN ACTION (EHA) TRAINING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005839" y="7232263"/>
            <a:ext cx="6848235" cy="130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Name of Facilitator: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Date: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0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0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0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16" name="Google Shape;316;p10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Entry Points for Environmental Mainstreaming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901110" y="2257752"/>
            <a:ext cx="15990570" cy="539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Monitoring and evaluation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Track environmental performance and adapt strategies as needed.</a:t>
            </a:r>
            <a:endParaRPr/>
          </a:p>
          <a:p>
            <a:pPr indent="-427671" lvl="2" marL="128301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0" i="1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Regularly reviewing the use of fuel generators and transitioning to solar energy in disaster-affected areas.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Policy development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Integrate environmental considerations into the design of humanitarian policies.</a:t>
            </a:r>
            <a:endParaRPr/>
          </a:p>
          <a:p>
            <a:pPr indent="-427671" lvl="2" marL="128301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0" i="1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Developing policies that prioritize the use of sustainable resources in all humanitarian operations.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Contingency planning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Incorporate environmental risks and mitigation strategies into contingency plans.</a:t>
            </a:r>
            <a:endParaRPr/>
          </a:p>
          <a:p>
            <a:pPr indent="-427671" lvl="2" marL="128301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0" i="1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Developing flood risk mitigation strategies for camps located in low-lying areas prone to heavy rainfall.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1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1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1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1"/>
          <p:cNvSpPr/>
          <p:nvPr/>
        </p:nvSpPr>
        <p:spPr>
          <a:xfrm>
            <a:off x="13697872" y="918108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27" name="Google Shape;327;p11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Entry Points for Environmental Mainstreaming</a:t>
            </a:r>
            <a:endParaRPr/>
          </a:p>
        </p:txBody>
      </p:sp>
      <p:sp>
        <p:nvSpPr>
          <p:cNvPr id="328" name="Google Shape;328;p11"/>
          <p:cNvSpPr txBox="1"/>
          <p:nvPr/>
        </p:nvSpPr>
        <p:spPr>
          <a:xfrm>
            <a:off x="992550" y="1955191"/>
            <a:ext cx="15990570" cy="6408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2C86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Proactive environmental measures</a:t>
            </a:r>
            <a:r>
              <a:rPr b="0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: Develop and implement proactive measures to address potential environmental impacts.</a:t>
            </a:r>
            <a:endParaRPr/>
          </a:p>
          <a:p>
            <a:pPr indent="-320753" lvl="3" marL="128301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2C86"/>
              </a:buClr>
              <a:buSzPts val="3300"/>
              <a:buFont typeface="Arial"/>
              <a:buChar char="￭"/>
            </a:pPr>
            <a:r>
              <a:rPr b="0" i="1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: Establishing buffer zones around camp areas to protect against land degradation and deforestation.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2C86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Training and capacity building</a:t>
            </a:r>
            <a:r>
              <a:rPr b="0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: Provide training on environmental issues to build capacity within humanitarian organizations.</a:t>
            </a:r>
            <a:endParaRPr/>
          </a:p>
          <a:p>
            <a:pPr indent="-320753" lvl="3" marL="128301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2C86"/>
              </a:buClr>
              <a:buSzPts val="3300"/>
              <a:buFont typeface="Arial"/>
              <a:buChar char="￭"/>
            </a:pPr>
            <a:r>
              <a:rPr b="0" i="1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: Conducting workshops on environmental best practices for humanitarian workers using NEAT+.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2C86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Grant applications</a:t>
            </a:r>
            <a:r>
              <a:rPr b="0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: Include environmental considerations as part of grant application requirements.</a:t>
            </a:r>
            <a:endParaRPr/>
          </a:p>
          <a:p>
            <a:pPr indent="-320753" lvl="3" marL="128301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2C86"/>
              </a:buClr>
              <a:buSzPts val="3300"/>
              <a:buFont typeface="Arial"/>
              <a:buChar char="￭"/>
            </a:pPr>
            <a:r>
              <a:rPr b="0" i="1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: Applying for funding from DG ECHO, which requires environmental criteria to be included in all project proposals.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2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2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2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38" name="Google Shape;338;p12"/>
          <p:cNvSpPr txBox="1"/>
          <p:nvPr/>
        </p:nvSpPr>
        <p:spPr>
          <a:xfrm>
            <a:off x="6368144" y="5906346"/>
            <a:ext cx="11144250" cy="3574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7170" lvl="1" marL="434340" marR="0" rtl="0" algn="l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Leadership commitment: Strong leadership support is essential for prioritizing environmental considerations.</a:t>
            </a:r>
            <a:endParaRPr/>
          </a:p>
          <a:p>
            <a:pPr indent="-217170" lvl="1" marL="434340" marR="0" rtl="0" algn="l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Senior management advocating for green technologies in humanitarian logistics, such as electric vehicles for aid delivery.</a:t>
            </a:r>
            <a:endParaRPr/>
          </a:p>
          <a:p>
            <a:pPr indent="-217170" lvl="1" marL="434340" marR="0" rtl="0" algn="l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Stakeholder engagement: Involving local communities, governments, and other stakeholders ensures relevance and sustainability.</a:t>
            </a:r>
            <a:endParaRPr/>
          </a:p>
          <a:p>
            <a:pPr indent="-217170" lvl="1" marL="434340" marR="0" rtl="0" algn="l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Collaborating with local governments to ensure environmental protection during the construction of new settlements for displaced people.</a:t>
            </a:r>
            <a:endParaRPr/>
          </a:p>
          <a:p>
            <a:pPr indent="-217170" lvl="1" marL="434340" marR="0" rtl="0" algn="l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Capacity building: Training and development are necessary to build skills and knowledge.</a:t>
            </a:r>
            <a:endParaRPr/>
          </a:p>
          <a:p>
            <a:pPr indent="-217170" lvl="1" marL="434340" marR="0" rtl="0" algn="l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Providing humanitarian staff with NEAT+ training for assessing and mitigating environmental impacts.</a:t>
            </a:r>
            <a:endParaRPr/>
          </a:p>
        </p:txBody>
      </p:sp>
      <p:sp>
        <p:nvSpPr>
          <p:cNvPr id="339" name="Google Shape;339;p12"/>
          <p:cNvSpPr txBox="1"/>
          <p:nvPr/>
        </p:nvSpPr>
        <p:spPr>
          <a:xfrm>
            <a:off x="1428750" y="5906346"/>
            <a:ext cx="4939394" cy="2053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Enablers for Effective Environmental Mainstreaming in Humanitarian Contexts</a:t>
            </a:r>
            <a:endParaRPr/>
          </a:p>
        </p:txBody>
      </p:sp>
      <p:sp>
        <p:nvSpPr>
          <p:cNvPr descr="A person standing in a wooden shed  Description automatically generated" id="340" name="Google Shape;340;p12"/>
          <p:cNvSpPr/>
          <p:nvPr/>
        </p:nvSpPr>
        <p:spPr>
          <a:xfrm>
            <a:off x="0" y="0"/>
            <a:ext cx="18288000" cy="5143500"/>
          </a:xfrm>
          <a:custGeom>
            <a:rect b="b" l="l" r="r" t="t"/>
            <a:pathLst>
              <a:path extrusionOk="0" h="5143500" w="182880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9961" l="0" r="0" t="-49939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3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3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3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1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50" name="Google Shape;350;p13"/>
          <p:cNvSpPr txBox="1"/>
          <p:nvPr/>
        </p:nvSpPr>
        <p:spPr>
          <a:xfrm>
            <a:off x="5363936" y="5906347"/>
            <a:ext cx="12039923" cy="389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5993" lvl="1" marL="45198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7"/>
              <a:buFont typeface="Arial"/>
              <a:buChar char="•"/>
            </a:pP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Access to environmental expertise: Collaborating with environmental experts provides valuable insights.</a:t>
            </a:r>
            <a:endParaRPr/>
          </a:p>
          <a:p>
            <a:pPr indent="-225993" lvl="1" marL="45198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Partnering with environmental organizations to assess the impact of deforestation and implement reforestation projects in camps.</a:t>
            </a:r>
            <a:endParaRPr/>
          </a:p>
          <a:p>
            <a:pPr indent="-225993" lvl="1" marL="45198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7"/>
              <a:buFont typeface="Arial"/>
              <a:buChar char="•"/>
            </a:pP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Funding and resources: Securing financial resources is essential to implement environmental initiatives.</a:t>
            </a:r>
            <a:endParaRPr/>
          </a:p>
          <a:p>
            <a:pPr indent="-225993" lvl="1" marL="45198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Applying for grants focused on renewable energy installations in camps, such as installing solar panels.</a:t>
            </a:r>
            <a:endParaRPr/>
          </a:p>
          <a:p>
            <a:pPr indent="-225993" lvl="1" marL="45198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7"/>
              <a:buFont typeface="Arial"/>
              <a:buChar char="•"/>
            </a:pP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Policy and regulatory support: Establishing supportive policies ensures environmental considerations in humanitarian operations.</a:t>
            </a:r>
            <a:endParaRPr/>
          </a:p>
          <a:p>
            <a:pPr indent="-225993" lvl="1" marL="45198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Adhering to international environmental standards, such as the Sendai Framework for Disaster Risk Reduction, during humanitarian response planning.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938049" y="5887294"/>
            <a:ext cx="4180957" cy="2366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Enablers for Effective Environmental Mainstreaming in Humanitarian Contexts</a:t>
            </a:r>
            <a:endParaRPr/>
          </a:p>
        </p:txBody>
      </p:sp>
      <p:sp>
        <p:nvSpPr>
          <p:cNvPr descr="A cropped image of a person touching a plant" id="352" name="Google Shape;352;p13"/>
          <p:cNvSpPr/>
          <p:nvPr/>
        </p:nvSpPr>
        <p:spPr>
          <a:xfrm>
            <a:off x="30" y="15"/>
            <a:ext cx="18287970" cy="5143485"/>
          </a:xfrm>
          <a:custGeom>
            <a:rect b="b" l="l" r="r" t="t"/>
            <a:pathLst>
              <a:path extrusionOk="0"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75249" l="0" r="-150" t="-62077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4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4"/>
          <p:cNvSpPr/>
          <p:nvPr/>
        </p:nvSpPr>
        <p:spPr>
          <a:xfrm>
            <a:off x="13697872" y="918108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60" name="Google Shape;360;p14"/>
          <p:cNvSpPr txBox="1"/>
          <p:nvPr/>
        </p:nvSpPr>
        <p:spPr>
          <a:xfrm>
            <a:off x="4506685" y="5690508"/>
            <a:ext cx="12843266" cy="3371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Awareness and education: Raising awareness is key to ensuring that environmental sustainability is prioritized.</a:t>
            </a:r>
            <a:endParaRPr/>
          </a:p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Conducting environmental awareness campaigns for displaced communities to reduce deforestation for firewood.</a:t>
            </a:r>
            <a:endParaRPr/>
          </a:p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Monitoring and evaluation: Establishing systems to track environmental performance and progress.</a:t>
            </a:r>
            <a:endParaRPr/>
          </a:p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Setting up environmental monitoring frameworks to track deforestation levels in camps and mitigate further damage.</a:t>
            </a:r>
            <a:endParaRPr/>
          </a:p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Technology and innovation: Leveraging new technologies to enhance sustainability.</a:t>
            </a:r>
            <a:endParaRPr/>
          </a:p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GIS mapping to identify the most sustainable locations for camp construction.</a:t>
            </a:r>
            <a:endParaRPr/>
          </a:p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Cross-sectoral collaboration: Working across sectors ensures comprehensive environmental action.</a:t>
            </a:r>
            <a:endParaRPr/>
          </a:p>
          <a:p>
            <a:pPr indent="-200882" lvl="1" marL="401765" marR="0" rtl="0" algn="l">
              <a:lnSpc>
                <a:spcPct val="863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Collaborating with the health sector to manage waste sustainably and reduce health risks in camps.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938049" y="5877769"/>
            <a:ext cx="3201244" cy="2572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Enablers for Effective Environmental Mainstreaming in Humanitarian Contexts</a:t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30" y="15"/>
            <a:ext cx="18287970" cy="5143485"/>
          </a:xfrm>
          <a:custGeom>
            <a:rect b="b" l="l" r="r" t="t"/>
            <a:pathLst>
              <a:path extrusionOk="0"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9056" l="0" r="0" t="-60944"/>
            </a:stretch>
          </a:blipFill>
          <a:ln>
            <a:noFill/>
          </a:ln>
        </p:spPr>
      </p:sp>
      <p:sp>
        <p:nvSpPr>
          <p:cNvPr id="363" name="Google Shape;363;p14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4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15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5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5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74" name="Google Shape;374;p15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Global and Regional Frameworks and Policies</a:t>
            </a: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>
            <a:off x="908560" y="2262122"/>
            <a:ext cx="5022533" cy="3459290"/>
            <a:chOff x="0" y="0"/>
            <a:chExt cx="6696710" cy="4612386"/>
          </a:xfrm>
        </p:grpSpPr>
        <p:sp>
          <p:nvSpPr>
            <p:cNvPr id="376" name="Google Shape;376;p15"/>
            <p:cNvSpPr/>
            <p:nvPr/>
          </p:nvSpPr>
          <p:spPr>
            <a:xfrm>
              <a:off x="12700" y="12700"/>
              <a:ext cx="6671310" cy="4586986"/>
            </a:xfrm>
            <a:custGeom>
              <a:rect b="b" l="l" r="r" t="t"/>
              <a:pathLst>
                <a:path extrusionOk="0" h="4586986" w="6671310">
                  <a:moveTo>
                    <a:pt x="0" y="0"/>
                  </a:moveTo>
                  <a:lnTo>
                    <a:pt x="6671310" y="0"/>
                  </a:lnTo>
                  <a:lnTo>
                    <a:pt x="6671310" y="4586986"/>
                  </a:lnTo>
                  <a:lnTo>
                    <a:pt x="0" y="4586986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377" name="Google Shape;377;p15"/>
            <p:cNvSpPr/>
            <p:nvPr/>
          </p:nvSpPr>
          <p:spPr>
            <a:xfrm>
              <a:off x="0" y="0"/>
              <a:ext cx="6696710" cy="4612386"/>
            </a:xfrm>
            <a:custGeom>
              <a:rect b="b" l="l" r="r" t="t"/>
              <a:pathLst>
                <a:path extrusionOk="0" h="4612386" w="6696710">
                  <a:moveTo>
                    <a:pt x="12700" y="0"/>
                  </a:moveTo>
                  <a:lnTo>
                    <a:pt x="6684010" y="0"/>
                  </a:lnTo>
                  <a:cubicBezTo>
                    <a:pt x="6690995" y="0"/>
                    <a:pt x="6696710" y="5715"/>
                    <a:pt x="6696710" y="12700"/>
                  </a:cubicBezTo>
                  <a:lnTo>
                    <a:pt x="6696710" y="4599686"/>
                  </a:lnTo>
                  <a:cubicBezTo>
                    <a:pt x="6696710" y="4606671"/>
                    <a:pt x="6690995" y="4612386"/>
                    <a:pt x="6684010" y="4612386"/>
                  </a:cubicBezTo>
                  <a:lnTo>
                    <a:pt x="12700" y="4612386"/>
                  </a:lnTo>
                  <a:cubicBezTo>
                    <a:pt x="5715" y="4612386"/>
                    <a:pt x="0" y="4606671"/>
                    <a:pt x="0" y="459968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99686"/>
                  </a:lnTo>
                  <a:lnTo>
                    <a:pt x="12700" y="4599686"/>
                  </a:lnTo>
                  <a:lnTo>
                    <a:pt x="12700" y="4586986"/>
                  </a:lnTo>
                  <a:lnTo>
                    <a:pt x="6684010" y="4586986"/>
                  </a:lnTo>
                  <a:lnTo>
                    <a:pt x="6684010" y="4599686"/>
                  </a:lnTo>
                  <a:lnTo>
                    <a:pt x="6671310" y="4599686"/>
                  </a:lnTo>
                  <a:lnTo>
                    <a:pt x="6671310" y="12700"/>
                  </a:lnTo>
                  <a:lnTo>
                    <a:pt x="6684010" y="12700"/>
                  </a:lnTo>
                  <a:lnTo>
                    <a:pt x="66840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15"/>
          <p:cNvSpPr txBox="1"/>
          <p:nvPr/>
        </p:nvSpPr>
        <p:spPr>
          <a:xfrm>
            <a:off x="1022353" y="3344808"/>
            <a:ext cx="4794969" cy="131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Sustainable Development Goals (SDGs)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Global framework with environmental goals, such as SDG 13 (Climate Action).</a:t>
            </a:r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914400" y="5721371"/>
            <a:ext cx="5022533" cy="2512695"/>
            <a:chOff x="0" y="0"/>
            <a:chExt cx="6696710" cy="3350260"/>
          </a:xfrm>
        </p:grpSpPr>
        <p:sp>
          <p:nvSpPr>
            <p:cNvPr id="380" name="Google Shape;380;p15"/>
            <p:cNvSpPr/>
            <p:nvPr/>
          </p:nvSpPr>
          <p:spPr>
            <a:xfrm>
              <a:off x="12700" y="12700"/>
              <a:ext cx="6671310" cy="3324860"/>
            </a:xfrm>
            <a:custGeom>
              <a:rect b="b" l="l" r="r" t="t"/>
              <a:pathLst>
                <a:path extrusionOk="0" h="3324860" w="6671310">
                  <a:moveTo>
                    <a:pt x="0" y="0"/>
                  </a:moveTo>
                  <a:lnTo>
                    <a:pt x="6671310" y="0"/>
                  </a:lnTo>
                  <a:lnTo>
                    <a:pt x="6671310" y="3324860"/>
                  </a:lnTo>
                  <a:lnTo>
                    <a:pt x="0" y="332486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</p:sp>
        <p:sp>
          <p:nvSpPr>
            <p:cNvPr id="381" name="Google Shape;381;p15"/>
            <p:cNvSpPr/>
            <p:nvPr/>
          </p:nvSpPr>
          <p:spPr>
            <a:xfrm>
              <a:off x="0" y="0"/>
              <a:ext cx="6696710" cy="3350260"/>
            </a:xfrm>
            <a:custGeom>
              <a:rect b="b" l="l" r="r" t="t"/>
              <a:pathLst>
                <a:path extrusionOk="0" h="3350260" w="6696710">
                  <a:moveTo>
                    <a:pt x="12700" y="0"/>
                  </a:moveTo>
                  <a:lnTo>
                    <a:pt x="6684010" y="0"/>
                  </a:lnTo>
                  <a:cubicBezTo>
                    <a:pt x="6690995" y="0"/>
                    <a:pt x="6696710" y="5715"/>
                    <a:pt x="6696710" y="12700"/>
                  </a:cubicBezTo>
                  <a:lnTo>
                    <a:pt x="6696710" y="3337560"/>
                  </a:lnTo>
                  <a:cubicBezTo>
                    <a:pt x="6696710" y="3344545"/>
                    <a:pt x="6690995" y="3350260"/>
                    <a:pt x="6684010" y="3350260"/>
                  </a:cubicBezTo>
                  <a:lnTo>
                    <a:pt x="12700" y="3350260"/>
                  </a:lnTo>
                  <a:cubicBezTo>
                    <a:pt x="5715" y="3350260"/>
                    <a:pt x="0" y="3344545"/>
                    <a:pt x="0" y="33375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37560"/>
                  </a:lnTo>
                  <a:lnTo>
                    <a:pt x="12700" y="3337560"/>
                  </a:lnTo>
                  <a:lnTo>
                    <a:pt x="12700" y="3324860"/>
                  </a:lnTo>
                  <a:lnTo>
                    <a:pt x="6684010" y="3324860"/>
                  </a:lnTo>
                  <a:lnTo>
                    <a:pt x="6684010" y="3337560"/>
                  </a:lnTo>
                  <a:lnTo>
                    <a:pt x="6671310" y="3337560"/>
                  </a:lnTo>
                  <a:lnTo>
                    <a:pt x="6671310" y="12700"/>
                  </a:lnTo>
                  <a:lnTo>
                    <a:pt x="6684010" y="12700"/>
                  </a:lnTo>
                  <a:lnTo>
                    <a:pt x="66840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2" name="Google Shape;382;p15"/>
          <p:cNvSpPr txBox="1"/>
          <p:nvPr/>
        </p:nvSpPr>
        <p:spPr>
          <a:xfrm>
            <a:off x="1085075" y="6078877"/>
            <a:ext cx="4823418" cy="1636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Integrating climate resilience measures into WASH programs in refugee camps to align with SDG 6 (Clean Water and Sanitation).</a:t>
            </a:r>
            <a:endParaRPr/>
          </a:p>
        </p:txBody>
      </p:sp>
      <p:grpSp>
        <p:nvGrpSpPr>
          <p:cNvPr id="383" name="Google Shape;383;p15"/>
          <p:cNvGrpSpPr/>
          <p:nvPr/>
        </p:nvGrpSpPr>
        <p:grpSpPr>
          <a:xfrm>
            <a:off x="6632720" y="2301765"/>
            <a:ext cx="5022533" cy="3419635"/>
            <a:chOff x="0" y="0"/>
            <a:chExt cx="6696710" cy="4559512"/>
          </a:xfrm>
        </p:grpSpPr>
        <p:sp>
          <p:nvSpPr>
            <p:cNvPr id="384" name="Google Shape;384;p15"/>
            <p:cNvSpPr/>
            <p:nvPr/>
          </p:nvSpPr>
          <p:spPr>
            <a:xfrm>
              <a:off x="12700" y="13286"/>
              <a:ext cx="6671310" cy="4532941"/>
            </a:xfrm>
            <a:custGeom>
              <a:rect b="b" l="l" r="r" t="t"/>
              <a:pathLst>
                <a:path extrusionOk="0" h="4532941" w="6671310">
                  <a:moveTo>
                    <a:pt x="0" y="0"/>
                  </a:moveTo>
                  <a:lnTo>
                    <a:pt x="6671310" y="0"/>
                  </a:lnTo>
                  <a:lnTo>
                    <a:pt x="6671310" y="4532942"/>
                  </a:lnTo>
                  <a:lnTo>
                    <a:pt x="0" y="4532942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385" name="Google Shape;385;p15"/>
            <p:cNvSpPr/>
            <p:nvPr/>
          </p:nvSpPr>
          <p:spPr>
            <a:xfrm>
              <a:off x="0" y="0"/>
              <a:ext cx="6696710" cy="4559512"/>
            </a:xfrm>
            <a:custGeom>
              <a:rect b="b" l="l" r="r" t="t"/>
              <a:pathLst>
                <a:path extrusionOk="0" h="4559512" w="6696710">
                  <a:moveTo>
                    <a:pt x="12700" y="0"/>
                  </a:moveTo>
                  <a:lnTo>
                    <a:pt x="6684010" y="0"/>
                  </a:lnTo>
                  <a:cubicBezTo>
                    <a:pt x="6690995" y="0"/>
                    <a:pt x="6696710" y="5979"/>
                    <a:pt x="6696710" y="13286"/>
                  </a:cubicBezTo>
                  <a:lnTo>
                    <a:pt x="6696710" y="4546228"/>
                  </a:lnTo>
                  <a:cubicBezTo>
                    <a:pt x="6696710" y="4553535"/>
                    <a:pt x="6690995" y="4559512"/>
                    <a:pt x="6684010" y="4559512"/>
                  </a:cubicBezTo>
                  <a:lnTo>
                    <a:pt x="12700" y="4559512"/>
                  </a:lnTo>
                  <a:cubicBezTo>
                    <a:pt x="5715" y="4559512"/>
                    <a:pt x="0" y="4553535"/>
                    <a:pt x="0" y="4546228"/>
                  </a:cubicBezTo>
                  <a:lnTo>
                    <a:pt x="0" y="13286"/>
                  </a:lnTo>
                  <a:cubicBezTo>
                    <a:pt x="0" y="5979"/>
                    <a:pt x="5715" y="0"/>
                    <a:pt x="12700" y="0"/>
                  </a:cubicBezTo>
                  <a:moveTo>
                    <a:pt x="12700" y="26572"/>
                  </a:moveTo>
                  <a:lnTo>
                    <a:pt x="12700" y="13286"/>
                  </a:lnTo>
                  <a:lnTo>
                    <a:pt x="25400" y="13286"/>
                  </a:lnTo>
                  <a:lnTo>
                    <a:pt x="25400" y="4546228"/>
                  </a:lnTo>
                  <a:lnTo>
                    <a:pt x="12700" y="4546228"/>
                  </a:lnTo>
                  <a:lnTo>
                    <a:pt x="12700" y="4532942"/>
                  </a:lnTo>
                  <a:lnTo>
                    <a:pt x="6684010" y="4532942"/>
                  </a:lnTo>
                  <a:lnTo>
                    <a:pt x="6684010" y="4546228"/>
                  </a:lnTo>
                  <a:lnTo>
                    <a:pt x="6671310" y="4546228"/>
                  </a:lnTo>
                  <a:lnTo>
                    <a:pt x="6671310" y="13286"/>
                  </a:lnTo>
                  <a:lnTo>
                    <a:pt x="6684010" y="13286"/>
                  </a:lnTo>
                  <a:lnTo>
                    <a:pt x="6684010" y="26572"/>
                  </a:lnTo>
                  <a:lnTo>
                    <a:pt x="12700" y="26572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6" name="Google Shape;386;p15"/>
          <p:cNvSpPr txBox="1"/>
          <p:nvPr/>
        </p:nvSpPr>
        <p:spPr>
          <a:xfrm>
            <a:off x="6753624" y="3249964"/>
            <a:ext cx="4780746" cy="1391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Paris Agreement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International treaty focused on climate change mitigation through GHG reductions.</a:t>
            </a:r>
            <a:endParaRPr/>
          </a:p>
        </p:txBody>
      </p:sp>
      <p:grpSp>
        <p:nvGrpSpPr>
          <p:cNvPr id="387" name="Google Shape;387;p15"/>
          <p:cNvGrpSpPr/>
          <p:nvPr/>
        </p:nvGrpSpPr>
        <p:grpSpPr>
          <a:xfrm>
            <a:off x="6606344" y="5721371"/>
            <a:ext cx="5022533" cy="2512695"/>
            <a:chOff x="0" y="0"/>
            <a:chExt cx="6696710" cy="3350260"/>
          </a:xfrm>
        </p:grpSpPr>
        <p:sp>
          <p:nvSpPr>
            <p:cNvPr id="388" name="Google Shape;388;p15"/>
            <p:cNvSpPr/>
            <p:nvPr/>
          </p:nvSpPr>
          <p:spPr>
            <a:xfrm>
              <a:off x="12700" y="12700"/>
              <a:ext cx="6671310" cy="3324860"/>
            </a:xfrm>
            <a:custGeom>
              <a:rect b="b" l="l" r="r" t="t"/>
              <a:pathLst>
                <a:path extrusionOk="0" h="3324860" w="6671310">
                  <a:moveTo>
                    <a:pt x="0" y="0"/>
                  </a:moveTo>
                  <a:lnTo>
                    <a:pt x="6671310" y="0"/>
                  </a:lnTo>
                  <a:lnTo>
                    <a:pt x="6671310" y="3324860"/>
                  </a:lnTo>
                  <a:lnTo>
                    <a:pt x="0" y="332486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</p:sp>
        <p:sp>
          <p:nvSpPr>
            <p:cNvPr id="389" name="Google Shape;389;p15"/>
            <p:cNvSpPr/>
            <p:nvPr/>
          </p:nvSpPr>
          <p:spPr>
            <a:xfrm>
              <a:off x="0" y="0"/>
              <a:ext cx="6696710" cy="3350260"/>
            </a:xfrm>
            <a:custGeom>
              <a:rect b="b" l="l" r="r" t="t"/>
              <a:pathLst>
                <a:path extrusionOk="0" h="3350260" w="6696710">
                  <a:moveTo>
                    <a:pt x="12700" y="0"/>
                  </a:moveTo>
                  <a:lnTo>
                    <a:pt x="6684010" y="0"/>
                  </a:lnTo>
                  <a:cubicBezTo>
                    <a:pt x="6690995" y="0"/>
                    <a:pt x="6696710" y="5715"/>
                    <a:pt x="6696710" y="12700"/>
                  </a:cubicBezTo>
                  <a:lnTo>
                    <a:pt x="6696710" y="3337560"/>
                  </a:lnTo>
                  <a:cubicBezTo>
                    <a:pt x="6696710" y="3344545"/>
                    <a:pt x="6690995" y="3350260"/>
                    <a:pt x="6684010" y="3350260"/>
                  </a:cubicBezTo>
                  <a:lnTo>
                    <a:pt x="12700" y="3350260"/>
                  </a:lnTo>
                  <a:cubicBezTo>
                    <a:pt x="5715" y="3350260"/>
                    <a:pt x="0" y="3344545"/>
                    <a:pt x="0" y="33375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37560"/>
                  </a:lnTo>
                  <a:lnTo>
                    <a:pt x="12700" y="3337560"/>
                  </a:lnTo>
                  <a:lnTo>
                    <a:pt x="12700" y="3324860"/>
                  </a:lnTo>
                  <a:lnTo>
                    <a:pt x="6684010" y="3324860"/>
                  </a:lnTo>
                  <a:lnTo>
                    <a:pt x="6684010" y="3337560"/>
                  </a:lnTo>
                  <a:lnTo>
                    <a:pt x="6671310" y="3337560"/>
                  </a:lnTo>
                  <a:lnTo>
                    <a:pt x="6671310" y="12700"/>
                  </a:lnTo>
                  <a:lnTo>
                    <a:pt x="6684010" y="12700"/>
                  </a:lnTo>
                  <a:lnTo>
                    <a:pt x="66840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15"/>
          <p:cNvSpPr txBox="1"/>
          <p:nvPr/>
        </p:nvSpPr>
        <p:spPr>
          <a:xfrm>
            <a:off x="6723397" y="5858659"/>
            <a:ext cx="4810972" cy="2077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Reducing carbon emissions by transitioning to renewable energy sources in humanitarian operations, contributing to global climate goals.</a:t>
            </a:r>
            <a:endParaRPr/>
          </a:p>
        </p:txBody>
      </p:sp>
      <p:grpSp>
        <p:nvGrpSpPr>
          <p:cNvPr id="391" name="Google Shape;391;p15"/>
          <p:cNvGrpSpPr/>
          <p:nvPr/>
        </p:nvGrpSpPr>
        <p:grpSpPr>
          <a:xfrm>
            <a:off x="12257959" y="2295039"/>
            <a:ext cx="5022533" cy="3426316"/>
            <a:chOff x="0" y="0"/>
            <a:chExt cx="6696710" cy="4568421"/>
          </a:xfrm>
        </p:grpSpPr>
        <p:sp>
          <p:nvSpPr>
            <p:cNvPr id="392" name="Google Shape;392;p15"/>
            <p:cNvSpPr/>
            <p:nvPr/>
          </p:nvSpPr>
          <p:spPr>
            <a:xfrm>
              <a:off x="12700" y="13204"/>
              <a:ext cx="6671310" cy="4542014"/>
            </a:xfrm>
            <a:custGeom>
              <a:rect b="b" l="l" r="r" t="t"/>
              <a:pathLst>
                <a:path extrusionOk="0" h="4542014" w="6671310">
                  <a:moveTo>
                    <a:pt x="0" y="0"/>
                  </a:moveTo>
                  <a:lnTo>
                    <a:pt x="6671310" y="0"/>
                  </a:lnTo>
                  <a:lnTo>
                    <a:pt x="6671310" y="4542014"/>
                  </a:lnTo>
                  <a:lnTo>
                    <a:pt x="0" y="4542014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393" name="Google Shape;393;p15"/>
            <p:cNvSpPr/>
            <p:nvPr/>
          </p:nvSpPr>
          <p:spPr>
            <a:xfrm>
              <a:off x="0" y="0"/>
              <a:ext cx="6696710" cy="4568421"/>
            </a:xfrm>
            <a:custGeom>
              <a:rect b="b" l="l" r="r" t="t"/>
              <a:pathLst>
                <a:path extrusionOk="0" h="4568421" w="6696710">
                  <a:moveTo>
                    <a:pt x="12700" y="0"/>
                  </a:moveTo>
                  <a:lnTo>
                    <a:pt x="6684010" y="0"/>
                  </a:lnTo>
                  <a:cubicBezTo>
                    <a:pt x="6690995" y="0"/>
                    <a:pt x="6696710" y="5942"/>
                    <a:pt x="6696710" y="13204"/>
                  </a:cubicBezTo>
                  <a:lnTo>
                    <a:pt x="6696710" y="4555218"/>
                  </a:lnTo>
                  <a:cubicBezTo>
                    <a:pt x="6696710" y="4562480"/>
                    <a:pt x="6690995" y="4568421"/>
                    <a:pt x="6684010" y="4568421"/>
                  </a:cubicBezTo>
                  <a:lnTo>
                    <a:pt x="12700" y="4568421"/>
                  </a:lnTo>
                  <a:cubicBezTo>
                    <a:pt x="5715" y="4568421"/>
                    <a:pt x="0" y="4562480"/>
                    <a:pt x="0" y="4555218"/>
                  </a:cubicBezTo>
                  <a:lnTo>
                    <a:pt x="0" y="13204"/>
                  </a:lnTo>
                  <a:cubicBezTo>
                    <a:pt x="0" y="5942"/>
                    <a:pt x="5715" y="0"/>
                    <a:pt x="12700" y="0"/>
                  </a:cubicBezTo>
                  <a:moveTo>
                    <a:pt x="12700" y="26407"/>
                  </a:moveTo>
                  <a:lnTo>
                    <a:pt x="12700" y="13204"/>
                  </a:lnTo>
                  <a:lnTo>
                    <a:pt x="25400" y="13204"/>
                  </a:lnTo>
                  <a:lnTo>
                    <a:pt x="25400" y="4555218"/>
                  </a:lnTo>
                  <a:lnTo>
                    <a:pt x="12700" y="4555218"/>
                  </a:lnTo>
                  <a:lnTo>
                    <a:pt x="12700" y="4542014"/>
                  </a:lnTo>
                  <a:lnTo>
                    <a:pt x="6684010" y="4542014"/>
                  </a:lnTo>
                  <a:lnTo>
                    <a:pt x="6684010" y="4555218"/>
                  </a:lnTo>
                  <a:lnTo>
                    <a:pt x="6671310" y="4555218"/>
                  </a:lnTo>
                  <a:lnTo>
                    <a:pt x="6671310" y="13204"/>
                  </a:lnTo>
                  <a:lnTo>
                    <a:pt x="6684010" y="13204"/>
                  </a:lnTo>
                  <a:lnTo>
                    <a:pt x="6684010" y="26407"/>
                  </a:lnTo>
                  <a:lnTo>
                    <a:pt x="12700" y="26407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15"/>
          <p:cNvSpPr txBox="1"/>
          <p:nvPr/>
        </p:nvSpPr>
        <p:spPr>
          <a:xfrm>
            <a:off x="12378864" y="3085240"/>
            <a:ext cx="4780745" cy="173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Sendai Framework for Disaster Risk Reduction (SFDRR)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Emphasizes disaster risk reduction, including environmental considerations.</a:t>
            </a:r>
            <a:endParaRPr/>
          </a:p>
        </p:txBody>
      </p:sp>
      <p:grpSp>
        <p:nvGrpSpPr>
          <p:cNvPr id="395" name="Google Shape;395;p15"/>
          <p:cNvGrpSpPr/>
          <p:nvPr/>
        </p:nvGrpSpPr>
        <p:grpSpPr>
          <a:xfrm>
            <a:off x="12257959" y="5721371"/>
            <a:ext cx="5022533" cy="2512695"/>
            <a:chOff x="0" y="0"/>
            <a:chExt cx="6696710" cy="3350260"/>
          </a:xfrm>
        </p:grpSpPr>
        <p:sp>
          <p:nvSpPr>
            <p:cNvPr id="396" name="Google Shape;396;p15"/>
            <p:cNvSpPr/>
            <p:nvPr/>
          </p:nvSpPr>
          <p:spPr>
            <a:xfrm>
              <a:off x="12700" y="12700"/>
              <a:ext cx="6671310" cy="3324860"/>
            </a:xfrm>
            <a:custGeom>
              <a:rect b="b" l="l" r="r" t="t"/>
              <a:pathLst>
                <a:path extrusionOk="0" h="3324860" w="6671310">
                  <a:moveTo>
                    <a:pt x="0" y="0"/>
                  </a:moveTo>
                  <a:lnTo>
                    <a:pt x="6671310" y="0"/>
                  </a:lnTo>
                  <a:lnTo>
                    <a:pt x="6671310" y="3324860"/>
                  </a:lnTo>
                  <a:lnTo>
                    <a:pt x="0" y="332486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</p:sp>
        <p:sp>
          <p:nvSpPr>
            <p:cNvPr id="397" name="Google Shape;397;p15"/>
            <p:cNvSpPr/>
            <p:nvPr/>
          </p:nvSpPr>
          <p:spPr>
            <a:xfrm>
              <a:off x="0" y="0"/>
              <a:ext cx="6696710" cy="3350260"/>
            </a:xfrm>
            <a:custGeom>
              <a:rect b="b" l="l" r="r" t="t"/>
              <a:pathLst>
                <a:path extrusionOk="0" h="3350260" w="6696710">
                  <a:moveTo>
                    <a:pt x="12700" y="0"/>
                  </a:moveTo>
                  <a:lnTo>
                    <a:pt x="6684010" y="0"/>
                  </a:lnTo>
                  <a:cubicBezTo>
                    <a:pt x="6690995" y="0"/>
                    <a:pt x="6696710" y="5715"/>
                    <a:pt x="6696710" y="12700"/>
                  </a:cubicBezTo>
                  <a:lnTo>
                    <a:pt x="6696710" y="3337560"/>
                  </a:lnTo>
                  <a:cubicBezTo>
                    <a:pt x="6696710" y="3344545"/>
                    <a:pt x="6690995" y="3350260"/>
                    <a:pt x="6684010" y="3350260"/>
                  </a:cubicBezTo>
                  <a:lnTo>
                    <a:pt x="12700" y="3350260"/>
                  </a:lnTo>
                  <a:cubicBezTo>
                    <a:pt x="5715" y="3350260"/>
                    <a:pt x="0" y="3344545"/>
                    <a:pt x="0" y="33375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37560"/>
                  </a:lnTo>
                  <a:lnTo>
                    <a:pt x="12700" y="3337560"/>
                  </a:lnTo>
                  <a:lnTo>
                    <a:pt x="12700" y="3324860"/>
                  </a:lnTo>
                  <a:lnTo>
                    <a:pt x="6684010" y="3324860"/>
                  </a:lnTo>
                  <a:lnTo>
                    <a:pt x="6684010" y="3337560"/>
                  </a:lnTo>
                  <a:lnTo>
                    <a:pt x="6671310" y="3337560"/>
                  </a:lnTo>
                  <a:lnTo>
                    <a:pt x="6671310" y="12700"/>
                  </a:lnTo>
                  <a:lnTo>
                    <a:pt x="6684010" y="12700"/>
                  </a:lnTo>
                  <a:lnTo>
                    <a:pt x="66840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15"/>
          <p:cNvSpPr txBox="1"/>
          <p:nvPr/>
        </p:nvSpPr>
        <p:spPr>
          <a:xfrm>
            <a:off x="12419473" y="6078877"/>
            <a:ext cx="4810972" cy="1391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Incorporating disaster risk reduction measures, like flood defenses, in camp construction.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6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6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16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08" name="Google Shape;408;p16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Global and Regional Frameworks and Policies</a:t>
            </a: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>
            <a:off x="904890" y="1893975"/>
            <a:ext cx="3731609" cy="2618613"/>
            <a:chOff x="0" y="0"/>
            <a:chExt cx="4975479" cy="3491484"/>
          </a:xfrm>
        </p:grpSpPr>
        <p:sp>
          <p:nvSpPr>
            <p:cNvPr id="410" name="Google Shape;410;p16"/>
            <p:cNvSpPr/>
            <p:nvPr/>
          </p:nvSpPr>
          <p:spPr>
            <a:xfrm>
              <a:off x="12700" y="12700"/>
              <a:ext cx="4950079" cy="3466084"/>
            </a:xfrm>
            <a:custGeom>
              <a:rect b="b" l="l" r="r" t="t"/>
              <a:pathLst>
                <a:path extrusionOk="0" h="3466084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3466084"/>
                  </a:lnTo>
                  <a:lnTo>
                    <a:pt x="0" y="3466084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411" name="Google Shape;411;p16"/>
            <p:cNvSpPr/>
            <p:nvPr/>
          </p:nvSpPr>
          <p:spPr>
            <a:xfrm>
              <a:off x="0" y="0"/>
              <a:ext cx="4975479" cy="3491484"/>
            </a:xfrm>
            <a:custGeom>
              <a:rect b="b" l="l" r="r" t="t"/>
              <a:pathLst>
                <a:path extrusionOk="0" h="3491484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3478784"/>
                  </a:lnTo>
                  <a:cubicBezTo>
                    <a:pt x="4975479" y="3485769"/>
                    <a:pt x="4969764" y="3491484"/>
                    <a:pt x="4962779" y="3491484"/>
                  </a:cubicBezTo>
                  <a:lnTo>
                    <a:pt x="12700" y="3491484"/>
                  </a:lnTo>
                  <a:cubicBezTo>
                    <a:pt x="5715" y="3491484"/>
                    <a:pt x="0" y="3485769"/>
                    <a:pt x="0" y="347878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478784"/>
                  </a:lnTo>
                  <a:lnTo>
                    <a:pt x="12700" y="3478784"/>
                  </a:lnTo>
                  <a:lnTo>
                    <a:pt x="12700" y="3466084"/>
                  </a:lnTo>
                  <a:lnTo>
                    <a:pt x="4962779" y="3466084"/>
                  </a:lnTo>
                  <a:lnTo>
                    <a:pt x="4962779" y="3478784"/>
                  </a:lnTo>
                  <a:lnTo>
                    <a:pt x="4950079" y="3478784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6"/>
          <p:cNvSpPr txBox="1"/>
          <p:nvPr/>
        </p:nvSpPr>
        <p:spPr>
          <a:xfrm>
            <a:off x="1018682" y="1978049"/>
            <a:ext cx="3504002" cy="246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Basel Convention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Controls the transboundary movement and disposal of hazardous wastes.</a:t>
            </a:r>
            <a:endParaRPr/>
          </a:p>
        </p:txBody>
      </p:sp>
      <p:grpSp>
        <p:nvGrpSpPr>
          <p:cNvPr id="413" name="Google Shape;413;p16"/>
          <p:cNvGrpSpPr/>
          <p:nvPr/>
        </p:nvGrpSpPr>
        <p:grpSpPr>
          <a:xfrm>
            <a:off x="904890" y="4456395"/>
            <a:ext cx="3731609" cy="4235387"/>
            <a:chOff x="0" y="0"/>
            <a:chExt cx="4975479" cy="5647182"/>
          </a:xfrm>
        </p:grpSpPr>
        <p:sp>
          <p:nvSpPr>
            <p:cNvPr id="414" name="Google Shape;414;p16"/>
            <p:cNvSpPr/>
            <p:nvPr/>
          </p:nvSpPr>
          <p:spPr>
            <a:xfrm>
              <a:off x="12700" y="12700"/>
              <a:ext cx="4950079" cy="5621782"/>
            </a:xfrm>
            <a:custGeom>
              <a:rect b="b" l="l" r="r" t="t"/>
              <a:pathLst>
                <a:path extrusionOk="0" h="5621782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5621782"/>
                  </a:lnTo>
                  <a:lnTo>
                    <a:pt x="0" y="5621782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</p:sp>
        <p:sp>
          <p:nvSpPr>
            <p:cNvPr id="415" name="Google Shape;415;p16"/>
            <p:cNvSpPr/>
            <p:nvPr/>
          </p:nvSpPr>
          <p:spPr>
            <a:xfrm>
              <a:off x="0" y="0"/>
              <a:ext cx="4975479" cy="5647182"/>
            </a:xfrm>
            <a:custGeom>
              <a:rect b="b" l="l" r="r" t="t"/>
              <a:pathLst>
                <a:path extrusionOk="0" h="5647182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5634482"/>
                  </a:lnTo>
                  <a:cubicBezTo>
                    <a:pt x="4975479" y="5641467"/>
                    <a:pt x="4969764" y="5647182"/>
                    <a:pt x="4962779" y="5647182"/>
                  </a:cubicBezTo>
                  <a:lnTo>
                    <a:pt x="12700" y="5647182"/>
                  </a:lnTo>
                  <a:cubicBezTo>
                    <a:pt x="5715" y="5647182"/>
                    <a:pt x="0" y="5641467"/>
                    <a:pt x="0" y="563448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634482"/>
                  </a:lnTo>
                  <a:lnTo>
                    <a:pt x="12700" y="5634482"/>
                  </a:lnTo>
                  <a:lnTo>
                    <a:pt x="12700" y="5621782"/>
                  </a:lnTo>
                  <a:lnTo>
                    <a:pt x="4962779" y="5621782"/>
                  </a:lnTo>
                  <a:lnTo>
                    <a:pt x="4962779" y="5634482"/>
                  </a:lnTo>
                  <a:lnTo>
                    <a:pt x="4950079" y="5634482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16"/>
          <p:cNvSpPr txBox="1"/>
          <p:nvPr/>
        </p:nvSpPr>
        <p:spPr>
          <a:xfrm>
            <a:off x="1000902" y="4571457"/>
            <a:ext cx="3507558" cy="397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Ensuring the safe disposal of hazardous medical waste in refugee camps to comply with the Basel Convention.</a:t>
            </a:r>
            <a:endParaRPr/>
          </a:p>
        </p:txBody>
      </p:sp>
      <p:grpSp>
        <p:nvGrpSpPr>
          <p:cNvPr id="417" name="Google Shape;417;p16"/>
          <p:cNvGrpSpPr/>
          <p:nvPr/>
        </p:nvGrpSpPr>
        <p:grpSpPr>
          <a:xfrm>
            <a:off x="5123631" y="1893975"/>
            <a:ext cx="3731609" cy="2681669"/>
            <a:chOff x="0" y="0"/>
            <a:chExt cx="4975479" cy="3575558"/>
          </a:xfrm>
        </p:grpSpPr>
        <p:sp>
          <p:nvSpPr>
            <p:cNvPr id="418" name="Google Shape;418;p16"/>
            <p:cNvSpPr/>
            <p:nvPr/>
          </p:nvSpPr>
          <p:spPr>
            <a:xfrm>
              <a:off x="12700" y="12700"/>
              <a:ext cx="4950079" cy="3550158"/>
            </a:xfrm>
            <a:custGeom>
              <a:rect b="b" l="l" r="r" t="t"/>
              <a:pathLst>
                <a:path extrusionOk="0" h="3550158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3550158"/>
                  </a:lnTo>
                  <a:lnTo>
                    <a:pt x="0" y="355015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419" name="Google Shape;419;p16"/>
            <p:cNvSpPr/>
            <p:nvPr/>
          </p:nvSpPr>
          <p:spPr>
            <a:xfrm>
              <a:off x="0" y="0"/>
              <a:ext cx="4975479" cy="3575558"/>
            </a:xfrm>
            <a:custGeom>
              <a:rect b="b" l="l" r="r" t="t"/>
              <a:pathLst>
                <a:path extrusionOk="0" h="3575558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3562858"/>
                  </a:lnTo>
                  <a:cubicBezTo>
                    <a:pt x="4975479" y="3569843"/>
                    <a:pt x="4969764" y="3575558"/>
                    <a:pt x="4962779" y="3575558"/>
                  </a:cubicBezTo>
                  <a:lnTo>
                    <a:pt x="12700" y="3575558"/>
                  </a:lnTo>
                  <a:cubicBezTo>
                    <a:pt x="5715" y="3575558"/>
                    <a:pt x="0" y="3569843"/>
                    <a:pt x="0" y="356285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62858"/>
                  </a:lnTo>
                  <a:lnTo>
                    <a:pt x="12700" y="3562858"/>
                  </a:lnTo>
                  <a:lnTo>
                    <a:pt x="12700" y="3550158"/>
                  </a:lnTo>
                  <a:lnTo>
                    <a:pt x="4962779" y="3550158"/>
                  </a:lnTo>
                  <a:lnTo>
                    <a:pt x="4962779" y="3562858"/>
                  </a:lnTo>
                  <a:lnTo>
                    <a:pt x="4950079" y="3562858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16"/>
          <p:cNvSpPr txBox="1"/>
          <p:nvPr/>
        </p:nvSpPr>
        <p:spPr>
          <a:xfrm>
            <a:off x="5237423" y="1978049"/>
            <a:ext cx="3504002" cy="2532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European Union Environmental Policy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Regional framework guiding environmental protection within the EU.</a:t>
            </a:r>
            <a:endParaRPr/>
          </a:p>
        </p:txBody>
      </p:sp>
      <p:grpSp>
        <p:nvGrpSpPr>
          <p:cNvPr id="421" name="Google Shape;421;p16"/>
          <p:cNvGrpSpPr/>
          <p:nvPr/>
        </p:nvGrpSpPr>
        <p:grpSpPr>
          <a:xfrm>
            <a:off x="5099128" y="4535654"/>
            <a:ext cx="3731609" cy="4235387"/>
            <a:chOff x="0" y="0"/>
            <a:chExt cx="4975479" cy="5647182"/>
          </a:xfrm>
        </p:grpSpPr>
        <p:sp>
          <p:nvSpPr>
            <p:cNvPr id="422" name="Google Shape;422;p16"/>
            <p:cNvSpPr/>
            <p:nvPr/>
          </p:nvSpPr>
          <p:spPr>
            <a:xfrm>
              <a:off x="12700" y="12700"/>
              <a:ext cx="4950079" cy="5621782"/>
            </a:xfrm>
            <a:custGeom>
              <a:rect b="b" l="l" r="r" t="t"/>
              <a:pathLst>
                <a:path extrusionOk="0" h="5621782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5621782"/>
                  </a:lnTo>
                  <a:lnTo>
                    <a:pt x="0" y="5621782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</p:sp>
        <p:sp>
          <p:nvSpPr>
            <p:cNvPr id="423" name="Google Shape;423;p16"/>
            <p:cNvSpPr/>
            <p:nvPr/>
          </p:nvSpPr>
          <p:spPr>
            <a:xfrm>
              <a:off x="0" y="0"/>
              <a:ext cx="4975479" cy="5647182"/>
            </a:xfrm>
            <a:custGeom>
              <a:rect b="b" l="l" r="r" t="t"/>
              <a:pathLst>
                <a:path extrusionOk="0" h="5647182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5634482"/>
                  </a:lnTo>
                  <a:cubicBezTo>
                    <a:pt x="4975479" y="5641467"/>
                    <a:pt x="4969764" y="5647182"/>
                    <a:pt x="4962779" y="5647182"/>
                  </a:cubicBezTo>
                  <a:lnTo>
                    <a:pt x="12700" y="5647182"/>
                  </a:lnTo>
                  <a:cubicBezTo>
                    <a:pt x="5715" y="5647182"/>
                    <a:pt x="0" y="5641467"/>
                    <a:pt x="0" y="563448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634482"/>
                  </a:lnTo>
                  <a:lnTo>
                    <a:pt x="12700" y="5634482"/>
                  </a:lnTo>
                  <a:lnTo>
                    <a:pt x="12700" y="5621782"/>
                  </a:lnTo>
                  <a:lnTo>
                    <a:pt x="4962779" y="5621782"/>
                  </a:lnTo>
                  <a:lnTo>
                    <a:pt x="4962779" y="5634482"/>
                  </a:lnTo>
                  <a:lnTo>
                    <a:pt x="4950079" y="5634482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16"/>
          <p:cNvSpPr txBox="1"/>
          <p:nvPr/>
        </p:nvSpPr>
        <p:spPr>
          <a:xfrm>
            <a:off x="5195140" y="4650716"/>
            <a:ext cx="3507558" cy="397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Adhering to EU environmental regulations when conducting humanitarian projects funded by the EU.</a:t>
            </a:r>
            <a:endParaRPr/>
          </a:p>
        </p:txBody>
      </p:sp>
      <p:grpSp>
        <p:nvGrpSpPr>
          <p:cNvPr id="425" name="Google Shape;425;p16"/>
          <p:cNvGrpSpPr/>
          <p:nvPr/>
        </p:nvGrpSpPr>
        <p:grpSpPr>
          <a:xfrm>
            <a:off x="9315567" y="1912638"/>
            <a:ext cx="3731609" cy="2559463"/>
            <a:chOff x="0" y="0"/>
            <a:chExt cx="4975479" cy="3412617"/>
          </a:xfrm>
        </p:grpSpPr>
        <p:sp>
          <p:nvSpPr>
            <p:cNvPr id="426" name="Google Shape;426;p16"/>
            <p:cNvSpPr/>
            <p:nvPr/>
          </p:nvSpPr>
          <p:spPr>
            <a:xfrm>
              <a:off x="12700" y="12700"/>
              <a:ext cx="4950079" cy="3387217"/>
            </a:xfrm>
            <a:custGeom>
              <a:rect b="b" l="l" r="r" t="t"/>
              <a:pathLst>
                <a:path extrusionOk="0" h="3387217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3387217"/>
                  </a:lnTo>
                  <a:lnTo>
                    <a:pt x="0" y="3387217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427" name="Google Shape;427;p16"/>
            <p:cNvSpPr/>
            <p:nvPr/>
          </p:nvSpPr>
          <p:spPr>
            <a:xfrm>
              <a:off x="0" y="0"/>
              <a:ext cx="4975479" cy="3412617"/>
            </a:xfrm>
            <a:custGeom>
              <a:rect b="b" l="l" r="r" t="t"/>
              <a:pathLst>
                <a:path extrusionOk="0" h="3412617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3399917"/>
                  </a:lnTo>
                  <a:cubicBezTo>
                    <a:pt x="4975479" y="3406902"/>
                    <a:pt x="4969764" y="3412617"/>
                    <a:pt x="4962779" y="3412617"/>
                  </a:cubicBezTo>
                  <a:lnTo>
                    <a:pt x="12700" y="3412617"/>
                  </a:lnTo>
                  <a:cubicBezTo>
                    <a:pt x="5715" y="3412617"/>
                    <a:pt x="0" y="3406902"/>
                    <a:pt x="0" y="33999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99917"/>
                  </a:lnTo>
                  <a:lnTo>
                    <a:pt x="12700" y="3399917"/>
                  </a:lnTo>
                  <a:lnTo>
                    <a:pt x="12700" y="3387217"/>
                  </a:lnTo>
                  <a:lnTo>
                    <a:pt x="4962779" y="3387217"/>
                  </a:lnTo>
                  <a:lnTo>
                    <a:pt x="4962779" y="3399917"/>
                  </a:lnTo>
                  <a:lnTo>
                    <a:pt x="4950079" y="3399917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16"/>
          <p:cNvSpPr txBox="1"/>
          <p:nvPr/>
        </p:nvSpPr>
        <p:spPr>
          <a:xfrm>
            <a:off x="9415135" y="1988584"/>
            <a:ext cx="3532450" cy="2426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International Humanitarian Law (IHL) and Environmental Protection</a:t>
            </a: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Provides guidelines for environmental protection during armed conflicts.</a:t>
            </a:r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>
            <a:off x="9331420" y="4468911"/>
            <a:ext cx="3731609" cy="4235387"/>
            <a:chOff x="0" y="0"/>
            <a:chExt cx="4975479" cy="5647182"/>
          </a:xfrm>
        </p:grpSpPr>
        <p:sp>
          <p:nvSpPr>
            <p:cNvPr id="430" name="Google Shape;430;p16"/>
            <p:cNvSpPr/>
            <p:nvPr/>
          </p:nvSpPr>
          <p:spPr>
            <a:xfrm>
              <a:off x="12700" y="12700"/>
              <a:ext cx="4950079" cy="5621782"/>
            </a:xfrm>
            <a:custGeom>
              <a:rect b="b" l="l" r="r" t="t"/>
              <a:pathLst>
                <a:path extrusionOk="0" h="5621782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5621782"/>
                  </a:lnTo>
                  <a:lnTo>
                    <a:pt x="0" y="5621782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</p:sp>
        <p:sp>
          <p:nvSpPr>
            <p:cNvPr id="431" name="Google Shape;431;p16"/>
            <p:cNvSpPr/>
            <p:nvPr/>
          </p:nvSpPr>
          <p:spPr>
            <a:xfrm>
              <a:off x="0" y="0"/>
              <a:ext cx="4975479" cy="5647182"/>
            </a:xfrm>
            <a:custGeom>
              <a:rect b="b" l="l" r="r" t="t"/>
              <a:pathLst>
                <a:path extrusionOk="0" h="5647182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5634482"/>
                  </a:lnTo>
                  <a:cubicBezTo>
                    <a:pt x="4975479" y="5641467"/>
                    <a:pt x="4969764" y="5647182"/>
                    <a:pt x="4962779" y="5647182"/>
                  </a:cubicBezTo>
                  <a:lnTo>
                    <a:pt x="12700" y="5647182"/>
                  </a:lnTo>
                  <a:cubicBezTo>
                    <a:pt x="5715" y="5647182"/>
                    <a:pt x="0" y="5641467"/>
                    <a:pt x="0" y="563448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634482"/>
                  </a:lnTo>
                  <a:lnTo>
                    <a:pt x="12700" y="5634482"/>
                  </a:lnTo>
                  <a:lnTo>
                    <a:pt x="12700" y="5621782"/>
                  </a:lnTo>
                  <a:lnTo>
                    <a:pt x="4962779" y="5621782"/>
                  </a:lnTo>
                  <a:lnTo>
                    <a:pt x="4962779" y="5634482"/>
                  </a:lnTo>
                  <a:lnTo>
                    <a:pt x="4950079" y="5634482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16"/>
          <p:cNvSpPr txBox="1"/>
          <p:nvPr/>
        </p:nvSpPr>
        <p:spPr>
          <a:xfrm>
            <a:off x="9427432" y="4583973"/>
            <a:ext cx="3507558" cy="397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Avoiding the destruction of natural resources during humanitarian operations in conflict zones, in line with IHL principles.</a:t>
            </a:r>
            <a:endParaRPr/>
          </a:p>
        </p:txBody>
      </p:sp>
      <p:grpSp>
        <p:nvGrpSpPr>
          <p:cNvPr id="433" name="Google Shape;433;p16"/>
          <p:cNvGrpSpPr/>
          <p:nvPr/>
        </p:nvGrpSpPr>
        <p:grpSpPr>
          <a:xfrm>
            <a:off x="13561298" y="1893975"/>
            <a:ext cx="3731609" cy="2730818"/>
            <a:chOff x="0" y="0"/>
            <a:chExt cx="4975479" cy="3641090"/>
          </a:xfrm>
        </p:grpSpPr>
        <p:sp>
          <p:nvSpPr>
            <p:cNvPr id="434" name="Google Shape;434;p16"/>
            <p:cNvSpPr/>
            <p:nvPr/>
          </p:nvSpPr>
          <p:spPr>
            <a:xfrm>
              <a:off x="12700" y="12700"/>
              <a:ext cx="4950079" cy="3615690"/>
            </a:xfrm>
            <a:custGeom>
              <a:rect b="b" l="l" r="r" t="t"/>
              <a:pathLst>
                <a:path extrusionOk="0" h="3615690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3615690"/>
                  </a:lnTo>
                  <a:lnTo>
                    <a:pt x="0" y="361569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435" name="Google Shape;435;p16"/>
            <p:cNvSpPr/>
            <p:nvPr/>
          </p:nvSpPr>
          <p:spPr>
            <a:xfrm>
              <a:off x="0" y="0"/>
              <a:ext cx="4975479" cy="3641090"/>
            </a:xfrm>
            <a:custGeom>
              <a:rect b="b" l="l" r="r" t="t"/>
              <a:pathLst>
                <a:path extrusionOk="0" h="3641090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3628390"/>
                  </a:lnTo>
                  <a:cubicBezTo>
                    <a:pt x="4975479" y="3635375"/>
                    <a:pt x="4969764" y="3641090"/>
                    <a:pt x="4962779" y="3641090"/>
                  </a:cubicBezTo>
                  <a:lnTo>
                    <a:pt x="12700" y="3641090"/>
                  </a:lnTo>
                  <a:cubicBezTo>
                    <a:pt x="5715" y="3641090"/>
                    <a:pt x="0" y="3635375"/>
                    <a:pt x="0" y="362839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28390"/>
                  </a:lnTo>
                  <a:lnTo>
                    <a:pt x="12700" y="3628390"/>
                  </a:lnTo>
                  <a:lnTo>
                    <a:pt x="12700" y="3615690"/>
                  </a:lnTo>
                  <a:lnTo>
                    <a:pt x="4962779" y="3615690"/>
                  </a:lnTo>
                  <a:lnTo>
                    <a:pt x="4962779" y="3628390"/>
                  </a:lnTo>
                  <a:lnTo>
                    <a:pt x="4950079" y="3628390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16"/>
          <p:cNvSpPr txBox="1"/>
          <p:nvPr/>
        </p:nvSpPr>
        <p:spPr>
          <a:xfrm>
            <a:off x="13675090" y="1978049"/>
            <a:ext cx="3504002" cy="2581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UNFCCC and Kyoto Protocol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Global efforts to address climate change, particularly in disaster-prone regions.</a:t>
            </a:r>
            <a:endParaRPr/>
          </a:p>
        </p:txBody>
      </p:sp>
      <p:grpSp>
        <p:nvGrpSpPr>
          <p:cNvPr id="437" name="Google Shape;437;p16"/>
          <p:cNvGrpSpPr/>
          <p:nvPr/>
        </p:nvGrpSpPr>
        <p:grpSpPr>
          <a:xfrm>
            <a:off x="13588213" y="4535655"/>
            <a:ext cx="3731609" cy="4235387"/>
            <a:chOff x="0" y="0"/>
            <a:chExt cx="4975479" cy="5647182"/>
          </a:xfrm>
        </p:grpSpPr>
        <p:sp>
          <p:nvSpPr>
            <p:cNvPr id="438" name="Google Shape;438;p16"/>
            <p:cNvSpPr/>
            <p:nvPr/>
          </p:nvSpPr>
          <p:spPr>
            <a:xfrm>
              <a:off x="12700" y="12700"/>
              <a:ext cx="4950079" cy="5621782"/>
            </a:xfrm>
            <a:custGeom>
              <a:rect b="b" l="l" r="r" t="t"/>
              <a:pathLst>
                <a:path extrusionOk="0" h="5621782" w="4950079">
                  <a:moveTo>
                    <a:pt x="0" y="0"/>
                  </a:moveTo>
                  <a:lnTo>
                    <a:pt x="4950079" y="0"/>
                  </a:lnTo>
                  <a:lnTo>
                    <a:pt x="4950079" y="5621782"/>
                  </a:lnTo>
                  <a:lnTo>
                    <a:pt x="0" y="5621782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</p:sp>
        <p:sp>
          <p:nvSpPr>
            <p:cNvPr id="439" name="Google Shape;439;p16"/>
            <p:cNvSpPr/>
            <p:nvPr/>
          </p:nvSpPr>
          <p:spPr>
            <a:xfrm>
              <a:off x="0" y="0"/>
              <a:ext cx="4975479" cy="5647182"/>
            </a:xfrm>
            <a:custGeom>
              <a:rect b="b" l="l" r="r" t="t"/>
              <a:pathLst>
                <a:path extrusionOk="0" h="5647182" w="4975479">
                  <a:moveTo>
                    <a:pt x="12700" y="0"/>
                  </a:moveTo>
                  <a:lnTo>
                    <a:pt x="4962779" y="0"/>
                  </a:lnTo>
                  <a:cubicBezTo>
                    <a:pt x="4969764" y="0"/>
                    <a:pt x="4975479" y="5715"/>
                    <a:pt x="4975479" y="12700"/>
                  </a:cubicBezTo>
                  <a:lnTo>
                    <a:pt x="4975479" y="5634482"/>
                  </a:lnTo>
                  <a:cubicBezTo>
                    <a:pt x="4975479" y="5641467"/>
                    <a:pt x="4969764" y="5647182"/>
                    <a:pt x="4962779" y="5647182"/>
                  </a:cubicBezTo>
                  <a:lnTo>
                    <a:pt x="12700" y="5647182"/>
                  </a:lnTo>
                  <a:cubicBezTo>
                    <a:pt x="5715" y="5647182"/>
                    <a:pt x="0" y="5641467"/>
                    <a:pt x="0" y="563448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634482"/>
                  </a:lnTo>
                  <a:lnTo>
                    <a:pt x="12700" y="5634482"/>
                  </a:lnTo>
                  <a:lnTo>
                    <a:pt x="12700" y="5621782"/>
                  </a:lnTo>
                  <a:lnTo>
                    <a:pt x="4962779" y="5621782"/>
                  </a:lnTo>
                  <a:lnTo>
                    <a:pt x="4962779" y="5634482"/>
                  </a:lnTo>
                  <a:lnTo>
                    <a:pt x="4950079" y="5634482"/>
                  </a:lnTo>
                  <a:lnTo>
                    <a:pt x="4950079" y="12700"/>
                  </a:lnTo>
                  <a:lnTo>
                    <a:pt x="4962779" y="12700"/>
                  </a:lnTo>
                  <a:lnTo>
                    <a:pt x="496277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4D7E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16"/>
          <p:cNvSpPr txBox="1"/>
          <p:nvPr/>
        </p:nvSpPr>
        <p:spPr>
          <a:xfrm>
            <a:off x="13684225" y="4650717"/>
            <a:ext cx="3507558" cy="397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Implementing climate-adaptive shelter designs in disaster-affected areas to reduce GHG emissions and build resilience.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17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17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17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9" name="Google Shape;449;p17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450" name="Google Shape;450;p17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53" name="Google Shape;453;p17"/>
          <p:cNvSpPr/>
          <p:nvPr/>
        </p:nvSpPr>
        <p:spPr>
          <a:xfrm>
            <a:off x="372781" y="5922959"/>
            <a:ext cx="3636581" cy="3921803"/>
          </a:xfrm>
          <a:custGeom>
            <a:rect b="b" l="l" r="r" t="t"/>
            <a:pathLst>
              <a:path extrusionOk="0" h="3921803" w="3636581">
                <a:moveTo>
                  <a:pt x="0" y="0"/>
                </a:moveTo>
                <a:lnTo>
                  <a:pt x="3636581" y="0"/>
                </a:lnTo>
                <a:lnTo>
                  <a:pt x="3636581" y="3921803"/>
                </a:lnTo>
                <a:lnTo>
                  <a:pt x="0" y="392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17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455" name="Google Shape;455;p17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456" name="Google Shape;456;p17"/>
          <p:cNvSpPr txBox="1"/>
          <p:nvPr/>
        </p:nvSpPr>
        <p:spPr>
          <a:xfrm>
            <a:off x="6629400" y="4220765"/>
            <a:ext cx="8817429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2: Step-by-step guide for mainstreaming environmental considerations</a:t>
            </a:r>
            <a:endParaRPr/>
          </a:p>
        </p:txBody>
      </p:sp>
      <p:cxnSp>
        <p:nvCxnSpPr>
          <p:cNvPr id="457" name="Google Shape;457;p17"/>
          <p:cNvCxnSpPr/>
          <p:nvPr/>
        </p:nvCxnSpPr>
        <p:spPr>
          <a:xfrm rot="10800000">
            <a:off x="4701850" y="6459300"/>
            <a:ext cx="65400" cy="3784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8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18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18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18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1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67" name="Google Shape;467;p1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grpSp>
        <p:nvGrpSpPr>
          <p:cNvPr id="468" name="Google Shape;468;p18"/>
          <p:cNvGrpSpPr/>
          <p:nvPr/>
        </p:nvGrpSpPr>
        <p:grpSpPr>
          <a:xfrm>
            <a:off x="885168" y="2614334"/>
            <a:ext cx="15142654" cy="2658618"/>
            <a:chOff x="0" y="0"/>
            <a:chExt cx="20190205" cy="3544824"/>
          </a:xfrm>
        </p:grpSpPr>
        <p:sp>
          <p:nvSpPr>
            <p:cNvPr id="469" name="Google Shape;469;p18"/>
            <p:cNvSpPr/>
            <p:nvPr/>
          </p:nvSpPr>
          <p:spPr>
            <a:xfrm>
              <a:off x="12700" y="12700"/>
              <a:ext cx="20164805" cy="3519424"/>
            </a:xfrm>
            <a:custGeom>
              <a:rect b="b" l="l" r="r" t="t"/>
              <a:pathLst>
                <a:path extrusionOk="0" h="3519424" w="20164805">
                  <a:moveTo>
                    <a:pt x="0" y="586613"/>
                  </a:moveTo>
                  <a:cubicBezTo>
                    <a:pt x="0" y="262636"/>
                    <a:pt x="264160" y="0"/>
                    <a:pt x="590042" y="0"/>
                  </a:cubicBezTo>
                  <a:lnTo>
                    <a:pt x="19574763" y="0"/>
                  </a:lnTo>
                  <a:cubicBezTo>
                    <a:pt x="19900646" y="0"/>
                    <a:pt x="20164805" y="262636"/>
                    <a:pt x="20164805" y="586613"/>
                  </a:cubicBezTo>
                  <a:lnTo>
                    <a:pt x="20164805" y="2932811"/>
                  </a:lnTo>
                  <a:cubicBezTo>
                    <a:pt x="20164805" y="3256788"/>
                    <a:pt x="19900646" y="3519424"/>
                    <a:pt x="19574763" y="3519424"/>
                  </a:cubicBezTo>
                  <a:lnTo>
                    <a:pt x="590042" y="3519424"/>
                  </a:lnTo>
                  <a:cubicBezTo>
                    <a:pt x="264160" y="3519297"/>
                    <a:pt x="0" y="3256788"/>
                    <a:pt x="0" y="2932811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0" y="0"/>
              <a:ext cx="20190205" cy="3544824"/>
            </a:xfrm>
            <a:custGeom>
              <a:rect b="b" l="l" r="r" t="t"/>
              <a:pathLst>
                <a:path extrusionOk="0" h="3544824" w="20190205">
                  <a:moveTo>
                    <a:pt x="0" y="599313"/>
                  </a:moveTo>
                  <a:cubicBezTo>
                    <a:pt x="0" y="268224"/>
                    <a:pt x="269875" y="0"/>
                    <a:pt x="602742" y="0"/>
                  </a:cubicBezTo>
                  <a:lnTo>
                    <a:pt x="19587463" y="0"/>
                  </a:lnTo>
                  <a:lnTo>
                    <a:pt x="19587463" y="12700"/>
                  </a:lnTo>
                  <a:lnTo>
                    <a:pt x="19587463" y="0"/>
                  </a:lnTo>
                  <a:cubicBezTo>
                    <a:pt x="19920330" y="0"/>
                    <a:pt x="20190205" y="268224"/>
                    <a:pt x="20190205" y="599313"/>
                  </a:cubicBezTo>
                  <a:lnTo>
                    <a:pt x="20177505" y="599313"/>
                  </a:lnTo>
                  <a:lnTo>
                    <a:pt x="20190205" y="599313"/>
                  </a:lnTo>
                  <a:lnTo>
                    <a:pt x="20190205" y="2945511"/>
                  </a:lnTo>
                  <a:lnTo>
                    <a:pt x="20177505" y="2945511"/>
                  </a:lnTo>
                  <a:lnTo>
                    <a:pt x="20190205" y="2945511"/>
                  </a:lnTo>
                  <a:cubicBezTo>
                    <a:pt x="20190205" y="3276600"/>
                    <a:pt x="19920330" y="3544824"/>
                    <a:pt x="19587463" y="3544824"/>
                  </a:cubicBezTo>
                  <a:lnTo>
                    <a:pt x="19587463" y="3532124"/>
                  </a:lnTo>
                  <a:lnTo>
                    <a:pt x="19587463" y="3544824"/>
                  </a:lnTo>
                  <a:lnTo>
                    <a:pt x="602742" y="3544824"/>
                  </a:lnTo>
                  <a:lnTo>
                    <a:pt x="602742" y="3532124"/>
                  </a:lnTo>
                  <a:lnTo>
                    <a:pt x="602742" y="3544824"/>
                  </a:lnTo>
                  <a:cubicBezTo>
                    <a:pt x="269875" y="3544697"/>
                    <a:pt x="0" y="3276473"/>
                    <a:pt x="0" y="2945511"/>
                  </a:cubicBezTo>
                  <a:lnTo>
                    <a:pt x="0" y="599313"/>
                  </a:lnTo>
                  <a:lnTo>
                    <a:pt x="12700" y="599313"/>
                  </a:lnTo>
                  <a:lnTo>
                    <a:pt x="0" y="599313"/>
                  </a:lnTo>
                  <a:moveTo>
                    <a:pt x="25400" y="599313"/>
                  </a:moveTo>
                  <a:lnTo>
                    <a:pt x="25400" y="2945511"/>
                  </a:lnTo>
                  <a:lnTo>
                    <a:pt x="12700" y="2945511"/>
                  </a:lnTo>
                  <a:lnTo>
                    <a:pt x="25400" y="2945511"/>
                  </a:lnTo>
                  <a:cubicBezTo>
                    <a:pt x="25400" y="3262376"/>
                    <a:pt x="283845" y="3519424"/>
                    <a:pt x="602742" y="3519424"/>
                  </a:cubicBezTo>
                  <a:lnTo>
                    <a:pt x="19587463" y="3519424"/>
                  </a:lnTo>
                  <a:cubicBezTo>
                    <a:pt x="19906360" y="3519424"/>
                    <a:pt x="20164805" y="3262376"/>
                    <a:pt x="20164805" y="2945511"/>
                  </a:cubicBezTo>
                  <a:lnTo>
                    <a:pt x="20164805" y="599313"/>
                  </a:lnTo>
                  <a:cubicBezTo>
                    <a:pt x="20164805" y="282448"/>
                    <a:pt x="19906360" y="25400"/>
                    <a:pt x="19587463" y="25400"/>
                  </a:cubicBezTo>
                  <a:lnTo>
                    <a:pt x="602742" y="25400"/>
                  </a:lnTo>
                  <a:lnTo>
                    <a:pt x="602742" y="12700"/>
                  </a:lnTo>
                  <a:lnTo>
                    <a:pt x="602742" y="25400"/>
                  </a:lnTo>
                  <a:cubicBezTo>
                    <a:pt x="283845" y="25400"/>
                    <a:pt x="25400" y="282448"/>
                    <a:pt x="25400" y="599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1" name="Google Shape;471;p18"/>
          <p:cNvSpPr txBox="1"/>
          <p:nvPr/>
        </p:nvSpPr>
        <p:spPr>
          <a:xfrm>
            <a:off x="1135938" y="2912729"/>
            <a:ext cx="14641146" cy="210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systematic approach is essential for effective environmental mainstreaming in humanitarian programs.</a:t>
            </a:r>
            <a:endParaRPr/>
          </a:p>
        </p:txBody>
      </p:sp>
      <p:grpSp>
        <p:nvGrpSpPr>
          <p:cNvPr id="472" name="Google Shape;472;p18"/>
          <p:cNvGrpSpPr/>
          <p:nvPr/>
        </p:nvGrpSpPr>
        <p:grpSpPr>
          <a:xfrm>
            <a:off x="885168" y="5392095"/>
            <a:ext cx="15142654" cy="2658618"/>
            <a:chOff x="0" y="0"/>
            <a:chExt cx="20190205" cy="3544824"/>
          </a:xfrm>
        </p:grpSpPr>
        <p:sp>
          <p:nvSpPr>
            <p:cNvPr id="473" name="Google Shape;473;p18"/>
            <p:cNvSpPr/>
            <p:nvPr/>
          </p:nvSpPr>
          <p:spPr>
            <a:xfrm>
              <a:off x="12700" y="12700"/>
              <a:ext cx="20164805" cy="3519424"/>
            </a:xfrm>
            <a:custGeom>
              <a:rect b="b" l="l" r="r" t="t"/>
              <a:pathLst>
                <a:path extrusionOk="0" h="3519424" w="20164805">
                  <a:moveTo>
                    <a:pt x="0" y="586613"/>
                  </a:moveTo>
                  <a:cubicBezTo>
                    <a:pt x="0" y="262636"/>
                    <a:pt x="264160" y="0"/>
                    <a:pt x="590042" y="0"/>
                  </a:cubicBezTo>
                  <a:lnTo>
                    <a:pt x="19574763" y="0"/>
                  </a:lnTo>
                  <a:cubicBezTo>
                    <a:pt x="19900646" y="0"/>
                    <a:pt x="20164805" y="262636"/>
                    <a:pt x="20164805" y="586613"/>
                  </a:cubicBezTo>
                  <a:lnTo>
                    <a:pt x="20164805" y="2932811"/>
                  </a:lnTo>
                  <a:cubicBezTo>
                    <a:pt x="20164805" y="3256788"/>
                    <a:pt x="19900646" y="3519424"/>
                    <a:pt x="19574763" y="3519424"/>
                  </a:cubicBezTo>
                  <a:lnTo>
                    <a:pt x="590042" y="3519424"/>
                  </a:lnTo>
                  <a:cubicBezTo>
                    <a:pt x="264160" y="3519297"/>
                    <a:pt x="0" y="3256788"/>
                    <a:pt x="0" y="2932811"/>
                  </a:cubicBezTo>
                  <a:close/>
                </a:path>
              </a:pathLst>
            </a:custGeom>
            <a:solidFill>
              <a:srgbClr val="E4D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0" y="0"/>
              <a:ext cx="20190205" cy="3544824"/>
            </a:xfrm>
            <a:custGeom>
              <a:rect b="b" l="l" r="r" t="t"/>
              <a:pathLst>
                <a:path extrusionOk="0" h="3544824" w="20190205">
                  <a:moveTo>
                    <a:pt x="0" y="599313"/>
                  </a:moveTo>
                  <a:cubicBezTo>
                    <a:pt x="0" y="268224"/>
                    <a:pt x="269875" y="0"/>
                    <a:pt x="602742" y="0"/>
                  </a:cubicBezTo>
                  <a:lnTo>
                    <a:pt x="19587463" y="0"/>
                  </a:lnTo>
                  <a:lnTo>
                    <a:pt x="19587463" y="12700"/>
                  </a:lnTo>
                  <a:lnTo>
                    <a:pt x="19587463" y="0"/>
                  </a:lnTo>
                  <a:cubicBezTo>
                    <a:pt x="19920330" y="0"/>
                    <a:pt x="20190205" y="268224"/>
                    <a:pt x="20190205" y="599313"/>
                  </a:cubicBezTo>
                  <a:lnTo>
                    <a:pt x="20177505" y="599313"/>
                  </a:lnTo>
                  <a:lnTo>
                    <a:pt x="20190205" y="599313"/>
                  </a:lnTo>
                  <a:lnTo>
                    <a:pt x="20190205" y="2945511"/>
                  </a:lnTo>
                  <a:lnTo>
                    <a:pt x="20177505" y="2945511"/>
                  </a:lnTo>
                  <a:lnTo>
                    <a:pt x="20190205" y="2945511"/>
                  </a:lnTo>
                  <a:cubicBezTo>
                    <a:pt x="20190205" y="3276600"/>
                    <a:pt x="19920330" y="3544824"/>
                    <a:pt x="19587463" y="3544824"/>
                  </a:cubicBezTo>
                  <a:lnTo>
                    <a:pt x="19587463" y="3532124"/>
                  </a:lnTo>
                  <a:lnTo>
                    <a:pt x="19587463" y="3544824"/>
                  </a:lnTo>
                  <a:lnTo>
                    <a:pt x="602742" y="3544824"/>
                  </a:lnTo>
                  <a:lnTo>
                    <a:pt x="602742" y="3532124"/>
                  </a:lnTo>
                  <a:lnTo>
                    <a:pt x="602742" y="3544824"/>
                  </a:lnTo>
                  <a:cubicBezTo>
                    <a:pt x="269875" y="3544697"/>
                    <a:pt x="0" y="3276473"/>
                    <a:pt x="0" y="2945511"/>
                  </a:cubicBezTo>
                  <a:lnTo>
                    <a:pt x="0" y="599313"/>
                  </a:lnTo>
                  <a:lnTo>
                    <a:pt x="12700" y="599313"/>
                  </a:lnTo>
                  <a:lnTo>
                    <a:pt x="0" y="599313"/>
                  </a:lnTo>
                  <a:moveTo>
                    <a:pt x="25400" y="599313"/>
                  </a:moveTo>
                  <a:lnTo>
                    <a:pt x="25400" y="2945511"/>
                  </a:lnTo>
                  <a:lnTo>
                    <a:pt x="12700" y="2945511"/>
                  </a:lnTo>
                  <a:lnTo>
                    <a:pt x="25400" y="2945511"/>
                  </a:lnTo>
                  <a:cubicBezTo>
                    <a:pt x="25400" y="3262376"/>
                    <a:pt x="283845" y="3519424"/>
                    <a:pt x="602742" y="3519424"/>
                  </a:cubicBezTo>
                  <a:lnTo>
                    <a:pt x="19587463" y="3519424"/>
                  </a:lnTo>
                  <a:cubicBezTo>
                    <a:pt x="19906360" y="3519424"/>
                    <a:pt x="20164805" y="3262376"/>
                    <a:pt x="20164805" y="2945511"/>
                  </a:cubicBezTo>
                  <a:lnTo>
                    <a:pt x="20164805" y="599313"/>
                  </a:lnTo>
                  <a:cubicBezTo>
                    <a:pt x="20164805" y="282448"/>
                    <a:pt x="19906360" y="25400"/>
                    <a:pt x="19587463" y="25400"/>
                  </a:cubicBezTo>
                  <a:lnTo>
                    <a:pt x="602742" y="25400"/>
                  </a:lnTo>
                  <a:lnTo>
                    <a:pt x="602742" y="12700"/>
                  </a:lnTo>
                  <a:lnTo>
                    <a:pt x="602742" y="25400"/>
                  </a:lnTo>
                  <a:cubicBezTo>
                    <a:pt x="283845" y="25400"/>
                    <a:pt x="25400" y="282448"/>
                    <a:pt x="25400" y="599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18"/>
          <p:cNvSpPr txBox="1"/>
          <p:nvPr/>
        </p:nvSpPr>
        <p:spPr>
          <a:xfrm>
            <a:off x="1135938" y="5690490"/>
            <a:ext cx="14641146" cy="210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Developing and implementing environmental policies ensures that environmental considerations are consistently integrated into humanitarian actions.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19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19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19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p1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89" name="Google Shape;489;p19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77" l="-29959" r="-39207" t="0"/>
            </a:stretch>
          </a:blipFill>
          <a:ln>
            <a:noFill/>
          </a:ln>
        </p:spPr>
      </p:sp>
      <p:sp>
        <p:nvSpPr>
          <p:cNvPr id="490" name="Google Shape;490;p19"/>
          <p:cNvSpPr txBox="1"/>
          <p:nvPr/>
        </p:nvSpPr>
        <p:spPr>
          <a:xfrm>
            <a:off x="710292" y="2332186"/>
            <a:ext cx="8229600" cy="6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endParaRPr sz="1100"/>
          </a:p>
          <a:p>
            <a:pPr indent="-225266" lvl="1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Process:</a:t>
            </a:r>
            <a:endParaRPr sz="1100"/>
          </a:p>
          <a:p>
            <a:pPr indent="-272415" lvl="1" marL="58293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key environmental aspects relevant to the humanitarian project.</a:t>
            </a:r>
            <a:endParaRPr sz="1100"/>
          </a:p>
          <a:p>
            <a:pPr indent="-272415" lvl="1" marL="58293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assessment tools like NEAT+ to evaluate potential environmental impacts in crisis-affected areas.</a:t>
            </a:r>
            <a:endParaRPr sz="1100"/>
          </a:p>
          <a:p>
            <a:pPr indent="-272415" lvl="1" marL="58293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Engage local communities and stakeholders to identify environmental risks and opportunities.</a:t>
            </a:r>
            <a:endParaRPr sz="1100"/>
          </a:p>
          <a:p>
            <a:pPr indent="-225266" lvl="1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 Provides a comprehensive understanding of potential environmental impacts and informs targeted mitigation strategies.</a:t>
            </a:r>
            <a:endParaRPr sz="1100"/>
          </a:p>
          <a:p>
            <a:pPr indent="-225266" lvl="1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Conducting a rapid environmental assessment in refugee camps using the NEAT+ tool, ensuring local environmental challenges are considered in project planning.</a:t>
            </a:r>
            <a:endParaRPr sz="1100"/>
          </a:p>
          <a:p>
            <a:pPr indent="-244316" lvl="1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19"/>
          <p:cNvSpPr txBox="1"/>
          <p:nvPr/>
        </p:nvSpPr>
        <p:spPr>
          <a:xfrm>
            <a:off x="914399" y="933449"/>
            <a:ext cx="8025494" cy="73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 flipH="1" rot="5054361">
            <a:off x="538018" y="-2963019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 rot="-5745638">
            <a:off x="889495" y="-2617977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>
            <a:off x="914400" y="2090838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126851" y="2272394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87128" y="4706638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099580" y="4888194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914400" y="721541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126851" y="7396965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858065" y="3228009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9070516" y="3409564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8830793" y="584381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9043244" y="6025365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19" name="Google Shape;119;p2"/>
          <p:cNvSpPr txBox="1"/>
          <p:nvPr/>
        </p:nvSpPr>
        <p:spPr>
          <a:xfrm>
            <a:off x="914400" y="967093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Module Outline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2833042" y="2086570"/>
            <a:ext cx="4939356" cy="147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environmental mainstreaming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2833042" y="7036338"/>
            <a:ext cx="4939356" cy="1959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2833042" y="4378041"/>
            <a:ext cx="4939356" cy="1959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582454" y="2300388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1555182" y="4916188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1582454" y="7424959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10776706" y="3223741"/>
            <a:ext cx="5249600" cy="147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Financing environmental mainstreaming in humanitarian action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10776706" y="6000987"/>
            <a:ext cx="5249600" cy="988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and best practices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9526118" y="3437559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9498847" y="6053359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0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20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0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0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A cropped image of a person touching a plant" id="505" name="Google Shape;505;p20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1826" r="-36958" t="0"/>
            </a:stretch>
          </a:blipFill>
          <a:ln>
            <a:noFill/>
          </a:ln>
        </p:spPr>
      </p:sp>
      <p:sp>
        <p:nvSpPr>
          <p:cNvPr id="506" name="Google Shape;506;p20"/>
          <p:cNvSpPr txBox="1"/>
          <p:nvPr/>
        </p:nvSpPr>
        <p:spPr>
          <a:xfrm>
            <a:off x="914397" y="1851932"/>
            <a:ext cx="8588830" cy="6403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Policy development</a:t>
            </a:r>
            <a:endParaRPr/>
          </a:p>
          <a:p>
            <a:pPr indent="-235267" lvl="1" marL="470535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Process:</a:t>
            </a:r>
            <a:endParaRPr/>
          </a:p>
          <a:p>
            <a:pPr indent="-376979" lvl="2" marL="1130936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existing humanitarian policies for gaps in environmental considerations.</a:t>
            </a:r>
            <a:endParaRPr/>
          </a:p>
          <a:p>
            <a:pPr indent="-376979" lvl="2" marL="1130936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 or update policies to include specific environmental guidelines for humanitarian operations.</a:t>
            </a:r>
            <a:endParaRPr/>
          </a:p>
          <a:p>
            <a:pPr indent="-376979" lvl="2" marL="1130936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 policies align with international humanitarian and environmental guidelines.</a:t>
            </a:r>
            <a:endParaRPr/>
          </a:p>
          <a:p>
            <a:pPr indent="-235267" lvl="1" marL="470535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 Establishes a clear framework for environmental action, ensuring consistency across operations.</a:t>
            </a:r>
            <a:endParaRPr/>
          </a:p>
          <a:p>
            <a:pPr indent="-235267" lvl="1" marL="470535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Developing new sustainability policies for disaster response that include criteria for eco-friendly materials and resource use, aligned with Sphere and UNEP/OCHA guidelines.</a:t>
            </a:r>
            <a:endParaRPr/>
          </a:p>
        </p:txBody>
      </p:sp>
      <p:sp>
        <p:nvSpPr>
          <p:cNvPr id="507" name="Google Shape;507;p20"/>
          <p:cNvSpPr txBox="1"/>
          <p:nvPr/>
        </p:nvSpPr>
        <p:spPr>
          <a:xfrm>
            <a:off x="914400" y="933449"/>
            <a:ext cx="8229600" cy="9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1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Green paper stripe curves" id="517" name="Google Shape;517;p21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7" l="-13883" r="-55281" t="0"/>
            </a:stretch>
          </a:blipFill>
          <a:ln>
            <a:noFill/>
          </a:ln>
        </p:spPr>
      </p:sp>
      <p:sp>
        <p:nvSpPr>
          <p:cNvPr id="518" name="Google Shape;518;p21"/>
          <p:cNvSpPr/>
          <p:nvPr/>
        </p:nvSpPr>
        <p:spPr>
          <a:xfrm flipH="1" rot="3099417">
            <a:off x="537775" y="-2864766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21"/>
          <p:cNvSpPr/>
          <p:nvPr/>
        </p:nvSpPr>
        <p:spPr>
          <a:xfrm rot="-7700582">
            <a:off x="700415" y="-2467017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21"/>
          <p:cNvSpPr txBox="1"/>
          <p:nvPr/>
        </p:nvSpPr>
        <p:spPr>
          <a:xfrm>
            <a:off x="914400" y="2478970"/>
            <a:ext cx="7367400" cy="5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Project design</a:t>
            </a:r>
            <a:endParaRPr sz="1100"/>
          </a:p>
          <a:p>
            <a:pPr indent="-223004" lvl="1" marL="484109" marR="0" rtl="0" algn="l">
              <a:lnSpc>
                <a:spcPct val="116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5"/>
              <a:buFont typeface="Arial"/>
              <a:buChar char="•"/>
            </a:pPr>
            <a:r>
              <a:rPr b="0" i="0" lang="en-US" sz="23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Process:</a:t>
            </a:r>
            <a:endParaRPr sz="1100"/>
          </a:p>
          <a:p>
            <a:pPr indent="-362681" lvl="2" marL="1145196" marR="0" rtl="0" algn="l">
              <a:lnSpc>
                <a:spcPct val="116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5"/>
              <a:buFont typeface="Arial"/>
              <a:buChar char="⚬"/>
            </a:pPr>
            <a:r>
              <a:rPr b="0" i="0" lang="en-US" sz="23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Incorporate environmental criteria into project planning and design.</a:t>
            </a:r>
            <a:endParaRPr sz="1100"/>
          </a:p>
          <a:p>
            <a:pPr indent="-362681" lvl="2" marL="1145196" marR="0" rtl="0" algn="l">
              <a:lnSpc>
                <a:spcPct val="116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5"/>
              <a:buFont typeface="Arial"/>
              <a:buChar char="⚬"/>
            </a:pPr>
            <a:r>
              <a:rPr b="0" i="0" lang="en-US" sz="23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 designs focus on minimizing resource use and environmental impact.</a:t>
            </a:r>
            <a:endParaRPr sz="1100"/>
          </a:p>
          <a:p>
            <a:pPr indent="-362681" lvl="2" marL="1145196" marR="0" rtl="0" algn="l">
              <a:lnSpc>
                <a:spcPct val="116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5"/>
              <a:buFont typeface="Arial"/>
              <a:buChar char="⚬"/>
            </a:pPr>
            <a:r>
              <a:rPr b="0" i="0" lang="en-US" sz="23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Include broader sustainability considerations like waste reduction and energy efficiency.</a:t>
            </a:r>
            <a:endParaRPr sz="1100"/>
          </a:p>
          <a:p>
            <a:pPr indent="-223004" lvl="1" marL="484109" marR="0" rtl="0" algn="l">
              <a:lnSpc>
                <a:spcPct val="116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5"/>
              <a:buFont typeface="Arial"/>
              <a:buChar char="•"/>
            </a:pPr>
            <a:r>
              <a:rPr b="0" i="0" lang="en-US" sz="23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 Embeds sustainability from the start, leading to more effective and resilient outcomes.</a:t>
            </a:r>
            <a:endParaRPr sz="1100"/>
          </a:p>
          <a:p>
            <a:pPr indent="-223004" lvl="1" marL="484109" marR="0" rtl="0" algn="l">
              <a:lnSpc>
                <a:spcPct val="116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5"/>
              <a:buFont typeface="Arial"/>
              <a:buChar char="•"/>
            </a:pPr>
            <a:r>
              <a:rPr b="0" i="0" lang="en-US" sz="23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Designing energy-efficient, solar-powered shelters using locally sourced materials to reduce the environmental impact of temporary housing in disaster zones.</a:t>
            </a:r>
            <a:endParaRPr sz="1100"/>
          </a:p>
        </p:txBody>
      </p:sp>
      <p:sp>
        <p:nvSpPr>
          <p:cNvPr id="521" name="Google Shape;521;p21"/>
          <p:cNvSpPr txBox="1"/>
          <p:nvPr/>
        </p:nvSpPr>
        <p:spPr>
          <a:xfrm>
            <a:off x="914400" y="1064075"/>
            <a:ext cx="83331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18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  <p:sp>
        <p:nvSpPr>
          <p:cNvPr id="522" name="Google Shape;522;p21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21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A group of women sitting in a warehouse  Description automatically generated" id="533" name="Google Shape;533;p22"/>
          <p:cNvSpPr/>
          <p:nvPr/>
        </p:nvSpPr>
        <p:spPr>
          <a:xfrm>
            <a:off x="9144000" y="0"/>
            <a:ext cx="9144000" cy="10287000"/>
          </a:xfrm>
          <a:custGeom>
            <a:rect b="b" l="l" r="r" t="t"/>
            <a:pathLst>
              <a:path extrusionOk="0"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4371" r="-34373" t="0"/>
            </a:stretch>
          </a:blipFill>
          <a:ln>
            <a:noFill/>
          </a:ln>
        </p:spPr>
      </p:sp>
      <p:sp>
        <p:nvSpPr>
          <p:cNvPr id="534" name="Google Shape;534;p22"/>
          <p:cNvSpPr/>
          <p:nvPr/>
        </p:nvSpPr>
        <p:spPr>
          <a:xfrm flipH="1" rot="5080619">
            <a:off x="-240283" y="-284039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22"/>
          <p:cNvSpPr/>
          <p:nvPr/>
        </p:nvSpPr>
        <p:spPr>
          <a:xfrm rot="-5719380">
            <a:off x="113862" y="-2495310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22"/>
          <p:cNvSpPr txBox="1"/>
          <p:nvPr/>
        </p:nvSpPr>
        <p:spPr>
          <a:xfrm>
            <a:off x="914399" y="2032907"/>
            <a:ext cx="7369200" cy="6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 sz="1100"/>
          </a:p>
          <a:p>
            <a:pPr indent="-234314" lvl="1" marL="506731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Process:</a:t>
            </a:r>
            <a:endParaRPr sz="1100"/>
          </a:p>
          <a:p>
            <a:pPr indent="-363221" lvl="2" marL="1146812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⚬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Apply environmentally friendly practices during project execution.</a:t>
            </a:r>
            <a:endParaRPr sz="1100"/>
          </a:p>
          <a:p>
            <a:pPr indent="-363221" lvl="2" marL="1146812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⚬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Engage staff and partners in using green practices.</a:t>
            </a:r>
            <a:endParaRPr sz="1100"/>
          </a:p>
          <a:p>
            <a:pPr indent="-363221" lvl="2" marL="1146812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⚬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Monitor environmental impacts throughout the implementation phase.</a:t>
            </a:r>
            <a:endParaRPr sz="1100"/>
          </a:p>
          <a:p>
            <a:pPr indent="-234314" lvl="1" marL="506731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 Ensures the practical application of environmental policies, reducing negative impacts and enhancing sustainability.</a:t>
            </a:r>
            <a:endParaRPr sz="1100"/>
          </a:p>
          <a:p>
            <a:pPr indent="-234314" lvl="1" marL="506731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Implementing renewable energy systems, like solar panels in field hospitals, and launching waste reduction initiatives in refugee camps.</a:t>
            </a:r>
            <a:endParaRPr sz="1100"/>
          </a:p>
        </p:txBody>
      </p:sp>
      <p:sp>
        <p:nvSpPr>
          <p:cNvPr id="537" name="Google Shape;537;p22"/>
          <p:cNvSpPr txBox="1"/>
          <p:nvPr/>
        </p:nvSpPr>
        <p:spPr>
          <a:xfrm>
            <a:off x="914399" y="827314"/>
            <a:ext cx="8490858" cy="1113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  <p:sp>
        <p:nvSpPr>
          <p:cNvPr id="538" name="Google Shape;538;p22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22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3"/>
          <p:cNvSpPr/>
          <p:nvPr/>
        </p:nvSpPr>
        <p:spPr>
          <a:xfrm flipH="1" rot="3099417">
            <a:off x="506653" y="-2402496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23"/>
          <p:cNvSpPr/>
          <p:nvPr/>
        </p:nvSpPr>
        <p:spPr>
          <a:xfrm rot="-7700582">
            <a:off x="669293" y="-2004747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23"/>
          <p:cNvSpPr/>
          <p:nvPr/>
        </p:nvSpPr>
        <p:spPr>
          <a:xfrm flipH="1" rot="-6200565">
            <a:off x="12845850" y="2961961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23"/>
          <p:cNvSpPr/>
          <p:nvPr/>
        </p:nvSpPr>
        <p:spPr>
          <a:xfrm rot="4599434">
            <a:off x="13305835" y="4192973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2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pic>
        <p:nvPicPr>
          <p:cNvPr descr="People Planning" id="553" name="Google Shape;553;p23"/>
          <p:cNvPicPr preferRelativeResize="0"/>
          <p:nvPr/>
        </p:nvPicPr>
        <p:blipFill rotWithShape="1">
          <a:blip r:embed="rId6">
            <a:alphaModFix/>
          </a:blip>
          <a:srcRect b="-1" l="29052" r="20947" t="0"/>
          <a:stretch/>
        </p:blipFill>
        <p:spPr>
          <a:xfrm>
            <a:off x="9144000" y="15"/>
            <a:ext cx="9144000" cy="1028698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3"/>
          <p:cNvSpPr txBox="1"/>
          <p:nvPr/>
        </p:nvSpPr>
        <p:spPr>
          <a:xfrm>
            <a:off x="665418" y="2490861"/>
            <a:ext cx="8229602" cy="588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Training and capacity building</a:t>
            </a:r>
            <a:endParaRPr/>
          </a:p>
          <a:p>
            <a:pPr indent="-251103" lvl="1" marL="502206" marR="0" rtl="0" algn="l">
              <a:lnSpc>
                <a:spcPct val="118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Process:</a:t>
            </a:r>
            <a:endParaRPr/>
          </a:p>
          <a:p>
            <a:pPr indent="-396002" lvl="2" marL="1188006" marR="0" rtl="0" algn="l">
              <a:lnSpc>
                <a:spcPct val="118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⚬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 and deliver tailored training programs on environmental mainstreaming.</a:t>
            </a:r>
            <a:endParaRPr/>
          </a:p>
          <a:p>
            <a:pPr indent="-396002" lvl="2" marL="1188006" marR="0" rtl="0" algn="l">
              <a:lnSpc>
                <a:spcPct val="118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⚬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existing programs like NEAT+ for organizations with limited resources.</a:t>
            </a:r>
            <a:endParaRPr/>
          </a:p>
          <a:p>
            <a:pPr indent="-396002" lvl="2" marL="1188006" marR="0" rtl="0" algn="l">
              <a:lnSpc>
                <a:spcPct val="118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⚬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Foster continuous learning by providing toolkits and training for humanitarian staff.</a:t>
            </a:r>
            <a:endParaRPr/>
          </a:p>
          <a:p>
            <a:pPr indent="-251103" lvl="1" marL="502206" marR="0" rtl="0" algn="l">
              <a:lnSpc>
                <a:spcPct val="118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 Builds the capacity to effectively integrate environmental practices in operations.</a:t>
            </a:r>
            <a:endParaRPr/>
          </a:p>
          <a:p>
            <a:pPr indent="-251103" lvl="1" marL="502206" marR="0" rtl="0" algn="l">
              <a:lnSpc>
                <a:spcPct val="118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Conducting workshops on environmental impact assessment and training staff on implementing best practices during emergency response.</a:t>
            </a:r>
            <a:endParaRPr/>
          </a:p>
        </p:txBody>
      </p:sp>
      <p:sp>
        <p:nvSpPr>
          <p:cNvPr id="555" name="Google Shape;555;p23"/>
          <p:cNvSpPr txBox="1"/>
          <p:nvPr/>
        </p:nvSpPr>
        <p:spPr>
          <a:xfrm>
            <a:off x="914399" y="625929"/>
            <a:ext cx="8809265" cy="953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Magnifying glass showing decling performance" id="565" name="Google Shape;565;p24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523" r="-60261" t="0"/>
            </a:stretch>
          </a:blipFill>
          <a:ln>
            <a:noFill/>
          </a:ln>
        </p:spPr>
      </p:sp>
      <p:sp>
        <p:nvSpPr>
          <p:cNvPr id="566" name="Google Shape;566;p24"/>
          <p:cNvSpPr/>
          <p:nvPr/>
        </p:nvSpPr>
        <p:spPr>
          <a:xfrm flipH="1" rot="3099417">
            <a:off x="525970" y="-250093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p24"/>
          <p:cNvSpPr/>
          <p:nvPr/>
        </p:nvSpPr>
        <p:spPr>
          <a:xfrm rot="-7700582">
            <a:off x="688610" y="-2103185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24"/>
          <p:cNvSpPr txBox="1"/>
          <p:nvPr/>
        </p:nvSpPr>
        <p:spPr>
          <a:xfrm>
            <a:off x="473527" y="2309214"/>
            <a:ext cx="8229602" cy="6312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Monitoring and evaluation</a:t>
            </a:r>
            <a:endParaRPr/>
          </a:p>
          <a:p>
            <a:pPr indent="-253364" lvl="1" marL="50673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Process:</a:t>
            </a:r>
            <a:endParaRPr/>
          </a:p>
          <a:p>
            <a:pPr indent="-382271" lvl="2" marL="1146812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⚬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 monitoring frameworks to track environmental performance.</a:t>
            </a:r>
            <a:endParaRPr/>
          </a:p>
          <a:p>
            <a:pPr indent="-382271" lvl="2" marL="1146812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⚬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Conduct regular evaluations to assess the effectiveness of environmental policies and practices.</a:t>
            </a:r>
            <a:endParaRPr/>
          </a:p>
          <a:p>
            <a:pPr indent="-382271" lvl="2" marL="1146812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⚬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results to update policies and practices as needed.</a:t>
            </a:r>
            <a:endParaRPr/>
          </a:p>
          <a:p>
            <a:pPr indent="-253364" lvl="1" marL="50673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 Ensures continuous improvement in environmental performance, adapting to changing conditions.</a:t>
            </a:r>
            <a:endParaRPr/>
          </a:p>
          <a:p>
            <a:pPr indent="-253364" lvl="1" marL="50673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Reviewing the environmental impact of waste disposal practices in refugee camps and adjusting operations based on findings.</a:t>
            </a:r>
            <a:endParaRPr/>
          </a:p>
        </p:txBody>
      </p:sp>
      <p:sp>
        <p:nvSpPr>
          <p:cNvPr id="569" name="Google Shape;569;p24"/>
          <p:cNvSpPr txBox="1"/>
          <p:nvPr/>
        </p:nvSpPr>
        <p:spPr>
          <a:xfrm>
            <a:off x="473527" y="805542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  <p:sp>
        <p:nvSpPr>
          <p:cNvPr id="570" name="Google Shape;570;p24"/>
          <p:cNvSpPr/>
          <p:nvPr/>
        </p:nvSpPr>
        <p:spPr>
          <a:xfrm flipH="1" rot="-6200565">
            <a:off x="13083023" y="3574089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1" name="Google Shape;571;p24"/>
          <p:cNvSpPr/>
          <p:nvPr/>
        </p:nvSpPr>
        <p:spPr>
          <a:xfrm rot="4599434">
            <a:off x="13543008" y="4805101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Green dialogue boxes" id="581" name="Google Shape;581;p25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0" l="-13628" r="-21506" t="0"/>
            </a:stretch>
          </a:blipFill>
          <a:ln>
            <a:noFill/>
          </a:ln>
        </p:spPr>
      </p:sp>
      <p:sp>
        <p:nvSpPr>
          <p:cNvPr id="582" name="Google Shape;582;p25"/>
          <p:cNvSpPr txBox="1"/>
          <p:nvPr/>
        </p:nvSpPr>
        <p:spPr>
          <a:xfrm>
            <a:off x="732862" y="1977113"/>
            <a:ext cx="8229602" cy="681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Reporting and feedback</a:t>
            </a:r>
            <a:endParaRPr/>
          </a:p>
          <a:p>
            <a:pPr indent="-251103" lvl="1" marL="502206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Process:</a:t>
            </a:r>
            <a:endParaRPr/>
          </a:p>
          <a:p>
            <a:pPr indent="-396002" lvl="2" marL="1188006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⚬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 and report on environmental performance.</a:t>
            </a:r>
            <a:endParaRPr/>
          </a:p>
          <a:p>
            <a:pPr indent="-396002" lvl="2" marL="1188006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⚬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Share lessons learned within the organization and externally.</a:t>
            </a:r>
            <a:endParaRPr/>
          </a:p>
          <a:p>
            <a:pPr indent="-396002" lvl="2" marL="1188006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⚬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Seek feedback from stakeholders and communities.</a:t>
            </a:r>
            <a:endParaRPr/>
          </a:p>
          <a:p>
            <a:pPr indent="-396002" lvl="2" marL="1188006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⚬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feedback to improve environmental practices and policies.</a:t>
            </a:r>
            <a:endParaRPr/>
          </a:p>
          <a:p>
            <a:pPr indent="-251103" lvl="1" marL="502206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 Enhances transparency, accountability, and learning, promoting better environmental practices.</a:t>
            </a:r>
            <a:endParaRPr/>
          </a:p>
          <a:p>
            <a:pPr indent="-251103" lvl="1" marL="502206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Preparing environmental performance reports for donors and stakeholders, and incorporating feedback from local communities into policy updates for future interventions.</a:t>
            </a:r>
            <a:endParaRPr/>
          </a:p>
        </p:txBody>
      </p:sp>
      <p:sp>
        <p:nvSpPr>
          <p:cNvPr id="583" name="Google Shape;583;p25"/>
          <p:cNvSpPr txBox="1"/>
          <p:nvPr/>
        </p:nvSpPr>
        <p:spPr>
          <a:xfrm>
            <a:off x="702129" y="718858"/>
            <a:ext cx="8441871" cy="102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Step-by-step Guide for Mainstreaming Environmental Considerations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2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589" name="Google Shape;589;p26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26"/>
          <p:cNvSpPr/>
          <p:nvPr/>
        </p:nvSpPr>
        <p:spPr>
          <a:xfrm rot="459943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2" name="Google Shape;592;p26"/>
          <p:cNvSpPr/>
          <p:nvPr/>
        </p:nvSpPr>
        <p:spPr>
          <a:xfrm flipH="1" rot="-6200566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3" name="Google Shape;593;p26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94" name="Google Shape;594;p26"/>
          <p:cNvSpPr/>
          <p:nvPr/>
        </p:nvSpPr>
        <p:spPr>
          <a:xfrm>
            <a:off x="765611" y="6236954"/>
            <a:ext cx="2686666" cy="3607808"/>
          </a:xfrm>
          <a:custGeom>
            <a:rect b="b" l="l" r="r" t="t"/>
            <a:pathLst>
              <a:path extrusionOk="0" h="3607808" w="2686666">
                <a:moveTo>
                  <a:pt x="0" y="0"/>
                </a:moveTo>
                <a:lnTo>
                  <a:pt x="2686666" y="0"/>
                </a:lnTo>
                <a:lnTo>
                  <a:pt x="2686666" y="3607808"/>
                </a:lnTo>
                <a:lnTo>
                  <a:pt x="0" y="3607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5" name="Google Shape;595;p26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596" name="Google Shape;596;p26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597" name="Google Shape;597;p26"/>
          <p:cNvSpPr txBox="1"/>
          <p:nvPr/>
        </p:nvSpPr>
        <p:spPr>
          <a:xfrm>
            <a:off x="6629400" y="4220765"/>
            <a:ext cx="9788236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3: Cluster-specific environmental impacts and mitigation strategies</a:t>
            </a:r>
            <a:endParaRPr/>
          </a:p>
        </p:txBody>
      </p:sp>
      <p:sp>
        <p:nvSpPr>
          <p:cNvPr id="598" name="Google Shape;598;p26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26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600" name="Google Shape;600;p26"/>
          <p:cNvCxnSpPr/>
          <p:nvPr/>
        </p:nvCxnSpPr>
        <p:spPr>
          <a:xfrm rot="10800000">
            <a:off x="4701850" y="6459300"/>
            <a:ext cx="65400" cy="3784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7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6" name="Google Shape;606;p27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7" name="Google Shape;607;p27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7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p27"/>
          <p:cNvSpPr/>
          <p:nvPr/>
        </p:nvSpPr>
        <p:spPr>
          <a:xfrm>
            <a:off x="13697872" y="908457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10" name="Google Shape;610;p2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grpSp>
        <p:nvGrpSpPr>
          <p:cNvPr id="611" name="Google Shape;611;p27"/>
          <p:cNvGrpSpPr/>
          <p:nvPr/>
        </p:nvGrpSpPr>
        <p:grpSpPr>
          <a:xfrm>
            <a:off x="885168" y="2275755"/>
            <a:ext cx="15451169" cy="2988469"/>
            <a:chOff x="0" y="0"/>
            <a:chExt cx="20601558" cy="3984625"/>
          </a:xfrm>
        </p:grpSpPr>
        <p:sp>
          <p:nvSpPr>
            <p:cNvPr id="612" name="Google Shape;612;p27"/>
            <p:cNvSpPr/>
            <p:nvPr/>
          </p:nvSpPr>
          <p:spPr>
            <a:xfrm>
              <a:off x="12700" y="12700"/>
              <a:ext cx="20576158" cy="3959225"/>
            </a:xfrm>
            <a:custGeom>
              <a:rect b="b" l="l" r="r" t="t"/>
              <a:pathLst>
                <a:path extrusionOk="0" h="3959225" w="20576158">
                  <a:moveTo>
                    <a:pt x="0" y="659892"/>
                  </a:moveTo>
                  <a:cubicBezTo>
                    <a:pt x="0" y="295402"/>
                    <a:pt x="296926" y="0"/>
                    <a:pt x="663321" y="0"/>
                  </a:cubicBezTo>
                  <a:lnTo>
                    <a:pt x="19912837" y="0"/>
                  </a:lnTo>
                  <a:cubicBezTo>
                    <a:pt x="20279232" y="0"/>
                    <a:pt x="20576158" y="295402"/>
                    <a:pt x="20576158" y="659892"/>
                  </a:cubicBezTo>
                  <a:lnTo>
                    <a:pt x="20576158" y="3299333"/>
                  </a:lnTo>
                  <a:cubicBezTo>
                    <a:pt x="20576158" y="3663823"/>
                    <a:pt x="20279232" y="3959225"/>
                    <a:pt x="19912837" y="3959225"/>
                  </a:cubicBezTo>
                  <a:lnTo>
                    <a:pt x="663321" y="3959225"/>
                  </a:lnTo>
                  <a:cubicBezTo>
                    <a:pt x="296926" y="3959225"/>
                    <a:pt x="0" y="3663823"/>
                    <a:pt x="0" y="3299333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0" y="0"/>
              <a:ext cx="20601558" cy="3984625"/>
            </a:xfrm>
            <a:custGeom>
              <a:rect b="b" l="l" r="r" t="t"/>
              <a:pathLst>
                <a:path extrusionOk="0" h="3984625" w="20601558">
                  <a:moveTo>
                    <a:pt x="0" y="672592"/>
                  </a:moveTo>
                  <a:cubicBezTo>
                    <a:pt x="0" y="301117"/>
                    <a:pt x="302768" y="0"/>
                    <a:pt x="676021" y="0"/>
                  </a:cubicBezTo>
                  <a:lnTo>
                    <a:pt x="19925537" y="0"/>
                  </a:lnTo>
                  <a:lnTo>
                    <a:pt x="19925537" y="12700"/>
                  </a:lnTo>
                  <a:lnTo>
                    <a:pt x="19925537" y="0"/>
                  </a:lnTo>
                  <a:cubicBezTo>
                    <a:pt x="20298790" y="0"/>
                    <a:pt x="20601558" y="301117"/>
                    <a:pt x="20601558" y="672592"/>
                  </a:cubicBezTo>
                  <a:lnTo>
                    <a:pt x="20588858" y="672592"/>
                  </a:lnTo>
                  <a:lnTo>
                    <a:pt x="20601558" y="672592"/>
                  </a:lnTo>
                  <a:lnTo>
                    <a:pt x="20601558" y="3312033"/>
                  </a:lnTo>
                  <a:lnTo>
                    <a:pt x="20588858" y="3312033"/>
                  </a:lnTo>
                  <a:lnTo>
                    <a:pt x="20601558" y="3312033"/>
                  </a:lnTo>
                  <a:cubicBezTo>
                    <a:pt x="20601558" y="3683508"/>
                    <a:pt x="20298790" y="3984625"/>
                    <a:pt x="19925537" y="3984625"/>
                  </a:cubicBezTo>
                  <a:lnTo>
                    <a:pt x="19925537" y="3971925"/>
                  </a:lnTo>
                  <a:lnTo>
                    <a:pt x="19925537" y="3984625"/>
                  </a:lnTo>
                  <a:lnTo>
                    <a:pt x="676021" y="3984625"/>
                  </a:lnTo>
                  <a:lnTo>
                    <a:pt x="676021" y="3971925"/>
                  </a:lnTo>
                  <a:lnTo>
                    <a:pt x="676021" y="3984625"/>
                  </a:lnTo>
                  <a:cubicBezTo>
                    <a:pt x="302768" y="3984625"/>
                    <a:pt x="0" y="3683635"/>
                    <a:pt x="0" y="3312033"/>
                  </a:cubicBezTo>
                  <a:lnTo>
                    <a:pt x="0" y="672592"/>
                  </a:lnTo>
                  <a:lnTo>
                    <a:pt x="12700" y="672592"/>
                  </a:lnTo>
                  <a:lnTo>
                    <a:pt x="0" y="672592"/>
                  </a:lnTo>
                  <a:moveTo>
                    <a:pt x="25400" y="672592"/>
                  </a:moveTo>
                  <a:lnTo>
                    <a:pt x="25400" y="3312033"/>
                  </a:lnTo>
                  <a:lnTo>
                    <a:pt x="12700" y="3312033"/>
                  </a:lnTo>
                  <a:lnTo>
                    <a:pt x="25400" y="3312033"/>
                  </a:lnTo>
                  <a:cubicBezTo>
                    <a:pt x="25400" y="3669411"/>
                    <a:pt x="316611" y="3959225"/>
                    <a:pt x="676021" y="3959225"/>
                  </a:cubicBezTo>
                  <a:lnTo>
                    <a:pt x="19925537" y="3959225"/>
                  </a:lnTo>
                  <a:cubicBezTo>
                    <a:pt x="20284948" y="3959225"/>
                    <a:pt x="20576158" y="3669411"/>
                    <a:pt x="20576158" y="3312033"/>
                  </a:cubicBezTo>
                  <a:lnTo>
                    <a:pt x="20576158" y="672592"/>
                  </a:lnTo>
                  <a:cubicBezTo>
                    <a:pt x="20576158" y="315214"/>
                    <a:pt x="20284948" y="25400"/>
                    <a:pt x="19925537" y="25400"/>
                  </a:cubicBezTo>
                  <a:lnTo>
                    <a:pt x="676021" y="25400"/>
                  </a:lnTo>
                  <a:lnTo>
                    <a:pt x="676021" y="12700"/>
                  </a:lnTo>
                  <a:lnTo>
                    <a:pt x="676021" y="25400"/>
                  </a:lnTo>
                  <a:cubicBezTo>
                    <a:pt x="316611" y="25400"/>
                    <a:pt x="25400" y="315214"/>
                    <a:pt x="25400" y="6725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" name="Google Shape;614;p27"/>
          <p:cNvSpPr txBox="1"/>
          <p:nvPr/>
        </p:nvSpPr>
        <p:spPr>
          <a:xfrm>
            <a:off x="1167285" y="2615022"/>
            <a:ext cx="14886888" cy="2367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Each humanitarian cluster has unique environmental impacts that require specific mitigation strategies.</a:t>
            </a:r>
            <a:endParaRPr/>
          </a:p>
        </p:txBody>
      </p:sp>
      <p:grpSp>
        <p:nvGrpSpPr>
          <p:cNvPr id="615" name="Google Shape;615;p27"/>
          <p:cNvGrpSpPr/>
          <p:nvPr/>
        </p:nvGrpSpPr>
        <p:grpSpPr>
          <a:xfrm>
            <a:off x="885168" y="5400735"/>
            <a:ext cx="15451169" cy="2988469"/>
            <a:chOff x="0" y="0"/>
            <a:chExt cx="20601558" cy="3984625"/>
          </a:xfrm>
        </p:grpSpPr>
        <p:sp>
          <p:nvSpPr>
            <p:cNvPr id="616" name="Google Shape;616;p27"/>
            <p:cNvSpPr/>
            <p:nvPr/>
          </p:nvSpPr>
          <p:spPr>
            <a:xfrm>
              <a:off x="12700" y="12700"/>
              <a:ext cx="20576158" cy="3959225"/>
            </a:xfrm>
            <a:custGeom>
              <a:rect b="b" l="l" r="r" t="t"/>
              <a:pathLst>
                <a:path extrusionOk="0" h="3959225" w="20576158">
                  <a:moveTo>
                    <a:pt x="0" y="659892"/>
                  </a:moveTo>
                  <a:cubicBezTo>
                    <a:pt x="0" y="295402"/>
                    <a:pt x="296926" y="0"/>
                    <a:pt x="663321" y="0"/>
                  </a:cubicBezTo>
                  <a:lnTo>
                    <a:pt x="19912837" y="0"/>
                  </a:lnTo>
                  <a:cubicBezTo>
                    <a:pt x="20279232" y="0"/>
                    <a:pt x="20576158" y="295402"/>
                    <a:pt x="20576158" y="659892"/>
                  </a:cubicBezTo>
                  <a:lnTo>
                    <a:pt x="20576158" y="3299333"/>
                  </a:lnTo>
                  <a:cubicBezTo>
                    <a:pt x="20576158" y="3663823"/>
                    <a:pt x="20279232" y="3959225"/>
                    <a:pt x="19912837" y="3959225"/>
                  </a:cubicBezTo>
                  <a:lnTo>
                    <a:pt x="663321" y="3959225"/>
                  </a:lnTo>
                  <a:cubicBezTo>
                    <a:pt x="296926" y="3959225"/>
                    <a:pt x="0" y="3663823"/>
                    <a:pt x="0" y="3299333"/>
                  </a:cubicBezTo>
                  <a:close/>
                </a:path>
              </a:pathLst>
            </a:custGeom>
            <a:solidFill>
              <a:srgbClr val="E4D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0" y="0"/>
              <a:ext cx="20601558" cy="3984625"/>
            </a:xfrm>
            <a:custGeom>
              <a:rect b="b" l="l" r="r" t="t"/>
              <a:pathLst>
                <a:path extrusionOk="0" h="3984625" w="20601558">
                  <a:moveTo>
                    <a:pt x="0" y="672592"/>
                  </a:moveTo>
                  <a:cubicBezTo>
                    <a:pt x="0" y="301117"/>
                    <a:pt x="302768" y="0"/>
                    <a:pt x="676021" y="0"/>
                  </a:cubicBezTo>
                  <a:lnTo>
                    <a:pt x="19925537" y="0"/>
                  </a:lnTo>
                  <a:lnTo>
                    <a:pt x="19925537" y="12700"/>
                  </a:lnTo>
                  <a:lnTo>
                    <a:pt x="19925537" y="0"/>
                  </a:lnTo>
                  <a:cubicBezTo>
                    <a:pt x="20298790" y="0"/>
                    <a:pt x="20601558" y="301117"/>
                    <a:pt x="20601558" y="672592"/>
                  </a:cubicBezTo>
                  <a:lnTo>
                    <a:pt x="20588858" y="672592"/>
                  </a:lnTo>
                  <a:lnTo>
                    <a:pt x="20601558" y="672592"/>
                  </a:lnTo>
                  <a:lnTo>
                    <a:pt x="20601558" y="3312033"/>
                  </a:lnTo>
                  <a:lnTo>
                    <a:pt x="20588858" y="3312033"/>
                  </a:lnTo>
                  <a:lnTo>
                    <a:pt x="20601558" y="3312033"/>
                  </a:lnTo>
                  <a:cubicBezTo>
                    <a:pt x="20601558" y="3683508"/>
                    <a:pt x="20298790" y="3984625"/>
                    <a:pt x="19925537" y="3984625"/>
                  </a:cubicBezTo>
                  <a:lnTo>
                    <a:pt x="19925537" y="3971925"/>
                  </a:lnTo>
                  <a:lnTo>
                    <a:pt x="19925537" y="3984625"/>
                  </a:lnTo>
                  <a:lnTo>
                    <a:pt x="676021" y="3984625"/>
                  </a:lnTo>
                  <a:lnTo>
                    <a:pt x="676021" y="3971925"/>
                  </a:lnTo>
                  <a:lnTo>
                    <a:pt x="676021" y="3984625"/>
                  </a:lnTo>
                  <a:cubicBezTo>
                    <a:pt x="302768" y="3984625"/>
                    <a:pt x="0" y="3683635"/>
                    <a:pt x="0" y="3312033"/>
                  </a:cubicBezTo>
                  <a:lnTo>
                    <a:pt x="0" y="672592"/>
                  </a:lnTo>
                  <a:lnTo>
                    <a:pt x="12700" y="672592"/>
                  </a:lnTo>
                  <a:lnTo>
                    <a:pt x="0" y="672592"/>
                  </a:lnTo>
                  <a:moveTo>
                    <a:pt x="25400" y="672592"/>
                  </a:moveTo>
                  <a:lnTo>
                    <a:pt x="25400" y="3312033"/>
                  </a:lnTo>
                  <a:lnTo>
                    <a:pt x="12700" y="3312033"/>
                  </a:lnTo>
                  <a:lnTo>
                    <a:pt x="25400" y="3312033"/>
                  </a:lnTo>
                  <a:cubicBezTo>
                    <a:pt x="25400" y="3669411"/>
                    <a:pt x="316611" y="3959225"/>
                    <a:pt x="676021" y="3959225"/>
                  </a:cubicBezTo>
                  <a:lnTo>
                    <a:pt x="19925537" y="3959225"/>
                  </a:lnTo>
                  <a:cubicBezTo>
                    <a:pt x="20284948" y="3959225"/>
                    <a:pt x="20576158" y="3669411"/>
                    <a:pt x="20576158" y="3312033"/>
                  </a:cubicBezTo>
                  <a:lnTo>
                    <a:pt x="20576158" y="672592"/>
                  </a:lnTo>
                  <a:cubicBezTo>
                    <a:pt x="20576158" y="315214"/>
                    <a:pt x="20284948" y="25400"/>
                    <a:pt x="19925537" y="25400"/>
                  </a:cubicBezTo>
                  <a:lnTo>
                    <a:pt x="676021" y="25400"/>
                  </a:lnTo>
                  <a:lnTo>
                    <a:pt x="676021" y="12700"/>
                  </a:lnTo>
                  <a:lnTo>
                    <a:pt x="676021" y="25400"/>
                  </a:lnTo>
                  <a:cubicBezTo>
                    <a:pt x="316611" y="25400"/>
                    <a:pt x="25400" y="315214"/>
                    <a:pt x="25400" y="6725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27"/>
          <p:cNvSpPr txBox="1"/>
          <p:nvPr/>
        </p:nvSpPr>
        <p:spPr>
          <a:xfrm>
            <a:off x="1167285" y="5740002"/>
            <a:ext cx="14886888" cy="2367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Understanding these impacts and implementing appropriate mitigation measures is crucial for sustainable humanitarian action.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8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p28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p28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28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7" name="Google Shape;627;p28"/>
          <p:cNvSpPr/>
          <p:nvPr/>
        </p:nvSpPr>
        <p:spPr>
          <a:xfrm>
            <a:off x="13697872" y="898237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28" name="Google Shape;628;p28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629" name="Google Shape;629;p28"/>
          <p:cNvGrpSpPr/>
          <p:nvPr/>
        </p:nvGrpSpPr>
        <p:grpSpPr>
          <a:xfrm>
            <a:off x="1345963" y="2050256"/>
            <a:ext cx="15729777" cy="6933247"/>
            <a:chOff x="-1524" y="-9525"/>
            <a:chExt cx="20973035" cy="9244330"/>
          </a:xfrm>
        </p:grpSpPr>
        <p:sp>
          <p:nvSpPr>
            <p:cNvPr id="630" name="Google Shape;630;p28"/>
            <p:cNvSpPr/>
            <p:nvPr/>
          </p:nvSpPr>
          <p:spPr>
            <a:xfrm>
              <a:off x="-1524" y="-1524"/>
              <a:ext cx="20973035" cy="9236329"/>
            </a:xfrm>
            <a:custGeom>
              <a:rect b="b" l="l" r="r" t="t"/>
              <a:pathLst>
                <a:path extrusionOk="0" h="9236329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9234805"/>
                  </a:lnTo>
                  <a:cubicBezTo>
                    <a:pt x="20973035" y="9235694"/>
                    <a:pt x="20972273" y="9236329"/>
                    <a:pt x="20971511" y="9236329"/>
                  </a:cubicBezTo>
                  <a:lnTo>
                    <a:pt x="1524" y="9236329"/>
                  </a:lnTo>
                  <a:cubicBezTo>
                    <a:pt x="635" y="9236329"/>
                    <a:pt x="0" y="9235567"/>
                    <a:pt x="0" y="923480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234805"/>
                  </a:lnTo>
                  <a:lnTo>
                    <a:pt x="1524" y="9234805"/>
                  </a:lnTo>
                  <a:lnTo>
                    <a:pt x="1524" y="9233281"/>
                  </a:lnTo>
                  <a:lnTo>
                    <a:pt x="20971511" y="9233281"/>
                  </a:lnTo>
                  <a:lnTo>
                    <a:pt x="20971511" y="9234805"/>
                  </a:lnTo>
                  <a:lnTo>
                    <a:pt x="20969987" y="9234805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8"/>
            <p:cNvSpPr txBox="1"/>
            <p:nvPr/>
          </p:nvSpPr>
          <p:spPr>
            <a:xfrm>
              <a:off x="0" y="-9525"/>
              <a:ext cx="20969938" cy="924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Camp Coordination and Camp Management (CCCM)</a:t>
              </a:r>
              <a:endParaRPr/>
            </a:p>
            <a:p>
              <a:pPr indent="-285036" lvl="1" marL="5700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•"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Deforestation, land degradation, soil erosion, water overuse, and air pollution.</a:t>
              </a:r>
              <a:endParaRPr/>
            </a:p>
            <a:p>
              <a:pPr indent="-285036" lvl="1" marL="5700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•"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18624" lvl="2" marL="12558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sustainable land management (e.g., reforestation and erosion control).</a:t>
              </a:r>
              <a:endParaRPr/>
            </a:p>
            <a:p>
              <a:pPr indent="-418624" lvl="2" marL="12558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Develop waste management plans, including recycling and safe disposal.</a:t>
              </a:r>
              <a:endParaRPr/>
            </a:p>
            <a:p>
              <a:pPr indent="-418624" lvl="2" marL="12558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water conservation measures like rainwater harvesting.</a:t>
              </a:r>
              <a:endParaRPr/>
            </a:p>
            <a:p>
              <a:pPr indent="-418624" lvl="2" marL="12558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Reduce air pollution through composting and recycling.</a:t>
              </a:r>
              <a:endParaRPr/>
            </a:p>
            <a:p>
              <a:pPr indent="-285036" lvl="1" marL="5700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•"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Establishing water-saving initiatives and comprehensive recycling programs in camps.</a:t>
              </a:r>
              <a:endParaRPr/>
            </a:p>
            <a:p>
              <a:pPr indent="-285036" lvl="1" marL="5700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Char char="•"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1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Reduces soil erosion, maintains biodiversity, ensures a sustainable water supply, and improves air quality.</a:t>
              </a:r>
              <a:endParaRPr/>
            </a:p>
            <a:p>
              <a:pPr indent="-285036" lvl="1" marL="570071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9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7" name="Google Shape;637;p29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8" name="Google Shape;638;p29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9" name="Google Shape;639;p29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p2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41" name="Google Shape;641;p29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642" name="Google Shape;642;p29"/>
          <p:cNvGrpSpPr/>
          <p:nvPr/>
        </p:nvGrpSpPr>
        <p:grpSpPr>
          <a:xfrm>
            <a:off x="1345963" y="2050256"/>
            <a:ext cx="15729777" cy="6794753"/>
            <a:chOff x="-1524" y="-9525"/>
            <a:chExt cx="20973035" cy="9059672"/>
          </a:xfrm>
        </p:grpSpPr>
        <p:sp>
          <p:nvSpPr>
            <p:cNvPr id="643" name="Google Shape;643;p29"/>
            <p:cNvSpPr/>
            <p:nvPr/>
          </p:nvSpPr>
          <p:spPr>
            <a:xfrm>
              <a:off x="-1524" y="-1524"/>
              <a:ext cx="20973035" cy="9051671"/>
            </a:xfrm>
            <a:custGeom>
              <a:rect b="b" l="l" r="r" t="t"/>
              <a:pathLst>
                <a:path extrusionOk="0" h="9051671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9050147"/>
                  </a:lnTo>
                  <a:cubicBezTo>
                    <a:pt x="20973035" y="9051036"/>
                    <a:pt x="20972273" y="9051671"/>
                    <a:pt x="20971511" y="9051671"/>
                  </a:cubicBezTo>
                  <a:lnTo>
                    <a:pt x="1524" y="9051671"/>
                  </a:lnTo>
                  <a:cubicBezTo>
                    <a:pt x="635" y="9051671"/>
                    <a:pt x="0" y="9050909"/>
                    <a:pt x="0" y="905014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050147"/>
                  </a:lnTo>
                  <a:lnTo>
                    <a:pt x="1524" y="9050147"/>
                  </a:lnTo>
                  <a:lnTo>
                    <a:pt x="1524" y="9048623"/>
                  </a:lnTo>
                  <a:lnTo>
                    <a:pt x="20971511" y="9048623"/>
                  </a:lnTo>
                  <a:lnTo>
                    <a:pt x="20971511" y="9050147"/>
                  </a:lnTo>
                  <a:lnTo>
                    <a:pt x="20969987" y="9050147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9"/>
            <p:cNvSpPr txBox="1"/>
            <p:nvPr/>
          </p:nvSpPr>
          <p:spPr>
            <a:xfrm>
              <a:off x="0" y="-9525"/>
              <a:ext cx="20969938" cy="9058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Early Recovery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Resource depletion, pollution from debris, and soil contamination from chemicals.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Promote sustainable materials in rebuilding efforts.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debris recycling and safe disposal.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low-emission machinery.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Setting up community-led debris recycling initiatives and using sustainable materials for reconstruction.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Reduces pollution and protects natural habitats, ensuring long-term community resilience.</a:t>
              </a:r>
              <a:endParaRPr/>
            </a:p>
            <a:p>
              <a:pPr indent="-325755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3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139" name="Google Shape;139;p3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1" name="Google Shape;141;p3"/>
          <p:cNvCxnSpPr/>
          <p:nvPr/>
        </p:nvCxnSpPr>
        <p:spPr>
          <a:xfrm rot="10800000">
            <a:off x="4701850" y="6459300"/>
            <a:ext cx="65400" cy="3784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3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43" name="Google Shape;143;p3"/>
          <p:cNvSpPr/>
          <p:nvPr/>
        </p:nvSpPr>
        <p:spPr>
          <a:xfrm>
            <a:off x="586198" y="6338674"/>
            <a:ext cx="3387237" cy="3239431"/>
          </a:xfrm>
          <a:custGeom>
            <a:rect b="b" l="l" r="r" t="t"/>
            <a:pathLst>
              <a:path extrusionOk="0" h="3239431" w="3387237">
                <a:moveTo>
                  <a:pt x="0" y="0"/>
                </a:moveTo>
                <a:lnTo>
                  <a:pt x="3387238" y="0"/>
                </a:lnTo>
                <a:lnTo>
                  <a:pt x="3387238" y="3239430"/>
                </a:lnTo>
                <a:lnTo>
                  <a:pt x="0" y="323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3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6584016" y="4825937"/>
            <a:ext cx="82991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Learning Outcomes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0"/>
          <p:cNvSpPr/>
          <p:nvPr/>
        </p:nvSpPr>
        <p:spPr>
          <a:xfrm rot="-7700583">
            <a:off x="390341" y="-2320956"/>
            <a:ext cx="4284430" cy="8568859"/>
          </a:xfrm>
          <a:custGeom>
            <a:rect b="b" l="l" r="r" t="t"/>
            <a:pathLst>
              <a:path extrusionOk="0" h="8568859" w="4284430">
                <a:moveTo>
                  <a:pt x="4284430" y="8568859"/>
                </a:moveTo>
                <a:lnTo>
                  <a:pt x="0" y="8568859"/>
                </a:lnTo>
                <a:lnTo>
                  <a:pt x="0" y="0"/>
                </a:lnTo>
                <a:lnTo>
                  <a:pt x="4284430" y="0"/>
                </a:lnTo>
                <a:lnTo>
                  <a:pt x="4284430" y="8568859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0" name="Google Shape;650;p30"/>
          <p:cNvSpPr/>
          <p:nvPr/>
        </p:nvSpPr>
        <p:spPr>
          <a:xfrm flipH="1" rot="3099418">
            <a:off x="555664" y="-1916644"/>
            <a:ext cx="3578507" cy="7157014"/>
          </a:xfrm>
          <a:custGeom>
            <a:rect b="b" l="l" r="r" t="t"/>
            <a:pathLst>
              <a:path extrusionOk="0" h="7157014" w="3578507">
                <a:moveTo>
                  <a:pt x="0" y="7157014"/>
                </a:moveTo>
                <a:lnTo>
                  <a:pt x="3578507" y="7157014"/>
                </a:lnTo>
                <a:lnTo>
                  <a:pt x="3578507" y="0"/>
                </a:lnTo>
                <a:lnTo>
                  <a:pt x="0" y="0"/>
                </a:lnTo>
                <a:lnTo>
                  <a:pt x="0" y="7157014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30"/>
          <p:cNvSpPr/>
          <p:nvPr/>
        </p:nvSpPr>
        <p:spPr>
          <a:xfrm flipH="1" rot="-6200565">
            <a:off x="12933130" y="3132012"/>
            <a:ext cx="5064553" cy="10129106"/>
          </a:xfrm>
          <a:custGeom>
            <a:rect b="b" l="l" r="r" t="t"/>
            <a:pathLst>
              <a:path extrusionOk="0" h="10129106" w="5064553">
                <a:moveTo>
                  <a:pt x="5064552" y="0"/>
                </a:moveTo>
                <a:lnTo>
                  <a:pt x="0" y="0"/>
                </a:lnTo>
                <a:lnTo>
                  <a:pt x="0" y="10129106"/>
                </a:lnTo>
                <a:lnTo>
                  <a:pt x="5064552" y="10129106"/>
                </a:lnTo>
                <a:lnTo>
                  <a:pt x="5064552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p30"/>
          <p:cNvSpPr/>
          <p:nvPr/>
        </p:nvSpPr>
        <p:spPr>
          <a:xfrm rot="4599434">
            <a:off x="13400704" y="4383335"/>
            <a:ext cx="4230093" cy="8460187"/>
          </a:xfrm>
          <a:custGeom>
            <a:rect b="b" l="l" r="r" t="t"/>
            <a:pathLst>
              <a:path extrusionOk="0" h="8460187" w="4230093">
                <a:moveTo>
                  <a:pt x="0" y="0"/>
                </a:moveTo>
                <a:lnTo>
                  <a:pt x="4230093" y="0"/>
                </a:lnTo>
                <a:lnTo>
                  <a:pt x="4230093" y="8460187"/>
                </a:lnTo>
                <a:lnTo>
                  <a:pt x="0" y="846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3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54" name="Google Shape;654;p30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655" name="Google Shape;655;p30"/>
          <p:cNvGrpSpPr/>
          <p:nvPr/>
        </p:nvGrpSpPr>
        <p:grpSpPr>
          <a:xfrm>
            <a:off x="1345963" y="2050256"/>
            <a:ext cx="15729777" cy="6240780"/>
            <a:chOff x="-1524" y="-9525"/>
            <a:chExt cx="20973035" cy="8321040"/>
          </a:xfrm>
        </p:grpSpPr>
        <p:sp>
          <p:nvSpPr>
            <p:cNvPr id="656" name="Google Shape;656;p30"/>
            <p:cNvSpPr/>
            <p:nvPr/>
          </p:nvSpPr>
          <p:spPr>
            <a:xfrm>
              <a:off x="-1524" y="-1524"/>
              <a:ext cx="20973035" cy="8313039"/>
            </a:xfrm>
            <a:custGeom>
              <a:rect b="b" l="l" r="r" t="t"/>
              <a:pathLst>
                <a:path extrusionOk="0" h="8313039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8311515"/>
                  </a:lnTo>
                  <a:cubicBezTo>
                    <a:pt x="20973035" y="8312404"/>
                    <a:pt x="20972273" y="8313039"/>
                    <a:pt x="20971511" y="8313039"/>
                  </a:cubicBezTo>
                  <a:lnTo>
                    <a:pt x="1524" y="8313039"/>
                  </a:lnTo>
                  <a:cubicBezTo>
                    <a:pt x="635" y="8313039"/>
                    <a:pt x="0" y="8312277"/>
                    <a:pt x="0" y="831151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311515"/>
                  </a:lnTo>
                  <a:lnTo>
                    <a:pt x="1524" y="8311515"/>
                  </a:lnTo>
                  <a:lnTo>
                    <a:pt x="1524" y="8309991"/>
                  </a:lnTo>
                  <a:lnTo>
                    <a:pt x="20971511" y="8309991"/>
                  </a:lnTo>
                  <a:lnTo>
                    <a:pt x="20971511" y="8311515"/>
                  </a:lnTo>
                  <a:lnTo>
                    <a:pt x="20969987" y="8311515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0"/>
            <p:cNvSpPr txBox="1"/>
            <p:nvPr/>
          </p:nvSpPr>
          <p:spPr>
            <a:xfrm>
              <a:off x="0" y="-9525"/>
              <a:ext cx="20969938" cy="831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Education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Deforestation, high water and energy consumption, waste generation, and noise pollution.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sustainable building materials and designs.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energy conservation and recycling programs.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Ensure safe disposal of hazardous materials.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Building schools with eco-friendly materials and setting up recycling programs for educational materials.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Provides healthier learning environments, reduces operational costs, and minimizes environmental pollution.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1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3" name="Google Shape;663;p31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4" name="Google Shape;664;p31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5" name="Google Shape;665;p31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6" name="Google Shape;666;p31"/>
          <p:cNvSpPr/>
          <p:nvPr/>
        </p:nvSpPr>
        <p:spPr>
          <a:xfrm>
            <a:off x="13697872" y="918108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67" name="Google Shape;667;p31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668" name="Google Shape;668;p31"/>
          <p:cNvGrpSpPr/>
          <p:nvPr/>
        </p:nvGrpSpPr>
        <p:grpSpPr>
          <a:xfrm>
            <a:off x="1345963" y="2050256"/>
            <a:ext cx="15729777" cy="6240780"/>
            <a:chOff x="-1524" y="-9525"/>
            <a:chExt cx="20973035" cy="8321040"/>
          </a:xfrm>
        </p:grpSpPr>
        <p:sp>
          <p:nvSpPr>
            <p:cNvPr id="669" name="Google Shape;669;p31"/>
            <p:cNvSpPr/>
            <p:nvPr/>
          </p:nvSpPr>
          <p:spPr>
            <a:xfrm>
              <a:off x="-1524" y="-1524"/>
              <a:ext cx="20973035" cy="8313039"/>
            </a:xfrm>
            <a:custGeom>
              <a:rect b="b" l="l" r="r" t="t"/>
              <a:pathLst>
                <a:path extrusionOk="0" h="8313039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8311515"/>
                  </a:lnTo>
                  <a:cubicBezTo>
                    <a:pt x="20973035" y="8312404"/>
                    <a:pt x="20972273" y="8313039"/>
                    <a:pt x="20971511" y="8313039"/>
                  </a:cubicBezTo>
                  <a:lnTo>
                    <a:pt x="1524" y="8313039"/>
                  </a:lnTo>
                  <a:cubicBezTo>
                    <a:pt x="635" y="8313039"/>
                    <a:pt x="0" y="8312277"/>
                    <a:pt x="0" y="831151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311515"/>
                  </a:lnTo>
                  <a:lnTo>
                    <a:pt x="1524" y="8311515"/>
                  </a:lnTo>
                  <a:lnTo>
                    <a:pt x="1524" y="8309991"/>
                  </a:lnTo>
                  <a:lnTo>
                    <a:pt x="20971511" y="8309991"/>
                  </a:lnTo>
                  <a:lnTo>
                    <a:pt x="20971511" y="8311515"/>
                  </a:lnTo>
                  <a:lnTo>
                    <a:pt x="20969987" y="8311515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1"/>
            <p:cNvSpPr txBox="1"/>
            <p:nvPr/>
          </p:nvSpPr>
          <p:spPr>
            <a:xfrm>
              <a:off x="0" y="-9525"/>
              <a:ext cx="20969938" cy="831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Emergency Telecommunications (ETC)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E-waste, high energy consumption, land degradation, and water pollution.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Establish e-waste recycling programs.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renewable energy technologies for ICT infrastructure.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Plan infrastructure to minimize land and water disruption.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Implementing solar-powered ICT solutions and partnering with e-waste recycling companies.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Reduces energy costs, protects land and water, and supports long-term sustainability.</a:t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2"/>
          <p:cNvSpPr/>
          <p:nvPr/>
        </p:nvSpPr>
        <p:spPr>
          <a:xfrm rot="-7700583">
            <a:off x="390341" y="-2320956"/>
            <a:ext cx="4284430" cy="8568859"/>
          </a:xfrm>
          <a:custGeom>
            <a:rect b="b" l="l" r="r" t="t"/>
            <a:pathLst>
              <a:path extrusionOk="0" h="8568859" w="4284430">
                <a:moveTo>
                  <a:pt x="4284430" y="8568859"/>
                </a:moveTo>
                <a:lnTo>
                  <a:pt x="0" y="8568859"/>
                </a:lnTo>
                <a:lnTo>
                  <a:pt x="0" y="0"/>
                </a:lnTo>
                <a:lnTo>
                  <a:pt x="4284430" y="0"/>
                </a:lnTo>
                <a:lnTo>
                  <a:pt x="4284430" y="8568859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6" name="Google Shape;676;p32"/>
          <p:cNvSpPr/>
          <p:nvPr/>
        </p:nvSpPr>
        <p:spPr>
          <a:xfrm flipH="1" rot="3099418">
            <a:off x="555664" y="-1916644"/>
            <a:ext cx="3578507" cy="7157014"/>
          </a:xfrm>
          <a:custGeom>
            <a:rect b="b" l="l" r="r" t="t"/>
            <a:pathLst>
              <a:path extrusionOk="0" h="7157014" w="3578507">
                <a:moveTo>
                  <a:pt x="0" y="7157014"/>
                </a:moveTo>
                <a:lnTo>
                  <a:pt x="3578507" y="7157014"/>
                </a:lnTo>
                <a:lnTo>
                  <a:pt x="3578507" y="0"/>
                </a:lnTo>
                <a:lnTo>
                  <a:pt x="0" y="0"/>
                </a:lnTo>
                <a:lnTo>
                  <a:pt x="0" y="7157014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7" name="Google Shape;677;p32"/>
          <p:cNvSpPr/>
          <p:nvPr/>
        </p:nvSpPr>
        <p:spPr>
          <a:xfrm flipH="1" rot="-6200565">
            <a:off x="12933130" y="3132012"/>
            <a:ext cx="5064553" cy="10129106"/>
          </a:xfrm>
          <a:custGeom>
            <a:rect b="b" l="l" r="r" t="t"/>
            <a:pathLst>
              <a:path extrusionOk="0" h="10129106" w="5064553">
                <a:moveTo>
                  <a:pt x="5064552" y="0"/>
                </a:moveTo>
                <a:lnTo>
                  <a:pt x="0" y="0"/>
                </a:lnTo>
                <a:lnTo>
                  <a:pt x="0" y="10129106"/>
                </a:lnTo>
                <a:lnTo>
                  <a:pt x="5064552" y="10129106"/>
                </a:lnTo>
                <a:lnTo>
                  <a:pt x="5064552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8" name="Google Shape;678;p32"/>
          <p:cNvSpPr/>
          <p:nvPr/>
        </p:nvSpPr>
        <p:spPr>
          <a:xfrm rot="4599434">
            <a:off x="13400704" y="4383335"/>
            <a:ext cx="4230093" cy="8460187"/>
          </a:xfrm>
          <a:custGeom>
            <a:rect b="b" l="l" r="r" t="t"/>
            <a:pathLst>
              <a:path extrusionOk="0" h="8460187" w="4230093">
                <a:moveTo>
                  <a:pt x="0" y="0"/>
                </a:moveTo>
                <a:lnTo>
                  <a:pt x="4230093" y="0"/>
                </a:lnTo>
                <a:lnTo>
                  <a:pt x="4230093" y="8460187"/>
                </a:lnTo>
                <a:lnTo>
                  <a:pt x="0" y="846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9" name="Google Shape;679;p3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80" name="Google Shape;680;p32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681" name="Google Shape;681;p32"/>
          <p:cNvGrpSpPr/>
          <p:nvPr/>
        </p:nvGrpSpPr>
        <p:grpSpPr>
          <a:xfrm>
            <a:off x="1345963" y="2050256"/>
            <a:ext cx="15729777" cy="6240780"/>
            <a:chOff x="-1524" y="-9525"/>
            <a:chExt cx="20973035" cy="8321040"/>
          </a:xfrm>
        </p:grpSpPr>
        <p:sp>
          <p:nvSpPr>
            <p:cNvPr id="682" name="Google Shape;682;p32"/>
            <p:cNvSpPr/>
            <p:nvPr/>
          </p:nvSpPr>
          <p:spPr>
            <a:xfrm>
              <a:off x="-1524" y="-1524"/>
              <a:ext cx="20973035" cy="8313039"/>
            </a:xfrm>
            <a:custGeom>
              <a:rect b="b" l="l" r="r" t="t"/>
              <a:pathLst>
                <a:path extrusionOk="0" h="8313039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8311515"/>
                  </a:lnTo>
                  <a:cubicBezTo>
                    <a:pt x="20973035" y="8312404"/>
                    <a:pt x="20972273" y="8313039"/>
                    <a:pt x="20971511" y="8313039"/>
                  </a:cubicBezTo>
                  <a:lnTo>
                    <a:pt x="1524" y="8313039"/>
                  </a:lnTo>
                  <a:cubicBezTo>
                    <a:pt x="635" y="8313039"/>
                    <a:pt x="0" y="8312277"/>
                    <a:pt x="0" y="831151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311515"/>
                  </a:lnTo>
                  <a:lnTo>
                    <a:pt x="1524" y="8311515"/>
                  </a:lnTo>
                  <a:lnTo>
                    <a:pt x="1524" y="8309991"/>
                  </a:lnTo>
                  <a:lnTo>
                    <a:pt x="20971511" y="8309991"/>
                  </a:lnTo>
                  <a:lnTo>
                    <a:pt x="20971511" y="8311515"/>
                  </a:lnTo>
                  <a:lnTo>
                    <a:pt x="20969987" y="8311515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2"/>
            <p:cNvSpPr txBox="1"/>
            <p:nvPr/>
          </p:nvSpPr>
          <p:spPr>
            <a:xfrm>
              <a:off x="0" y="-9525"/>
              <a:ext cx="20969938" cy="831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Food Security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Land degradation, water contamination, biodiversity loss, and greenhouse gas emissions.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Promote sustainable farming practices (e.g., agroforestry).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water conservation and emission-reducing practices.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indigenous crops to enhance biodiversity.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Using drip irrigation systems and sustainable farming techniques to reduce environmental impacts.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Preserves soil and water resources, supports long-term food security, and mitigates climate change.</a:t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3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9" name="Google Shape;689;p33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33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1" name="Google Shape;691;p33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2" name="Google Shape;692;p33"/>
          <p:cNvSpPr/>
          <p:nvPr/>
        </p:nvSpPr>
        <p:spPr>
          <a:xfrm>
            <a:off x="13442910" y="887011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93" name="Google Shape;693;p33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694" name="Google Shape;694;p33"/>
          <p:cNvGrpSpPr/>
          <p:nvPr/>
        </p:nvGrpSpPr>
        <p:grpSpPr>
          <a:xfrm>
            <a:off x="1345963" y="2050256"/>
            <a:ext cx="15729777" cy="6240780"/>
            <a:chOff x="-1524" y="-9525"/>
            <a:chExt cx="20973035" cy="8321040"/>
          </a:xfrm>
        </p:grpSpPr>
        <p:sp>
          <p:nvSpPr>
            <p:cNvPr id="695" name="Google Shape;695;p33"/>
            <p:cNvSpPr/>
            <p:nvPr/>
          </p:nvSpPr>
          <p:spPr>
            <a:xfrm>
              <a:off x="-1524" y="-1524"/>
              <a:ext cx="20973035" cy="8313039"/>
            </a:xfrm>
            <a:custGeom>
              <a:rect b="b" l="l" r="r" t="t"/>
              <a:pathLst>
                <a:path extrusionOk="0" h="8313039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8311515"/>
                  </a:lnTo>
                  <a:cubicBezTo>
                    <a:pt x="20973035" y="8312404"/>
                    <a:pt x="20972273" y="8313039"/>
                    <a:pt x="20971511" y="8313039"/>
                  </a:cubicBezTo>
                  <a:lnTo>
                    <a:pt x="1524" y="8313039"/>
                  </a:lnTo>
                  <a:cubicBezTo>
                    <a:pt x="635" y="8313039"/>
                    <a:pt x="0" y="8312277"/>
                    <a:pt x="0" y="831151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311515"/>
                  </a:lnTo>
                  <a:lnTo>
                    <a:pt x="1524" y="8311515"/>
                  </a:lnTo>
                  <a:lnTo>
                    <a:pt x="1524" y="8309991"/>
                  </a:lnTo>
                  <a:lnTo>
                    <a:pt x="20971511" y="8309991"/>
                  </a:lnTo>
                  <a:lnTo>
                    <a:pt x="20971511" y="8311515"/>
                  </a:lnTo>
                  <a:lnTo>
                    <a:pt x="20969987" y="8311515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3"/>
            <p:cNvSpPr txBox="1"/>
            <p:nvPr/>
          </p:nvSpPr>
          <p:spPr>
            <a:xfrm>
              <a:off x="0" y="-9525"/>
              <a:ext cx="20969938" cy="8319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Health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Pollution from medical waste, water contamination, air pollution, and plastic waste generation.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proper disposal of medical waste, reduce single-use plastics.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water and energy-saving measures in health facilities.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Setting up medical waste management systems and installing renewable energy solutions in healthcare settings.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Reduces health risks, promotes a healthier environment, and ensures sustainable healthcare operations.</a:t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4"/>
          <p:cNvSpPr/>
          <p:nvPr/>
        </p:nvSpPr>
        <p:spPr>
          <a:xfrm rot="-7700583">
            <a:off x="390341" y="-2320956"/>
            <a:ext cx="4284430" cy="8568859"/>
          </a:xfrm>
          <a:custGeom>
            <a:rect b="b" l="l" r="r" t="t"/>
            <a:pathLst>
              <a:path extrusionOk="0" h="8568859" w="4284430">
                <a:moveTo>
                  <a:pt x="4284430" y="8568859"/>
                </a:moveTo>
                <a:lnTo>
                  <a:pt x="0" y="8568859"/>
                </a:lnTo>
                <a:lnTo>
                  <a:pt x="0" y="0"/>
                </a:lnTo>
                <a:lnTo>
                  <a:pt x="4284430" y="0"/>
                </a:lnTo>
                <a:lnTo>
                  <a:pt x="4284430" y="8568859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2" name="Google Shape;702;p34"/>
          <p:cNvSpPr/>
          <p:nvPr/>
        </p:nvSpPr>
        <p:spPr>
          <a:xfrm flipH="1" rot="3099418">
            <a:off x="555664" y="-1916644"/>
            <a:ext cx="3578507" cy="7157014"/>
          </a:xfrm>
          <a:custGeom>
            <a:rect b="b" l="l" r="r" t="t"/>
            <a:pathLst>
              <a:path extrusionOk="0" h="7157014" w="3578507">
                <a:moveTo>
                  <a:pt x="0" y="7157014"/>
                </a:moveTo>
                <a:lnTo>
                  <a:pt x="3578507" y="7157014"/>
                </a:lnTo>
                <a:lnTo>
                  <a:pt x="3578507" y="0"/>
                </a:lnTo>
                <a:lnTo>
                  <a:pt x="0" y="0"/>
                </a:lnTo>
                <a:lnTo>
                  <a:pt x="0" y="7157014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3" name="Google Shape;703;p34"/>
          <p:cNvSpPr/>
          <p:nvPr/>
        </p:nvSpPr>
        <p:spPr>
          <a:xfrm flipH="1" rot="-6200565">
            <a:off x="12933130" y="3132012"/>
            <a:ext cx="5064553" cy="10129106"/>
          </a:xfrm>
          <a:custGeom>
            <a:rect b="b" l="l" r="r" t="t"/>
            <a:pathLst>
              <a:path extrusionOk="0" h="10129106" w="5064553">
                <a:moveTo>
                  <a:pt x="5064552" y="0"/>
                </a:moveTo>
                <a:lnTo>
                  <a:pt x="0" y="0"/>
                </a:lnTo>
                <a:lnTo>
                  <a:pt x="0" y="10129106"/>
                </a:lnTo>
                <a:lnTo>
                  <a:pt x="5064552" y="10129106"/>
                </a:lnTo>
                <a:lnTo>
                  <a:pt x="5064552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p34"/>
          <p:cNvSpPr/>
          <p:nvPr/>
        </p:nvSpPr>
        <p:spPr>
          <a:xfrm rot="4599434">
            <a:off x="13400704" y="4383335"/>
            <a:ext cx="4230093" cy="8460187"/>
          </a:xfrm>
          <a:custGeom>
            <a:rect b="b" l="l" r="r" t="t"/>
            <a:pathLst>
              <a:path extrusionOk="0" h="8460187" w="4230093">
                <a:moveTo>
                  <a:pt x="0" y="0"/>
                </a:moveTo>
                <a:lnTo>
                  <a:pt x="4230093" y="0"/>
                </a:lnTo>
                <a:lnTo>
                  <a:pt x="4230093" y="8460187"/>
                </a:lnTo>
                <a:lnTo>
                  <a:pt x="0" y="846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p3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06" name="Google Shape;706;p34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707" name="Google Shape;707;p34"/>
          <p:cNvGrpSpPr/>
          <p:nvPr/>
        </p:nvGrpSpPr>
        <p:grpSpPr>
          <a:xfrm>
            <a:off x="1345963" y="2050256"/>
            <a:ext cx="15729777" cy="5686806"/>
            <a:chOff x="-1524" y="-9525"/>
            <a:chExt cx="20973035" cy="7582408"/>
          </a:xfrm>
        </p:grpSpPr>
        <p:sp>
          <p:nvSpPr>
            <p:cNvPr id="708" name="Google Shape;708;p34"/>
            <p:cNvSpPr/>
            <p:nvPr/>
          </p:nvSpPr>
          <p:spPr>
            <a:xfrm>
              <a:off x="-1524" y="-1524"/>
              <a:ext cx="20973035" cy="7574407"/>
            </a:xfrm>
            <a:custGeom>
              <a:rect b="b" l="l" r="r" t="t"/>
              <a:pathLst>
                <a:path extrusionOk="0" h="7574407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7572883"/>
                  </a:lnTo>
                  <a:cubicBezTo>
                    <a:pt x="20973035" y="7573772"/>
                    <a:pt x="20972273" y="7574407"/>
                    <a:pt x="20971511" y="7574407"/>
                  </a:cubicBezTo>
                  <a:lnTo>
                    <a:pt x="1524" y="7574407"/>
                  </a:lnTo>
                  <a:cubicBezTo>
                    <a:pt x="635" y="7574407"/>
                    <a:pt x="0" y="7573645"/>
                    <a:pt x="0" y="757288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572883"/>
                  </a:lnTo>
                  <a:lnTo>
                    <a:pt x="1524" y="7572883"/>
                  </a:lnTo>
                  <a:lnTo>
                    <a:pt x="1524" y="7571359"/>
                  </a:lnTo>
                  <a:lnTo>
                    <a:pt x="20971511" y="7571359"/>
                  </a:lnTo>
                  <a:lnTo>
                    <a:pt x="20971511" y="7572883"/>
                  </a:lnTo>
                  <a:lnTo>
                    <a:pt x="20969987" y="7572883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4"/>
            <p:cNvSpPr txBox="1"/>
            <p:nvPr/>
          </p:nvSpPr>
          <p:spPr>
            <a:xfrm>
              <a:off x="0" y="-9525"/>
              <a:ext cx="20969938" cy="7580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Logistics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High carbon footprint, resource consumption, land degradation, and noise pollution.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Optimize transportation routes and use fuel-efficient vehicles.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green logistics practices and eco-friendly packaging.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Using electric vehicles for aid delivery and setting up solar-powered warehouses.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Reduces operational costs and carbon footprint while enhancing the sustainability of supply chains.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5"/>
          <p:cNvSpPr/>
          <p:nvPr/>
        </p:nvSpPr>
        <p:spPr>
          <a:xfrm rot="-7700583">
            <a:off x="390341" y="-2320956"/>
            <a:ext cx="4284430" cy="8568859"/>
          </a:xfrm>
          <a:custGeom>
            <a:rect b="b" l="l" r="r" t="t"/>
            <a:pathLst>
              <a:path extrusionOk="0" h="8568859" w="4284430">
                <a:moveTo>
                  <a:pt x="4284430" y="8568859"/>
                </a:moveTo>
                <a:lnTo>
                  <a:pt x="0" y="8568859"/>
                </a:lnTo>
                <a:lnTo>
                  <a:pt x="0" y="0"/>
                </a:lnTo>
                <a:lnTo>
                  <a:pt x="4284430" y="0"/>
                </a:lnTo>
                <a:lnTo>
                  <a:pt x="4284430" y="8568859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5" name="Google Shape;715;p35"/>
          <p:cNvSpPr/>
          <p:nvPr/>
        </p:nvSpPr>
        <p:spPr>
          <a:xfrm flipH="1" rot="3099418">
            <a:off x="555664" y="-1916644"/>
            <a:ext cx="3578507" cy="7157014"/>
          </a:xfrm>
          <a:custGeom>
            <a:rect b="b" l="l" r="r" t="t"/>
            <a:pathLst>
              <a:path extrusionOk="0" h="7157014" w="3578507">
                <a:moveTo>
                  <a:pt x="0" y="7157014"/>
                </a:moveTo>
                <a:lnTo>
                  <a:pt x="3578507" y="7157014"/>
                </a:lnTo>
                <a:lnTo>
                  <a:pt x="3578507" y="0"/>
                </a:lnTo>
                <a:lnTo>
                  <a:pt x="0" y="0"/>
                </a:lnTo>
                <a:lnTo>
                  <a:pt x="0" y="7157014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35"/>
          <p:cNvSpPr/>
          <p:nvPr/>
        </p:nvSpPr>
        <p:spPr>
          <a:xfrm flipH="1" rot="-6200565">
            <a:off x="12933130" y="3132012"/>
            <a:ext cx="5064553" cy="10129106"/>
          </a:xfrm>
          <a:custGeom>
            <a:rect b="b" l="l" r="r" t="t"/>
            <a:pathLst>
              <a:path extrusionOk="0" h="10129106" w="5064553">
                <a:moveTo>
                  <a:pt x="5064552" y="0"/>
                </a:moveTo>
                <a:lnTo>
                  <a:pt x="0" y="0"/>
                </a:lnTo>
                <a:lnTo>
                  <a:pt x="0" y="10129106"/>
                </a:lnTo>
                <a:lnTo>
                  <a:pt x="5064552" y="10129106"/>
                </a:lnTo>
                <a:lnTo>
                  <a:pt x="5064552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7" name="Google Shape;717;p35"/>
          <p:cNvSpPr/>
          <p:nvPr/>
        </p:nvSpPr>
        <p:spPr>
          <a:xfrm rot="4599434">
            <a:off x="13400704" y="4383335"/>
            <a:ext cx="4230093" cy="8460187"/>
          </a:xfrm>
          <a:custGeom>
            <a:rect b="b" l="l" r="r" t="t"/>
            <a:pathLst>
              <a:path extrusionOk="0" h="8460187" w="4230093">
                <a:moveTo>
                  <a:pt x="0" y="0"/>
                </a:moveTo>
                <a:lnTo>
                  <a:pt x="4230093" y="0"/>
                </a:lnTo>
                <a:lnTo>
                  <a:pt x="4230093" y="8460187"/>
                </a:lnTo>
                <a:lnTo>
                  <a:pt x="0" y="846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8" name="Google Shape;718;p3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19" name="Google Shape;719;p35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720" name="Google Shape;720;p35"/>
          <p:cNvGrpSpPr/>
          <p:nvPr/>
        </p:nvGrpSpPr>
        <p:grpSpPr>
          <a:xfrm>
            <a:off x="1345963" y="2050256"/>
            <a:ext cx="15729777" cy="5686806"/>
            <a:chOff x="-1524" y="-9525"/>
            <a:chExt cx="20973035" cy="7582408"/>
          </a:xfrm>
        </p:grpSpPr>
        <p:sp>
          <p:nvSpPr>
            <p:cNvPr id="721" name="Google Shape;721;p35"/>
            <p:cNvSpPr/>
            <p:nvPr/>
          </p:nvSpPr>
          <p:spPr>
            <a:xfrm>
              <a:off x="-1524" y="-1524"/>
              <a:ext cx="20973035" cy="7574407"/>
            </a:xfrm>
            <a:custGeom>
              <a:rect b="b" l="l" r="r" t="t"/>
              <a:pathLst>
                <a:path extrusionOk="0" h="7574407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7572883"/>
                  </a:lnTo>
                  <a:cubicBezTo>
                    <a:pt x="20973035" y="7573772"/>
                    <a:pt x="20972273" y="7574407"/>
                    <a:pt x="20971511" y="7574407"/>
                  </a:cubicBezTo>
                  <a:lnTo>
                    <a:pt x="1524" y="7574407"/>
                  </a:lnTo>
                  <a:cubicBezTo>
                    <a:pt x="635" y="7574407"/>
                    <a:pt x="0" y="7573645"/>
                    <a:pt x="0" y="757288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572883"/>
                  </a:lnTo>
                  <a:lnTo>
                    <a:pt x="1524" y="7572883"/>
                  </a:lnTo>
                  <a:lnTo>
                    <a:pt x="1524" y="7571359"/>
                  </a:lnTo>
                  <a:lnTo>
                    <a:pt x="20971511" y="7571359"/>
                  </a:lnTo>
                  <a:lnTo>
                    <a:pt x="20971511" y="7572883"/>
                  </a:lnTo>
                  <a:lnTo>
                    <a:pt x="20969987" y="7572883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5"/>
            <p:cNvSpPr txBox="1"/>
            <p:nvPr/>
          </p:nvSpPr>
          <p:spPr>
            <a:xfrm>
              <a:off x="0" y="-9525"/>
              <a:ext cx="20969938" cy="7580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Nutrition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Soil degradation, waste from food packaging, and emissions from food transport.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Promote sustainable food production and local sourcing.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composting programs for food waste.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Encouraging organic farming and reducing packaging waste through bulk purchasing.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Supports food security, reduces environmental pollution, and preserves soil and water quality.</a:t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6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p36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9" name="Google Shape;729;p36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0" name="Google Shape;730;p36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1" name="Google Shape;731;p36"/>
          <p:cNvSpPr/>
          <p:nvPr/>
        </p:nvSpPr>
        <p:spPr>
          <a:xfrm>
            <a:off x="13697872" y="918108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32" name="Google Shape;732;p36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733" name="Google Shape;733;p36"/>
          <p:cNvGrpSpPr/>
          <p:nvPr/>
        </p:nvGrpSpPr>
        <p:grpSpPr>
          <a:xfrm>
            <a:off x="1345963" y="2050256"/>
            <a:ext cx="15729777" cy="5686806"/>
            <a:chOff x="-1524" y="-9525"/>
            <a:chExt cx="20973035" cy="7582408"/>
          </a:xfrm>
        </p:grpSpPr>
        <p:sp>
          <p:nvSpPr>
            <p:cNvPr id="734" name="Google Shape;734;p36"/>
            <p:cNvSpPr/>
            <p:nvPr/>
          </p:nvSpPr>
          <p:spPr>
            <a:xfrm>
              <a:off x="-1524" y="-1524"/>
              <a:ext cx="20973035" cy="7574407"/>
            </a:xfrm>
            <a:custGeom>
              <a:rect b="b" l="l" r="r" t="t"/>
              <a:pathLst>
                <a:path extrusionOk="0" h="7574407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7572883"/>
                  </a:lnTo>
                  <a:cubicBezTo>
                    <a:pt x="20973035" y="7573772"/>
                    <a:pt x="20972273" y="7574407"/>
                    <a:pt x="20971511" y="7574407"/>
                  </a:cubicBezTo>
                  <a:lnTo>
                    <a:pt x="1524" y="7574407"/>
                  </a:lnTo>
                  <a:cubicBezTo>
                    <a:pt x="635" y="7574407"/>
                    <a:pt x="0" y="7573645"/>
                    <a:pt x="0" y="757288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572883"/>
                  </a:lnTo>
                  <a:lnTo>
                    <a:pt x="1524" y="7572883"/>
                  </a:lnTo>
                  <a:lnTo>
                    <a:pt x="1524" y="7571359"/>
                  </a:lnTo>
                  <a:lnTo>
                    <a:pt x="20971511" y="7571359"/>
                  </a:lnTo>
                  <a:lnTo>
                    <a:pt x="20971511" y="7572883"/>
                  </a:lnTo>
                  <a:lnTo>
                    <a:pt x="20969987" y="7572883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6"/>
            <p:cNvSpPr txBox="1"/>
            <p:nvPr/>
          </p:nvSpPr>
          <p:spPr>
            <a:xfrm>
              <a:off x="0" y="-9525"/>
              <a:ext cx="20969938" cy="7580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Protection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Environmental degradation from shelter construction, waste generation, and habitat disruption.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sustainable materials for temporary shelters.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Implement waste reduction and proper sanitation.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Building protection infrastructure with eco-friendly materials and setting up recycling programs.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Provides a safer environment, reduces natural resource consumption, and prevents environmental contamination.</a:t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-7700583">
            <a:off x="390341" y="-2320956"/>
            <a:ext cx="4284430" cy="8568859"/>
          </a:xfrm>
          <a:custGeom>
            <a:rect b="b" l="l" r="r" t="t"/>
            <a:pathLst>
              <a:path extrusionOk="0" h="8568859" w="4284430">
                <a:moveTo>
                  <a:pt x="4284430" y="8568859"/>
                </a:moveTo>
                <a:lnTo>
                  <a:pt x="0" y="8568859"/>
                </a:lnTo>
                <a:lnTo>
                  <a:pt x="0" y="0"/>
                </a:lnTo>
                <a:lnTo>
                  <a:pt x="4284430" y="0"/>
                </a:lnTo>
                <a:lnTo>
                  <a:pt x="4284430" y="8568859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1" name="Google Shape;741;p37"/>
          <p:cNvSpPr/>
          <p:nvPr/>
        </p:nvSpPr>
        <p:spPr>
          <a:xfrm flipH="1" rot="3099418">
            <a:off x="555664" y="-1916644"/>
            <a:ext cx="3578507" cy="7157014"/>
          </a:xfrm>
          <a:custGeom>
            <a:rect b="b" l="l" r="r" t="t"/>
            <a:pathLst>
              <a:path extrusionOk="0" h="7157014" w="3578507">
                <a:moveTo>
                  <a:pt x="0" y="7157014"/>
                </a:moveTo>
                <a:lnTo>
                  <a:pt x="3578507" y="7157014"/>
                </a:lnTo>
                <a:lnTo>
                  <a:pt x="3578507" y="0"/>
                </a:lnTo>
                <a:lnTo>
                  <a:pt x="0" y="0"/>
                </a:lnTo>
                <a:lnTo>
                  <a:pt x="0" y="7157014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2" name="Google Shape;742;p37"/>
          <p:cNvSpPr/>
          <p:nvPr/>
        </p:nvSpPr>
        <p:spPr>
          <a:xfrm flipH="1" rot="-6200565">
            <a:off x="12933130" y="3132012"/>
            <a:ext cx="5064553" cy="10129106"/>
          </a:xfrm>
          <a:custGeom>
            <a:rect b="b" l="l" r="r" t="t"/>
            <a:pathLst>
              <a:path extrusionOk="0" h="10129106" w="5064553">
                <a:moveTo>
                  <a:pt x="5064552" y="0"/>
                </a:moveTo>
                <a:lnTo>
                  <a:pt x="0" y="0"/>
                </a:lnTo>
                <a:lnTo>
                  <a:pt x="0" y="10129106"/>
                </a:lnTo>
                <a:lnTo>
                  <a:pt x="5064552" y="10129106"/>
                </a:lnTo>
                <a:lnTo>
                  <a:pt x="5064552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3" name="Google Shape;743;p37"/>
          <p:cNvSpPr/>
          <p:nvPr/>
        </p:nvSpPr>
        <p:spPr>
          <a:xfrm rot="4599434">
            <a:off x="13400704" y="4383335"/>
            <a:ext cx="4230093" cy="8460187"/>
          </a:xfrm>
          <a:custGeom>
            <a:rect b="b" l="l" r="r" t="t"/>
            <a:pathLst>
              <a:path extrusionOk="0" h="8460187" w="4230093">
                <a:moveTo>
                  <a:pt x="0" y="0"/>
                </a:moveTo>
                <a:lnTo>
                  <a:pt x="4230093" y="0"/>
                </a:lnTo>
                <a:lnTo>
                  <a:pt x="4230093" y="8460187"/>
                </a:lnTo>
                <a:lnTo>
                  <a:pt x="0" y="846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4" name="Google Shape;744;p3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45" name="Google Shape;745;p37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746" name="Google Shape;746;p37"/>
          <p:cNvGrpSpPr/>
          <p:nvPr/>
        </p:nvGrpSpPr>
        <p:grpSpPr>
          <a:xfrm>
            <a:off x="1345963" y="2050256"/>
            <a:ext cx="15729777" cy="5686806"/>
            <a:chOff x="-1524" y="-9525"/>
            <a:chExt cx="20973035" cy="7582408"/>
          </a:xfrm>
        </p:grpSpPr>
        <p:sp>
          <p:nvSpPr>
            <p:cNvPr id="747" name="Google Shape;747;p37"/>
            <p:cNvSpPr/>
            <p:nvPr/>
          </p:nvSpPr>
          <p:spPr>
            <a:xfrm>
              <a:off x="-1524" y="-1524"/>
              <a:ext cx="20973035" cy="7574407"/>
            </a:xfrm>
            <a:custGeom>
              <a:rect b="b" l="l" r="r" t="t"/>
              <a:pathLst>
                <a:path extrusionOk="0" h="7574407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7572883"/>
                  </a:lnTo>
                  <a:cubicBezTo>
                    <a:pt x="20973035" y="7573772"/>
                    <a:pt x="20972273" y="7574407"/>
                    <a:pt x="20971511" y="7574407"/>
                  </a:cubicBezTo>
                  <a:lnTo>
                    <a:pt x="1524" y="7574407"/>
                  </a:lnTo>
                  <a:cubicBezTo>
                    <a:pt x="635" y="7574407"/>
                    <a:pt x="0" y="7573645"/>
                    <a:pt x="0" y="757288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572883"/>
                  </a:lnTo>
                  <a:lnTo>
                    <a:pt x="1524" y="7572883"/>
                  </a:lnTo>
                  <a:lnTo>
                    <a:pt x="1524" y="7571359"/>
                  </a:lnTo>
                  <a:lnTo>
                    <a:pt x="20971511" y="7571359"/>
                  </a:lnTo>
                  <a:lnTo>
                    <a:pt x="20971511" y="7572883"/>
                  </a:lnTo>
                  <a:lnTo>
                    <a:pt x="20969987" y="7572883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 txBox="1"/>
            <p:nvPr/>
          </p:nvSpPr>
          <p:spPr>
            <a:xfrm>
              <a:off x="0" y="-9525"/>
              <a:ext cx="20969938" cy="7580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Shelter and Settlements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Deforestation, resource depletion, waste generation, and energy consumption.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sustainable building materials and designs.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Develop waste management plans and energy-saving measures.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Implementing modular shelters and planting trees around settlements.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Reduces environmental impacts, supports biodiversity, and enhances community resilience.</a:t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/>
          <p:nvPr/>
        </p:nvSpPr>
        <p:spPr>
          <a:xfrm rot="-7700583">
            <a:off x="390341" y="-2320956"/>
            <a:ext cx="4284430" cy="8568859"/>
          </a:xfrm>
          <a:custGeom>
            <a:rect b="b" l="l" r="r" t="t"/>
            <a:pathLst>
              <a:path extrusionOk="0" h="8568859" w="4284430">
                <a:moveTo>
                  <a:pt x="4284430" y="8568859"/>
                </a:moveTo>
                <a:lnTo>
                  <a:pt x="0" y="8568859"/>
                </a:lnTo>
                <a:lnTo>
                  <a:pt x="0" y="0"/>
                </a:lnTo>
                <a:lnTo>
                  <a:pt x="4284430" y="0"/>
                </a:lnTo>
                <a:lnTo>
                  <a:pt x="4284430" y="8568859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4" name="Google Shape;754;p38"/>
          <p:cNvSpPr/>
          <p:nvPr/>
        </p:nvSpPr>
        <p:spPr>
          <a:xfrm flipH="1" rot="3099418">
            <a:off x="555664" y="-1916644"/>
            <a:ext cx="3578507" cy="7157014"/>
          </a:xfrm>
          <a:custGeom>
            <a:rect b="b" l="l" r="r" t="t"/>
            <a:pathLst>
              <a:path extrusionOk="0" h="7157014" w="3578507">
                <a:moveTo>
                  <a:pt x="0" y="7157014"/>
                </a:moveTo>
                <a:lnTo>
                  <a:pt x="3578507" y="7157014"/>
                </a:lnTo>
                <a:lnTo>
                  <a:pt x="3578507" y="0"/>
                </a:lnTo>
                <a:lnTo>
                  <a:pt x="0" y="0"/>
                </a:lnTo>
                <a:lnTo>
                  <a:pt x="0" y="7157014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5" name="Google Shape;755;p38"/>
          <p:cNvSpPr/>
          <p:nvPr/>
        </p:nvSpPr>
        <p:spPr>
          <a:xfrm flipH="1" rot="-6200565">
            <a:off x="12933130" y="3132012"/>
            <a:ext cx="5064553" cy="10129106"/>
          </a:xfrm>
          <a:custGeom>
            <a:rect b="b" l="l" r="r" t="t"/>
            <a:pathLst>
              <a:path extrusionOk="0" h="10129106" w="5064553">
                <a:moveTo>
                  <a:pt x="5064552" y="0"/>
                </a:moveTo>
                <a:lnTo>
                  <a:pt x="0" y="0"/>
                </a:lnTo>
                <a:lnTo>
                  <a:pt x="0" y="10129106"/>
                </a:lnTo>
                <a:lnTo>
                  <a:pt x="5064552" y="10129106"/>
                </a:lnTo>
                <a:lnTo>
                  <a:pt x="5064552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6" name="Google Shape;756;p38"/>
          <p:cNvSpPr/>
          <p:nvPr/>
        </p:nvSpPr>
        <p:spPr>
          <a:xfrm rot="4599434">
            <a:off x="13400704" y="4383335"/>
            <a:ext cx="4230093" cy="8460187"/>
          </a:xfrm>
          <a:custGeom>
            <a:rect b="b" l="l" r="r" t="t"/>
            <a:pathLst>
              <a:path extrusionOk="0" h="8460187" w="4230093">
                <a:moveTo>
                  <a:pt x="0" y="0"/>
                </a:moveTo>
                <a:lnTo>
                  <a:pt x="4230093" y="0"/>
                </a:lnTo>
                <a:lnTo>
                  <a:pt x="4230093" y="8460187"/>
                </a:lnTo>
                <a:lnTo>
                  <a:pt x="0" y="846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7" name="Google Shape;757;p3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58" name="Google Shape;758;p38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Cluster-Specific Environmental Impacts and Mitigation Strategies</a:t>
            </a:r>
            <a:endParaRPr/>
          </a:p>
        </p:txBody>
      </p:sp>
      <p:grpSp>
        <p:nvGrpSpPr>
          <p:cNvPr id="759" name="Google Shape;759;p38"/>
          <p:cNvGrpSpPr/>
          <p:nvPr/>
        </p:nvGrpSpPr>
        <p:grpSpPr>
          <a:xfrm>
            <a:off x="1345963" y="2050256"/>
            <a:ext cx="15729777" cy="5686806"/>
            <a:chOff x="-1524" y="-9525"/>
            <a:chExt cx="20973035" cy="7582408"/>
          </a:xfrm>
        </p:grpSpPr>
        <p:sp>
          <p:nvSpPr>
            <p:cNvPr id="760" name="Google Shape;760;p38"/>
            <p:cNvSpPr/>
            <p:nvPr/>
          </p:nvSpPr>
          <p:spPr>
            <a:xfrm>
              <a:off x="-1524" y="-1524"/>
              <a:ext cx="20973035" cy="7574407"/>
            </a:xfrm>
            <a:custGeom>
              <a:rect b="b" l="l" r="r" t="t"/>
              <a:pathLst>
                <a:path extrusionOk="0" h="7574407" w="20973035">
                  <a:moveTo>
                    <a:pt x="1524" y="0"/>
                  </a:moveTo>
                  <a:lnTo>
                    <a:pt x="20971511" y="0"/>
                  </a:lnTo>
                  <a:cubicBezTo>
                    <a:pt x="20972399" y="0"/>
                    <a:pt x="20973035" y="762"/>
                    <a:pt x="20973035" y="1524"/>
                  </a:cubicBezTo>
                  <a:lnTo>
                    <a:pt x="20973035" y="7572883"/>
                  </a:lnTo>
                  <a:cubicBezTo>
                    <a:pt x="20973035" y="7573772"/>
                    <a:pt x="20972273" y="7574407"/>
                    <a:pt x="20971511" y="7574407"/>
                  </a:cubicBezTo>
                  <a:lnTo>
                    <a:pt x="1524" y="7574407"/>
                  </a:lnTo>
                  <a:cubicBezTo>
                    <a:pt x="635" y="7574407"/>
                    <a:pt x="0" y="7573645"/>
                    <a:pt x="0" y="757288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572883"/>
                  </a:lnTo>
                  <a:lnTo>
                    <a:pt x="1524" y="7572883"/>
                  </a:lnTo>
                  <a:lnTo>
                    <a:pt x="1524" y="7571359"/>
                  </a:lnTo>
                  <a:lnTo>
                    <a:pt x="20971511" y="7571359"/>
                  </a:lnTo>
                  <a:lnTo>
                    <a:pt x="20971511" y="7572883"/>
                  </a:lnTo>
                  <a:lnTo>
                    <a:pt x="20969987" y="7572883"/>
                  </a:lnTo>
                  <a:lnTo>
                    <a:pt x="20969987" y="1524"/>
                  </a:lnTo>
                  <a:lnTo>
                    <a:pt x="20971511" y="1524"/>
                  </a:lnTo>
                  <a:lnTo>
                    <a:pt x="2097151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8"/>
            <p:cNvSpPr txBox="1"/>
            <p:nvPr/>
          </p:nvSpPr>
          <p:spPr>
            <a:xfrm>
              <a:off x="0" y="-9525"/>
              <a:ext cx="20969938" cy="7580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Water, Sanitation, and Hygiene (WASH)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Environmental Impacts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Water depletion, pollution from untreated wastewater, plastic waste, and soil degradation.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Integration/Mitigation Strategies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Promote water conservation and proper waste disposal.</a:t>
              </a:r>
              <a:endParaRPr/>
            </a:p>
            <a:p>
              <a:pPr indent="-445770" lvl="2" marL="13373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eco-friendly sanitation systems.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Installing rainwater harvesting systems and composting toilets in refugee camps.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Ensures clean water access, prevents disease outbreaks, and promotes environmental health.</a:t>
              </a: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9"/>
          <p:cNvSpPr/>
          <p:nvPr/>
        </p:nvSpPr>
        <p:spPr>
          <a:xfrm rot="459943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7" name="Google Shape;767;p39"/>
          <p:cNvSpPr/>
          <p:nvPr/>
        </p:nvSpPr>
        <p:spPr>
          <a:xfrm flipH="1" rot="-6200566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8" name="Google Shape;768;p39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9" name="Google Shape;769;p39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70" name="Google Shape;770;p39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71" name="Google Shape;771;p39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39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74" name="Google Shape;774;p39"/>
          <p:cNvSpPr/>
          <p:nvPr/>
        </p:nvSpPr>
        <p:spPr>
          <a:xfrm>
            <a:off x="927642" y="6723410"/>
            <a:ext cx="2858002" cy="2938133"/>
          </a:xfrm>
          <a:custGeom>
            <a:rect b="b" l="l" r="r" t="t"/>
            <a:pathLst>
              <a:path extrusionOk="0" h="2938133" w="2858002">
                <a:moveTo>
                  <a:pt x="0" y="0"/>
                </a:moveTo>
                <a:lnTo>
                  <a:pt x="2858002" y="0"/>
                </a:lnTo>
                <a:lnTo>
                  <a:pt x="2858002" y="2938133"/>
                </a:lnTo>
                <a:lnTo>
                  <a:pt x="0" y="2938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p39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776" name="Google Shape;776;p39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sp>
        <p:nvSpPr>
          <p:cNvPr id="777" name="Google Shape;777;p39"/>
          <p:cNvSpPr txBox="1"/>
          <p:nvPr/>
        </p:nvSpPr>
        <p:spPr>
          <a:xfrm>
            <a:off x="6629400" y="4220765"/>
            <a:ext cx="9850582" cy="2699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4: Financing environmental mainstreaming in humanitarian action</a:t>
            </a:r>
            <a:endParaRPr/>
          </a:p>
        </p:txBody>
      </p:sp>
      <p:cxnSp>
        <p:nvCxnSpPr>
          <p:cNvPr id="778" name="Google Shape;778;p39"/>
          <p:cNvCxnSpPr/>
          <p:nvPr/>
        </p:nvCxnSpPr>
        <p:spPr>
          <a:xfrm rot="10800000">
            <a:off x="4701850" y="6459300"/>
            <a:ext cx="65400" cy="3784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4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4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4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4"/>
          <p:cNvSpPr/>
          <p:nvPr/>
        </p:nvSpPr>
        <p:spPr>
          <a:xfrm>
            <a:off x="13442910" y="9255995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60" name="Google Shape;160;p4"/>
          <p:cNvSpPr txBox="1"/>
          <p:nvPr/>
        </p:nvSpPr>
        <p:spPr>
          <a:xfrm>
            <a:off x="1102681" y="743927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By the end of this module, you should be able to:</a:t>
            </a: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1110149" y="1356955"/>
            <a:ext cx="2261963" cy="7574015"/>
          </a:xfrm>
          <a:custGeom>
            <a:rect b="b" l="l" r="r" t="t"/>
            <a:pathLst>
              <a:path extrusionOk="0" h="10341102" w="3088348">
                <a:moveTo>
                  <a:pt x="57763" y="3683"/>
                </a:moveTo>
                <a:cubicBezTo>
                  <a:pt x="3088348" y="2856865"/>
                  <a:pt x="3088348" y="7482967"/>
                  <a:pt x="57763" y="10336149"/>
                </a:cubicBezTo>
                <a:cubicBezTo>
                  <a:pt x="52399" y="10341102"/>
                  <a:pt x="43734" y="10341102"/>
                  <a:pt x="38371" y="10336149"/>
                </a:cubicBezTo>
                <a:lnTo>
                  <a:pt x="5364" y="10305669"/>
                </a:lnTo>
                <a:cubicBezTo>
                  <a:pt x="2752" y="10303256"/>
                  <a:pt x="1377" y="10300081"/>
                  <a:pt x="1377" y="10296652"/>
                </a:cubicBezTo>
                <a:cubicBezTo>
                  <a:pt x="1377" y="10293223"/>
                  <a:pt x="2888" y="10290048"/>
                  <a:pt x="5364" y="10287635"/>
                </a:cubicBezTo>
                <a:cubicBezTo>
                  <a:pt x="3013292" y="7461123"/>
                  <a:pt x="3013292" y="2878582"/>
                  <a:pt x="5364" y="52070"/>
                </a:cubicBezTo>
                <a:cubicBezTo>
                  <a:pt x="0" y="47117"/>
                  <a:pt x="0" y="39116"/>
                  <a:pt x="5364" y="34163"/>
                </a:cubicBezTo>
                <a:lnTo>
                  <a:pt x="38371" y="3683"/>
                </a:lnTo>
                <a:cubicBezTo>
                  <a:pt x="40985" y="1270"/>
                  <a:pt x="44422" y="0"/>
                  <a:pt x="48135" y="0"/>
                </a:cubicBezTo>
                <a:cubicBezTo>
                  <a:pt x="51850" y="0"/>
                  <a:pt x="55287" y="1397"/>
                  <a:pt x="57901" y="3683"/>
                </a:cubicBezTo>
                <a:moveTo>
                  <a:pt x="38508" y="21590"/>
                </a:moveTo>
                <a:lnTo>
                  <a:pt x="48273" y="12573"/>
                </a:lnTo>
                <a:lnTo>
                  <a:pt x="58038" y="21590"/>
                </a:lnTo>
                <a:lnTo>
                  <a:pt x="25031" y="52070"/>
                </a:lnTo>
                <a:lnTo>
                  <a:pt x="15266" y="43053"/>
                </a:lnTo>
                <a:lnTo>
                  <a:pt x="25031" y="34036"/>
                </a:lnTo>
                <a:cubicBezTo>
                  <a:pt x="3041359" y="2870454"/>
                  <a:pt x="3041359" y="7469124"/>
                  <a:pt x="25031" y="10305543"/>
                </a:cubicBezTo>
                <a:lnTo>
                  <a:pt x="15266" y="10296525"/>
                </a:lnTo>
                <a:lnTo>
                  <a:pt x="25031" y="10287509"/>
                </a:lnTo>
                <a:lnTo>
                  <a:pt x="58038" y="10317988"/>
                </a:lnTo>
                <a:lnTo>
                  <a:pt x="48273" y="10327006"/>
                </a:lnTo>
                <a:lnTo>
                  <a:pt x="38508" y="10317988"/>
                </a:lnTo>
                <a:cubicBezTo>
                  <a:pt x="3060663" y="7474712"/>
                  <a:pt x="3060663" y="2864739"/>
                  <a:pt x="38508" y="21336"/>
                </a:cubicBezTo>
                <a:close/>
              </a:path>
            </a:pathLst>
          </a:custGeom>
          <a:solidFill>
            <a:srgbClr val="4E26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1854262" y="1583452"/>
            <a:ext cx="15203834" cy="854269"/>
            <a:chOff x="0" y="0"/>
            <a:chExt cx="20758396" cy="1166368"/>
          </a:xfrm>
        </p:grpSpPr>
        <p:sp>
          <p:nvSpPr>
            <p:cNvPr id="163" name="Google Shape;163;p4"/>
            <p:cNvSpPr/>
            <p:nvPr/>
          </p:nvSpPr>
          <p:spPr>
            <a:xfrm>
              <a:off x="13753" y="12700"/>
              <a:ext cx="20730894" cy="1140968"/>
            </a:xfrm>
            <a:custGeom>
              <a:rect b="b" l="l" r="r" t="t"/>
              <a:pathLst>
                <a:path extrusionOk="0" h="1140968" w="20730894">
                  <a:moveTo>
                    <a:pt x="0" y="0"/>
                  </a:moveTo>
                  <a:lnTo>
                    <a:pt x="20730894" y="0"/>
                  </a:lnTo>
                  <a:lnTo>
                    <a:pt x="20730894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164" name="Google Shape;164;p4"/>
            <p:cNvSpPr/>
            <p:nvPr/>
          </p:nvSpPr>
          <p:spPr>
            <a:xfrm>
              <a:off x="0" y="0"/>
              <a:ext cx="20758396" cy="1166368"/>
            </a:xfrm>
            <a:custGeom>
              <a:rect b="b" l="l" r="r" t="t"/>
              <a:pathLst>
                <a:path extrusionOk="0" h="1166368" w="20758396">
                  <a:moveTo>
                    <a:pt x="13753" y="0"/>
                  </a:moveTo>
                  <a:lnTo>
                    <a:pt x="20744647" y="0"/>
                  </a:lnTo>
                  <a:cubicBezTo>
                    <a:pt x="20752212" y="0"/>
                    <a:pt x="20758396" y="5715"/>
                    <a:pt x="20758396" y="12700"/>
                  </a:cubicBezTo>
                  <a:lnTo>
                    <a:pt x="20758396" y="1153668"/>
                  </a:lnTo>
                  <a:cubicBezTo>
                    <a:pt x="20758396" y="1160653"/>
                    <a:pt x="20752212" y="1166368"/>
                    <a:pt x="20744647" y="1166368"/>
                  </a:cubicBezTo>
                  <a:lnTo>
                    <a:pt x="13753" y="1166368"/>
                  </a:lnTo>
                  <a:cubicBezTo>
                    <a:pt x="6189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189" y="0"/>
                    <a:pt x="13753" y="0"/>
                  </a:cubicBezTo>
                  <a:moveTo>
                    <a:pt x="13753" y="25400"/>
                  </a:moveTo>
                  <a:lnTo>
                    <a:pt x="13753" y="12700"/>
                  </a:lnTo>
                  <a:lnTo>
                    <a:pt x="27506" y="12700"/>
                  </a:lnTo>
                  <a:lnTo>
                    <a:pt x="27506" y="1153668"/>
                  </a:lnTo>
                  <a:lnTo>
                    <a:pt x="13753" y="1153668"/>
                  </a:lnTo>
                  <a:lnTo>
                    <a:pt x="13753" y="1140968"/>
                  </a:lnTo>
                  <a:lnTo>
                    <a:pt x="20744647" y="1140968"/>
                  </a:lnTo>
                  <a:lnTo>
                    <a:pt x="20744647" y="1153668"/>
                  </a:lnTo>
                  <a:lnTo>
                    <a:pt x="20730894" y="1153668"/>
                  </a:lnTo>
                  <a:lnTo>
                    <a:pt x="20730894" y="12700"/>
                  </a:lnTo>
                  <a:lnTo>
                    <a:pt x="20744647" y="12700"/>
                  </a:lnTo>
                  <a:lnTo>
                    <a:pt x="20744647" y="25400"/>
                  </a:lnTo>
                  <a:lnTo>
                    <a:pt x="13753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4"/>
          <p:cNvSpPr txBox="1"/>
          <p:nvPr/>
        </p:nvSpPr>
        <p:spPr>
          <a:xfrm>
            <a:off x="2378784" y="1685320"/>
            <a:ext cx="14679282" cy="679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 the significance of environmental mainstreaming in reducing the environmental and carbon footprint of humanitarian programs.</a:t>
            </a:r>
            <a:endParaRPr/>
          </a:p>
        </p:txBody>
      </p:sp>
      <p:grpSp>
        <p:nvGrpSpPr>
          <p:cNvPr id="166" name="Google Shape;166;p4"/>
          <p:cNvGrpSpPr/>
          <p:nvPr/>
        </p:nvGrpSpPr>
        <p:grpSpPr>
          <a:xfrm>
            <a:off x="1102681" y="1478995"/>
            <a:ext cx="1151324" cy="1063186"/>
            <a:chOff x="0" y="0"/>
            <a:chExt cx="1571948" cy="1451610"/>
          </a:xfrm>
        </p:grpSpPr>
        <p:sp>
          <p:nvSpPr>
            <p:cNvPr id="167" name="Google Shape;167;p4"/>
            <p:cNvSpPr/>
            <p:nvPr/>
          </p:nvSpPr>
          <p:spPr>
            <a:xfrm>
              <a:off x="13753" y="12700"/>
              <a:ext cx="1544444" cy="1426210"/>
            </a:xfrm>
            <a:custGeom>
              <a:rect b="b" l="l" r="r" t="t"/>
              <a:pathLst>
                <a:path extrusionOk="0" h="1426210" w="1544444">
                  <a:moveTo>
                    <a:pt x="0" y="713105"/>
                  </a:moveTo>
                  <a:cubicBezTo>
                    <a:pt x="0" y="319278"/>
                    <a:pt x="345746" y="0"/>
                    <a:pt x="772222" y="0"/>
                  </a:cubicBezTo>
                  <a:cubicBezTo>
                    <a:pt x="1198697" y="0"/>
                    <a:pt x="1544444" y="319278"/>
                    <a:pt x="1544444" y="713105"/>
                  </a:cubicBezTo>
                  <a:cubicBezTo>
                    <a:pt x="1544444" y="1106932"/>
                    <a:pt x="1198697" y="1426210"/>
                    <a:pt x="772222" y="1426210"/>
                  </a:cubicBezTo>
                  <a:cubicBezTo>
                    <a:pt x="345746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0" y="0"/>
              <a:ext cx="1571948" cy="1451610"/>
            </a:xfrm>
            <a:custGeom>
              <a:rect b="b" l="l" r="r" t="t"/>
              <a:pathLst>
                <a:path extrusionOk="0" h="1451610" w="1571948">
                  <a:moveTo>
                    <a:pt x="0" y="725805"/>
                  </a:moveTo>
                  <a:cubicBezTo>
                    <a:pt x="0" y="324993"/>
                    <a:pt x="351935" y="0"/>
                    <a:pt x="785975" y="0"/>
                  </a:cubicBezTo>
                  <a:lnTo>
                    <a:pt x="785975" y="12700"/>
                  </a:lnTo>
                  <a:lnTo>
                    <a:pt x="785975" y="0"/>
                  </a:lnTo>
                  <a:cubicBezTo>
                    <a:pt x="1220014" y="0"/>
                    <a:pt x="1571948" y="324993"/>
                    <a:pt x="1571948" y="725805"/>
                  </a:cubicBezTo>
                  <a:lnTo>
                    <a:pt x="1558197" y="725805"/>
                  </a:lnTo>
                  <a:lnTo>
                    <a:pt x="1571948" y="725805"/>
                  </a:lnTo>
                  <a:cubicBezTo>
                    <a:pt x="1571948" y="1126617"/>
                    <a:pt x="1220015" y="1451610"/>
                    <a:pt x="785975" y="1451610"/>
                  </a:cubicBezTo>
                  <a:lnTo>
                    <a:pt x="785975" y="1438910"/>
                  </a:lnTo>
                  <a:lnTo>
                    <a:pt x="785975" y="1451610"/>
                  </a:lnTo>
                  <a:cubicBezTo>
                    <a:pt x="351935" y="1451610"/>
                    <a:pt x="0" y="1126617"/>
                    <a:pt x="0" y="725805"/>
                  </a:cubicBezTo>
                  <a:lnTo>
                    <a:pt x="13753" y="725805"/>
                  </a:lnTo>
                  <a:lnTo>
                    <a:pt x="27506" y="725805"/>
                  </a:lnTo>
                  <a:lnTo>
                    <a:pt x="13753" y="725805"/>
                  </a:lnTo>
                  <a:lnTo>
                    <a:pt x="0" y="725805"/>
                  </a:lnTo>
                  <a:moveTo>
                    <a:pt x="27506" y="725805"/>
                  </a:moveTo>
                  <a:cubicBezTo>
                    <a:pt x="27506" y="732790"/>
                    <a:pt x="21317" y="738505"/>
                    <a:pt x="13753" y="738505"/>
                  </a:cubicBezTo>
                  <a:cubicBezTo>
                    <a:pt x="6189" y="738505"/>
                    <a:pt x="0" y="732790"/>
                    <a:pt x="0" y="725805"/>
                  </a:cubicBezTo>
                  <a:cubicBezTo>
                    <a:pt x="0" y="718820"/>
                    <a:pt x="6189" y="713105"/>
                    <a:pt x="13753" y="713105"/>
                  </a:cubicBezTo>
                  <a:cubicBezTo>
                    <a:pt x="21317" y="713105"/>
                    <a:pt x="27506" y="718820"/>
                    <a:pt x="27506" y="725805"/>
                  </a:cubicBezTo>
                  <a:cubicBezTo>
                    <a:pt x="27506" y="1112647"/>
                    <a:pt x="367063" y="1426210"/>
                    <a:pt x="785975" y="1426210"/>
                  </a:cubicBezTo>
                  <a:cubicBezTo>
                    <a:pt x="1204886" y="1426210"/>
                    <a:pt x="1544444" y="1112647"/>
                    <a:pt x="1544444" y="725805"/>
                  </a:cubicBezTo>
                  <a:cubicBezTo>
                    <a:pt x="1544444" y="338963"/>
                    <a:pt x="1204886" y="25400"/>
                    <a:pt x="785975" y="25400"/>
                  </a:cubicBezTo>
                  <a:lnTo>
                    <a:pt x="785975" y="12700"/>
                  </a:lnTo>
                  <a:lnTo>
                    <a:pt x="785975" y="25400"/>
                  </a:lnTo>
                  <a:cubicBezTo>
                    <a:pt x="367063" y="25400"/>
                    <a:pt x="27506" y="338963"/>
                    <a:pt x="27506" y="725805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4"/>
          <p:cNvGrpSpPr/>
          <p:nvPr/>
        </p:nvGrpSpPr>
        <p:grpSpPr>
          <a:xfrm>
            <a:off x="2598630" y="2836777"/>
            <a:ext cx="14459452" cy="854269"/>
            <a:chOff x="0" y="0"/>
            <a:chExt cx="19742063" cy="1166368"/>
          </a:xfrm>
        </p:grpSpPr>
        <p:sp>
          <p:nvSpPr>
            <p:cNvPr id="170" name="Google Shape;170;p4"/>
            <p:cNvSpPr/>
            <p:nvPr/>
          </p:nvSpPr>
          <p:spPr>
            <a:xfrm>
              <a:off x="13753" y="12700"/>
              <a:ext cx="19714559" cy="1140968"/>
            </a:xfrm>
            <a:custGeom>
              <a:rect b="b" l="l" r="r" t="t"/>
              <a:pathLst>
                <a:path extrusionOk="0" h="1140968" w="19714559">
                  <a:moveTo>
                    <a:pt x="0" y="0"/>
                  </a:moveTo>
                  <a:lnTo>
                    <a:pt x="19714559" y="0"/>
                  </a:lnTo>
                  <a:lnTo>
                    <a:pt x="19714559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171" name="Google Shape;171;p4"/>
            <p:cNvSpPr/>
            <p:nvPr/>
          </p:nvSpPr>
          <p:spPr>
            <a:xfrm>
              <a:off x="0" y="0"/>
              <a:ext cx="19742063" cy="1166368"/>
            </a:xfrm>
            <a:custGeom>
              <a:rect b="b" l="l" r="r" t="t"/>
              <a:pathLst>
                <a:path extrusionOk="0" h="1166368" w="19742063">
                  <a:moveTo>
                    <a:pt x="13753" y="0"/>
                  </a:moveTo>
                  <a:lnTo>
                    <a:pt x="19728312" y="0"/>
                  </a:lnTo>
                  <a:cubicBezTo>
                    <a:pt x="19735876" y="0"/>
                    <a:pt x="19742063" y="5715"/>
                    <a:pt x="19742063" y="12700"/>
                  </a:cubicBezTo>
                  <a:lnTo>
                    <a:pt x="19742063" y="1153668"/>
                  </a:lnTo>
                  <a:cubicBezTo>
                    <a:pt x="19742063" y="1160653"/>
                    <a:pt x="19735876" y="1166368"/>
                    <a:pt x="19728312" y="1166368"/>
                  </a:cubicBezTo>
                  <a:lnTo>
                    <a:pt x="13753" y="1166368"/>
                  </a:lnTo>
                  <a:cubicBezTo>
                    <a:pt x="6189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189" y="0"/>
                    <a:pt x="13753" y="0"/>
                  </a:cubicBezTo>
                  <a:moveTo>
                    <a:pt x="13753" y="25400"/>
                  </a:moveTo>
                  <a:lnTo>
                    <a:pt x="13753" y="12700"/>
                  </a:lnTo>
                  <a:lnTo>
                    <a:pt x="27506" y="12700"/>
                  </a:lnTo>
                  <a:lnTo>
                    <a:pt x="27506" y="1153668"/>
                  </a:lnTo>
                  <a:lnTo>
                    <a:pt x="13753" y="1153668"/>
                  </a:lnTo>
                  <a:lnTo>
                    <a:pt x="13753" y="1140968"/>
                  </a:lnTo>
                  <a:lnTo>
                    <a:pt x="19728312" y="1140968"/>
                  </a:lnTo>
                  <a:lnTo>
                    <a:pt x="19728312" y="1153668"/>
                  </a:lnTo>
                  <a:lnTo>
                    <a:pt x="19714559" y="1153668"/>
                  </a:lnTo>
                  <a:lnTo>
                    <a:pt x="19714559" y="12700"/>
                  </a:lnTo>
                  <a:lnTo>
                    <a:pt x="19728312" y="12700"/>
                  </a:lnTo>
                  <a:lnTo>
                    <a:pt x="19728312" y="25400"/>
                  </a:lnTo>
                  <a:lnTo>
                    <a:pt x="13753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4"/>
          <p:cNvSpPr txBox="1"/>
          <p:nvPr/>
        </p:nvSpPr>
        <p:spPr>
          <a:xfrm>
            <a:off x="3077490" y="2938645"/>
            <a:ext cx="13934913" cy="679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key entry points, enablers and financing opportunities for integrating environmental considerations into humanitarian actions.</a:t>
            </a:r>
            <a:endParaRPr/>
          </a:p>
        </p:txBody>
      </p:sp>
      <p:grpSp>
        <p:nvGrpSpPr>
          <p:cNvPr id="173" name="Google Shape;173;p4"/>
          <p:cNvGrpSpPr/>
          <p:nvPr/>
        </p:nvGrpSpPr>
        <p:grpSpPr>
          <a:xfrm>
            <a:off x="1847051" y="2732320"/>
            <a:ext cx="1151324" cy="1063186"/>
            <a:chOff x="0" y="0"/>
            <a:chExt cx="1571948" cy="1451610"/>
          </a:xfrm>
        </p:grpSpPr>
        <p:sp>
          <p:nvSpPr>
            <p:cNvPr id="174" name="Google Shape;174;p4"/>
            <p:cNvSpPr/>
            <p:nvPr/>
          </p:nvSpPr>
          <p:spPr>
            <a:xfrm>
              <a:off x="13753" y="12700"/>
              <a:ext cx="1544444" cy="1426210"/>
            </a:xfrm>
            <a:custGeom>
              <a:rect b="b" l="l" r="r" t="t"/>
              <a:pathLst>
                <a:path extrusionOk="0" h="1426210" w="1544444">
                  <a:moveTo>
                    <a:pt x="0" y="713105"/>
                  </a:moveTo>
                  <a:cubicBezTo>
                    <a:pt x="0" y="319278"/>
                    <a:pt x="345746" y="0"/>
                    <a:pt x="772222" y="0"/>
                  </a:cubicBezTo>
                  <a:cubicBezTo>
                    <a:pt x="1198697" y="0"/>
                    <a:pt x="1544444" y="319278"/>
                    <a:pt x="1544444" y="713105"/>
                  </a:cubicBezTo>
                  <a:cubicBezTo>
                    <a:pt x="1544444" y="1106932"/>
                    <a:pt x="1198697" y="1426210"/>
                    <a:pt x="772222" y="1426210"/>
                  </a:cubicBezTo>
                  <a:cubicBezTo>
                    <a:pt x="345746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0" y="0"/>
              <a:ext cx="1571948" cy="1451610"/>
            </a:xfrm>
            <a:custGeom>
              <a:rect b="b" l="l" r="r" t="t"/>
              <a:pathLst>
                <a:path extrusionOk="0" h="1451610" w="1571948">
                  <a:moveTo>
                    <a:pt x="0" y="725805"/>
                  </a:moveTo>
                  <a:cubicBezTo>
                    <a:pt x="0" y="324993"/>
                    <a:pt x="351935" y="0"/>
                    <a:pt x="785975" y="0"/>
                  </a:cubicBezTo>
                  <a:lnTo>
                    <a:pt x="785975" y="12700"/>
                  </a:lnTo>
                  <a:lnTo>
                    <a:pt x="785975" y="0"/>
                  </a:lnTo>
                  <a:cubicBezTo>
                    <a:pt x="1220014" y="0"/>
                    <a:pt x="1571948" y="324993"/>
                    <a:pt x="1571948" y="725805"/>
                  </a:cubicBezTo>
                  <a:lnTo>
                    <a:pt x="1558197" y="725805"/>
                  </a:lnTo>
                  <a:lnTo>
                    <a:pt x="1571948" y="725805"/>
                  </a:lnTo>
                  <a:cubicBezTo>
                    <a:pt x="1571948" y="1126617"/>
                    <a:pt x="1220015" y="1451610"/>
                    <a:pt x="785975" y="1451610"/>
                  </a:cubicBezTo>
                  <a:lnTo>
                    <a:pt x="785975" y="1438910"/>
                  </a:lnTo>
                  <a:lnTo>
                    <a:pt x="785975" y="1451610"/>
                  </a:lnTo>
                  <a:cubicBezTo>
                    <a:pt x="351935" y="1451610"/>
                    <a:pt x="0" y="1126617"/>
                    <a:pt x="0" y="725805"/>
                  </a:cubicBezTo>
                  <a:lnTo>
                    <a:pt x="13753" y="725805"/>
                  </a:lnTo>
                  <a:lnTo>
                    <a:pt x="27506" y="725805"/>
                  </a:lnTo>
                  <a:lnTo>
                    <a:pt x="13753" y="725805"/>
                  </a:lnTo>
                  <a:lnTo>
                    <a:pt x="0" y="725805"/>
                  </a:lnTo>
                  <a:moveTo>
                    <a:pt x="27506" y="725805"/>
                  </a:moveTo>
                  <a:cubicBezTo>
                    <a:pt x="27506" y="732790"/>
                    <a:pt x="21317" y="738505"/>
                    <a:pt x="13753" y="738505"/>
                  </a:cubicBezTo>
                  <a:cubicBezTo>
                    <a:pt x="6189" y="738505"/>
                    <a:pt x="0" y="732790"/>
                    <a:pt x="0" y="725805"/>
                  </a:cubicBezTo>
                  <a:cubicBezTo>
                    <a:pt x="0" y="718820"/>
                    <a:pt x="6189" y="713105"/>
                    <a:pt x="13753" y="713105"/>
                  </a:cubicBezTo>
                  <a:cubicBezTo>
                    <a:pt x="21317" y="713105"/>
                    <a:pt x="27506" y="718820"/>
                    <a:pt x="27506" y="725805"/>
                  </a:cubicBezTo>
                  <a:cubicBezTo>
                    <a:pt x="27506" y="1112647"/>
                    <a:pt x="367063" y="1426210"/>
                    <a:pt x="785975" y="1426210"/>
                  </a:cubicBezTo>
                  <a:cubicBezTo>
                    <a:pt x="1204886" y="1426210"/>
                    <a:pt x="1544444" y="1112647"/>
                    <a:pt x="1544444" y="725805"/>
                  </a:cubicBezTo>
                  <a:cubicBezTo>
                    <a:pt x="1544444" y="338963"/>
                    <a:pt x="1204886" y="25400"/>
                    <a:pt x="785975" y="25400"/>
                  </a:cubicBezTo>
                  <a:lnTo>
                    <a:pt x="785975" y="12700"/>
                  </a:lnTo>
                  <a:lnTo>
                    <a:pt x="785975" y="25400"/>
                  </a:lnTo>
                  <a:cubicBezTo>
                    <a:pt x="367063" y="25400"/>
                    <a:pt x="27506" y="338963"/>
                    <a:pt x="27506" y="725805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2939011" y="4090103"/>
            <a:ext cx="14119089" cy="854269"/>
            <a:chOff x="0" y="0"/>
            <a:chExt cx="19277352" cy="1166368"/>
          </a:xfrm>
        </p:grpSpPr>
        <p:sp>
          <p:nvSpPr>
            <p:cNvPr id="177" name="Google Shape;177;p4"/>
            <p:cNvSpPr/>
            <p:nvPr/>
          </p:nvSpPr>
          <p:spPr>
            <a:xfrm>
              <a:off x="13753" y="12700"/>
              <a:ext cx="19249850" cy="1140968"/>
            </a:xfrm>
            <a:custGeom>
              <a:rect b="b" l="l" r="r" t="t"/>
              <a:pathLst>
                <a:path extrusionOk="0" h="1140968" w="19249850">
                  <a:moveTo>
                    <a:pt x="0" y="0"/>
                  </a:moveTo>
                  <a:lnTo>
                    <a:pt x="19249849" y="0"/>
                  </a:lnTo>
                  <a:lnTo>
                    <a:pt x="19249849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178" name="Google Shape;178;p4"/>
            <p:cNvSpPr/>
            <p:nvPr/>
          </p:nvSpPr>
          <p:spPr>
            <a:xfrm>
              <a:off x="0" y="0"/>
              <a:ext cx="19277352" cy="1166368"/>
            </a:xfrm>
            <a:custGeom>
              <a:rect b="b" l="l" r="r" t="t"/>
              <a:pathLst>
                <a:path extrusionOk="0" h="1166368" w="19277352">
                  <a:moveTo>
                    <a:pt x="13753" y="0"/>
                  </a:moveTo>
                  <a:lnTo>
                    <a:pt x="19263602" y="0"/>
                  </a:lnTo>
                  <a:cubicBezTo>
                    <a:pt x="19271168" y="0"/>
                    <a:pt x="19277352" y="5715"/>
                    <a:pt x="19277352" y="12700"/>
                  </a:cubicBezTo>
                  <a:lnTo>
                    <a:pt x="19277352" y="1153668"/>
                  </a:lnTo>
                  <a:cubicBezTo>
                    <a:pt x="19277352" y="1160653"/>
                    <a:pt x="19271168" y="1166368"/>
                    <a:pt x="19263602" y="1166368"/>
                  </a:cubicBezTo>
                  <a:lnTo>
                    <a:pt x="13753" y="1166368"/>
                  </a:lnTo>
                  <a:cubicBezTo>
                    <a:pt x="6189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189" y="0"/>
                    <a:pt x="13753" y="0"/>
                  </a:cubicBezTo>
                  <a:moveTo>
                    <a:pt x="13753" y="25400"/>
                  </a:moveTo>
                  <a:lnTo>
                    <a:pt x="13753" y="12700"/>
                  </a:lnTo>
                  <a:lnTo>
                    <a:pt x="27506" y="12700"/>
                  </a:lnTo>
                  <a:lnTo>
                    <a:pt x="27506" y="1153668"/>
                  </a:lnTo>
                  <a:lnTo>
                    <a:pt x="13753" y="1153668"/>
                  </a:lnTo>
                  <a:lnTo>
                    <a:pt x="13753" y="1140968"/>
                  </a:lnTo>
                  <a:lnTo>
                    <a:pt x="19263602" y="1140968"/>
                  </a:lnTo>
                  <a:lnTo>
                    <a:pt x="19263602" y="1153668"/>
                  </a:lnTo>
                  <a:lnTo>
                    <a:pt x="19249850" y="1153668"/>
                  </a:lnTo>
                  <a:lnTo>
                    <a:pt x="19249850" y="12700"/>
                  </a:lnTo>
                  <a:lnTo>
                    <a:pt x="19263602" y="12700"/>
                  </a:lnTo>
                  <a:lnTo>
                    <a:pt x="19263602" y="25400"/>
                  </a:lnTo>
                  <a:lnTo>
                    <a:pt x="13753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4"/>
          <p:cNvSpPr txBox="1"/>
          <p:nvPr/>
        </p:nvSpPr>
        <p:spPr>
          <a:xfrm>
            <a:off x="3417871" y="4191971"/>
            <a:ext cx="13594531" cy="679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 and implement environmental policies and guidelines in line with global and regional frameworks.</a:t>
            </a:r>
            <a:endParaRPr/>
          </a:p>
        </p:txBody>
      </p:sp>
      <p:grpSp>
        <p:nvGrpSpPr>
          <p:cNvPr id="180" name="Google Shape;180;p4"/>
          <p:cNvGrpSpPr/>
          <p:nvPr/>
        </p:nvGrpSpPr>
        <p:grpSpPr>
          <a:xfrm>
            <a:off x="2187432" y="3985646"/>
            <a:ext cx="1151324" cy="1063186"/>
            <a:chOff x="0" y="0"/>
            <a:chExt cx="1571948" cy="1451610"/>
          </a:xfrm>
        </p:grpSpPr>
        <p:sp>
          <p:nvSpPr>
            <p:cNvPr id="181" name="Google Shape;181;p4"/>
            <p:cNvSpPr/>
            <p:nvPr/>
          </p:nvSpPr>
          <p:spPr>
            <a:xfrm>
              <a:off x="13753" y="12700"/>
              <a:ext cx="1544444" cy="1426210"/>
            </a:xfrm>
            <a:custGeom>
              <a:rect b="b" l="l" r="r" t="t"/>
              <a:pathLst>
                <a:path extrusionOk="0" h="1426210" w="1544444">
                  <a:moveTo>
                    <a:pt x="0" y="713105"/>
                  </a:moveTo>
                  <a:cubicBezTo>
                    <a:pt x="0" y="319278"/>
                    <a:pt x="345746" y="0"/>
                    <a:pt x="772222" y="0"/>
                  </a:cubicBezTo>
                  <a:cubicBezTo>
                    <a:pt x="1198697" y="0"/>
                    <a:pt x="1544444" y="319278"/>
                    <a:pt x="1544444" y="713105"/>
                  </a:cubicBezTo>
                  <a:cubicBezTo>
                    <a:pt x="1544444" y="1106932"/>
                    <a:pt x="1198697" y="1426210"/>
                    <a:pt x="772222" y="1426210"/>
                  </a:cubicBezTo>
                  <a:cubicBezTo>
                    <a:pt x="345746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0" y="0"/>
              <a:ext cx="1571948" cy="1451610"/>
            </a:xfrm>
            <a:custGeom>
              <a:rect b="b" l="l" r="r" t="t"/>
              <a:pathLst>
                <a:path extrusionOk="0" h="1451610" w="1571948">
                  <a:moveTo>
                    <a:pt x="0" y="725805"/>
                  </a:moveTo>
                  <a:cubicBezTo>
                    <a:pt x="0" y="324993"/>
                    <a:pt x="351935" y="0"/>
                    <a:pt x="785975" y="0"/>
                  </a:cubicBezTo>
                  <a:lnTo>
                    <a:pt x="785975" y="12700"/>
                  </a:lnTo>
                  <a:lnTo>
                    <a:pt x="785975" y="0"/>
                  </a:lnTo>
                  <a:cubicBezTo>
                    <a:pt x="1220014" y="0"/>
                    <a:pt x="1571948" y="324993"/>
                    <a:pt x="1571948" y="725805"/>
                  </a:cubicBezTo>
                  <a:lnTo>
                    <a:pt x="1558197" y="725805"/>
                  </a:lnTo>
                  <a:lnTo>
                    <a:pt x="1571948" y="725805"/>
                  </a:lnTo>
                  <a:cubicBezTo>
                    <a:pt x="1571948" y="1126617"/>
                    <a:pt x="1220015" y="1451610"/>
                    <a:pt x="785975" y="1451610"/>
                  </a:cubicBezTo>
                  <a:lnTo>
                    <a:pt x="785975" y="1438910"/>
                  </a:lnTo>
                  <a:lnTo>
                    <a:pt x="785975" y="1451610"/>
                  </a:lnTo>
                  <a:cubicBezTo>
                    <a:pt x="351935" y="1451610"/>
                    <a:pt x="0" y="1126617"/>
                    <a:pt x="0" y="725805"/>
                  </a:cubicBezTo>
                  <a:lnTo>
                    <a:pt x="13753" y="725805"/>
                  </a:lnTo>
                  <a:lnTo>
                    <a:pt x="27506" y="725805"/>
                  </a:lnTo>
                  <a:lnTo>
                    <a:pt x="13753" y="725805"/>
                  </a:lnTo>
                  <a:lnTo>
                    <a:pt x="0" y="725805"/>
                  </a:lnTo>
                  <a:moveTo>
                    <a:pt x="27506" y="725805"/>
                  </a:moveTo>
                  <a:cubicBezTo>
                    <a:pt x="27506" y="732790"/>
                    <a:pt x="21317" y="738505"/>
                    <a:pt x="13753" y="738505"/>
                  </a:cubicBezTo>
                  <a:cubicBezTo>
                    <a:pt x="6189" y="738505"/>
                    <a:pt x="0" y="732790"/>
                    <a:pt x="0" y="725805"/>
                  </a:cubicBezTo>
                  <a:cubicBezTo>
                    <a:pt x="0" y="718820"/>
                    <a:pt x="6189" y="713105"/>
                    <a:pt x="13753" y="713105"/>
                  </a:cubicBezTo>
                  <a:cubicBezTo>
                    <a:pt x="21317" y="713105"/>
                    <a:pt x="27506" y="718820"/>
                    <a:pt x="27506" y="725805"/>
                  </a:cubicBezTo>
                  <a:cubicBezTo>
                    <a:pt x="27506" y="1112647"/>
                    <a:pt x="367063" y="1426210"/>
                    <a:pt x="785975" y="1426210"/>
                  </a:cubicBezTo>
                  <a:cubicBezTo>
                    <a:pt x="1204886" y="1426210"/>
                    <a:pt x="1544444" y="1112647"/>
                    <a:pt x="1544444" y="725805"/>
                  </a:cubicBezTo>
                  <a:cubicBezTo>
                    <a:pt x="1544444" y="338963"/>
                    <a:pt x="1204886" y="25400"/>
                    <a:pt x="785975" y="25400"/>
                  </a:cubicBezTo>
                  <a:lnTo>
                    <a:pt x="785975" y="12700"/>
                  </a:lnTo>
                  <a:lnTo>
                    <a:pt x="785975" y="25400"/>
                  </a:lnTo>
                  <a:cubicBezTo>
                    <a:pt x="367063" y="25400"/>
                    <a:pt x="27506" y="338963"/>
                    <a:pt x="27506" y="725805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4"/>
          <p:cNvGrpSpPr/>
          <p:nvPr/>
        </p:nvGrpSpPr>
        <p:grpSpPr>
          <a:xfrm>
            <a:off x="2939011" y="5342634"/>
            <a:ext cx="14119089" cy="854269"/>
            <a:chOff x="0" y="0"/>
            <a:chExt cx="19277352" cy="1166368"/>
          </a:xfrm>
        </p:grpSpPr>
        <p:sp>
          <p:nvSpPr>
            <p:cNvPr id="184" name="Google Shape;184;p4"/>
            <p:cNvSpPr/>
            <p:nvPr/>
          </p:nvSpPr>
          <p:spPr>
            <a:xfrm>
              <a:off x="13753" y="12700"/>
              <a:ext cx="19249850" cy="1140968"/>
            </a:xfrm>
            <a:custGeom>
              <a:rect b="b" l="l" r="r" t="t"/>
              <a:pathLst>
                <a:path extrusionOk="0" h="1140968" w="19249850">
                  <a:moveTo>
                    <a:pt x="0" y="0"/>
                  </a:moveTo>
                  <a:lnTo>
                    <a:pt x="19249849" y="0"/>
                  </a:lnTo>
                  <a:lnTo>
                    <a:pt x="19249849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185" name="Google Shape;185;p4"/>
            <p:cNvSpPr/>
            <p:nvPr/>
          </p:nvSpPr>
          <p:spPr>
            <a:xfrm>
              <a:off x="0" y="0"/>
              <a:ext cx="19277352" cy="1166368"/>
            </a:xfrm>
            <a:custGeom>
              <a:rect b="b" l="l" r="r" t="t"/>
              <a:pathLst>
                <a:path extrusionOk="0" h="1166368" w="19277352">
                  <a:moveTo>
                    <a:pt x="13753" y="0"/>
                  </a:moveTo>
                  <a:lnTo>
                    <a:pt x="19263602" y="0"/>
                  </a:lnTo>
                  <a:cubicBezTo>
                    <a:pt x="19271168" y="0"/>
                    <a:pt x="19277352" y="5715"/>
                    <a:pt x="19277352" y="12700"/>
                  </a:cubicBezTo>
                  <a:lnTo>
                    <a:pt x="19277352" y="1153668"/>
                  </a:lnTo>
                  <a:cubicBezTo>
                    <a:pt x="19277352" y="1160653"/>
                    <a:pt x="19271168" y="1166368"/>
                    <a:pt x="19263602" y="1166368"/>
                  </a:cubicBezTo>
                  <a:lnTo>
                    <a:pt x="13753" y="1166368"/>
                  </a:lnTo>
                  <a:cubicBezTo>
                    <a:pt x="6189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189" y="0"/>
                    <a:pt x="13753" y="0"/>
                  </a:cubicBezTo>
                  <a:moveTo>
                    <a:pt x="13753" y="25400"/>
                  </a:moveTo>
                  <a:lnTo>
                    <a:pt x="13753" y="12700"/>
                  </a:lnTo>
                  <a:lnTo>
                    <a:pt x="27506" y="12700"/>
                  </a:lnTo>
                  <a:lnTo>
                    <a:pt x="27506" y="1153668"/>
                  </a:lnTo>
                  <a:lnTo>
                    <a:pt x="13753" y="1153668"/>
                  </a:lnTo>
                  <a:lnTo>
                    <a:pt x="13753" y="1140968"/>
                  </a:lnTo>
                  <a:lnTo>
                    <a:pt x="19263602" y="1140968"/>
                  </a:lnTo>
                  <a:lnTo>
                    <a:pt x="19263602" y="1153668"/>
                  </a:lnTo>
                  <a:lnTo>
                    <a:pt x="19249850" y="1153668"/>
                  </a:lnTo>
                  <a:lnTo>
                    <a:pt x="19249850" y="12700"/>
                  </a:lnTo>
                  <a:lnTo>
                    <a:pt x="19263602" y="12700"/>
                  </a:lnTo>
                  <a:lnTo>
                    <a:pt x="19263602" y="25400"/>
                  </a:lnTo>
                  <a:lnTo>
                    <a:pt x="13753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4"/>
          <p:cNvSpPr txBox="1"/>
          <p:nvPr/>
        </p:nvSpPr>
        <p:spPr>
          <a:xfrm>
            <a:off x="3524739" y="5449188"/>
            <a:ext cx="13594531" cy="679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environmental impacts across different humanitarian clusters and propose appropriate mitigation strategies.</a:t>
            </a:r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2187432" y="5238178"/>
            <a:ext cx="1151324" cy="1063186"/>
            <a:chOff x="0" y="0"/>
            <a:chExt cx="1571948" cy="1451610"/>
          </a:xfrm>
        </p:grpSpPr>
        <p:sp>
          <p:nvSpPr>
            <p:cNvPr id="188" name="Google Shape;188;p4"/>
            <p:cNvSpPr/>
            <p:nvPr/>
          </p:nvSpPr>
          <p:spPr>
            <a:xfrm>
              <a:off x="13753" y="12700"/>
              <a:ext cx="1544444" cy="1426210"/>
            </a:xfrm>
            <a:custGeom>
              <a:rect b="b" l="l" r="r" t="t"/>
              <a:pathLst>
                <a:path extrusionOk="0" h="1426210" w="1544444">
                  <a:moveTo>
                    <a:pt x="0" y="713105"/>
                  </a:moveTo>
                  <a:cubicBezTo>
                    <a:pt x="0" y="319278"/>
                    <a:pt x="345746" y="0"/>
                    <a:pt x="772222" y="0"/>
                  </a:cubicBezTo>
                  <a:cubicBezTo>
                    <a:pt x="1198697" y="0"/>
                    <a:pt x="1544444" y="319278"/>
                    <a:pt x="1544444" y="713105"/>
                  </a:cubicBezTo>
                  <a:cubicBezTo>
                    <a:pt x="1544444" y="1106932"/>
                    <a:pt x="1198697" y="1426210"/>
                    <a:pt x="772222" y="1426210"/>
                  </a:cubicBezTo>
                  <a:cubicBezTo>
                    <a:pt x="345746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0" y="0"/>
              <a:ext cx="1571948" cy="1451610"/>
            </a:xfrm>
            <a:custGeom>
              <a:rect b="b" l="l" r="r" t="t"/>
              <a:pathLst>
                <a:path extrusionOk="0" h="1451610" w="1571948">
                  <a:moveTo>
                    <a:pt x="0" y="725805"/>
                  </a:moveTo>
                  <a:cubicBezTo>
                    <a:pt x="0" y="324993"/>
                    <a:pt x="351935" y="0"/>
                    <a:pt x="785975" y="0"/>
                  </a:cubicBezTo>
                  <a:lnTo>
                    <a:pt x="785975" y="12700"/>
                  </a:lnTo>
                  <a:lnTo>
                    <a:pt x="785975" y="0"/>
                  </a:lnTo>
                  <a:cubicBezTo>
                    <a:pt x="1220014" y="0"/>
                    <a:pt x="1571948" y="324993"/>
                    <a:pt x="1571948" y="725805"/>
                  </a:cubicBezTo>
                  <a:lnTo>
                    <a:pt x="1558197" y="725805"/>
                  </a:lnTo>
                  <a:lnTo>
                    <a:pt x="1571948" y="725805"/>
                  </a:lnTo>
                  <a:cubicBezTo>
                    <a:pt x="1571948" y="1126617"/>
                    <a:pt x="1220015" y="1451610"/>
                    <a:pt x="785975" y="1451610"/>
                  </a:cubicBezTo>
                  <a:lnTo>
                    <a:pt x="785975" y="1438910"/>
                  </a:lnTo>
                  <a:lnTo>
                    <a:pt x="785975" y="1451610"/>
                  </a:lnTo>
                  <a:cubicBezTo>
                    <a:pt x="351935" y="1451610"/>
                    <a:pt x="0" y="1126617"/>
                    <a:pt x="0" y="725805"/>
                  </a:cubicBezTo>
                  <a:lnTo>
                    <a:pt x="13753" y="725805"/>
                  </a:lnTo>
                  <a:lnTo>
                    <a:pt x="27506" y="725805"/>
                  </a:lnTo>
                  <a:lnTo>
                    <a:pt x="13753" y="725805"/>
                  </a:lnTo>
                  <a:lnTo>
                    <a:pt x="0" y="725805"/>
                  </a:lnTo>
                  <a:moveTo>
                    <a:pt x="27506" y="725805"/>
                  </a:moveTo>
                  <a:cubicBezTo>
                    <a:pt x="27506" y="732790"/>
                    <a:pt x="21317" y="738505"/>
                    <a:pt x="13753" y="738505"/>
                  </a:cubicBezTo>
                  <a:cubicBezTo>
                    <a:pt x="6189" y="738505"/>
                    <a:pt x="0" y="732790"/>
                    <a:pt x="0" y="725805"/>
                  </a:cubicBezTo>
                  <a:cubicBezTo>
                    <a:pt x="0" y="718820"/>
                    <a:pt x="6189" y="713105"/>
                    <a:pt x="13753" y="713105"/>
                  </a:cubicBezTo>
                  <a:cubicBezTo>
                    <a:pt x="21317" y="713105"/>
                    <a:pt x="27506" y="718820"/>
                    <a:pt x="27506" y="725805"/>
                  </a:cubicBezTo>
                  <a:cubicBezTo>
                    <a:pt x="27506" y="1112647"/>
                    <a:pt x="367063" y="1426210"/>
                    <a:pt x="785975" y="1426210"/>
                  </a:cubicBezTo>
                  <a:cubicBezTo>
                    <a:pt x="1204886" y="1426210"/>
                    <a:pt x="1544444" y="1112647"/>
                    <a:pt x="1544444" y="725805"/>
                  </a:cubicBezTo>
                  <a:cubicBezTo>
                    <a:pt x="1544444" y="338963"/>
                    <a:pt x="1204886" y="25400"/>
                    <a:pt x="785975" y="25400"/>
                  </a:cubicBezTo>
                  <a:lnTo>
                    <a:pt x="785975" y="12700"/>
                  </a:lnTo>
                  <a:lnTo>
                    <a:pt x="785975" y="25400"/>
                  </a:lnTo>
                  <a:cubicBezTo>
                    <a:pt x="367063" y="25400"/>
                    <a:pt x="27506" y="338963"/>
                    <a:pt x="27506" y="725805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4"/>
          <p:cNvGrpSpPr/>
          <p:nvPr/>
        </p:nvGrpSpPr>
        <p:grpSpPr>
          <a:xfrm>
            <a:off x="2598630" y="6595961"/>
            <a:ext cx="14459452" cy="854269"/>
            <a:chOff x="0" y="0"/>
            <a:chExt cx="19742063" cy="1166368"/>
          </a:xfrm>
        </p:grpSpPr>
        <p:sp>
          <p:nvSpPr>
            <p:cNvPr id="191" name="Google Shape;191;p4"/>
            <p:cNvSpPr/>
            <p:nvPr/>
          </p:nvSpPr>
          <p:spPr>
            <a:xfrm>
              <a:off x="13753" y="12700"/>
              <a:ext cx="19714559" cy="1140968"/>
            </a:xfrm>
            <a:custGeom>
              <a:rect b="b" l="l" r="r" t="t"/>
              <a:pathLst>
                <a:path extrusionOk="0" h="1140968" w="19714559">
                  <a:moveTo>
                    <a:pt x="0" y="0"/>
                  </a:moveTo>
                  <a:lnTo>
                    <a:pt x="19714559" y="0"/>
                  </a:lnTo>
                  <a:lnTo>
                    <a:pt x="19714559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0" y="0"/>
              <a:ext cx="19742063" cy="1166368"/>
            </a:xfrm>
            <a:custGeom>
              <a:rect b="b" l="l" r="r" t="t"/>
              <a:pathLst>
                <a:path extrusionOk="0" h="1166368" w="19742063">
                  <a:moveTo>
                    <a:pt x="13753" y="0"/>
                  </a:moveTo>
                  <a:lnTo>
                    <a:pt x="19728312" y="0"/>
                  </a:lnTo>
                  <a:cubicBezTo>
                    <a:pt x="19735876" y="0"/>
                    <a:pt x="19742063" y="5715"/>
                    <a:pt x="19742063" y="12700"/>
                  </a:cubicBezTo>
                  <a:lnTo>
                    <a:pt x="19742063" y="1153668"/>
                  </a:lnTo>
                  <a:cubicBezTo>
                    <a:pt x="19742063" y="1160653"/>
                    <a:pt x="19735876" y="1166368"/>
                    <a:pt x="19728312" y="1166368"/>
                  </a:cubicBezTo>
                  <a:lnTo>
                    <a:pt x="13753" y="1166368"/>
                  </a:lnTo>
                  <a:cubicBezTo>
                    <a:pt x="6189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189" y="0"/>
                    <a:pt x="13753" y="0"/>
                  </a:cubicBezTo>
                  <a:moveTo>
                    <a:pt x="13753" y="25400"/>
                  </a:moveTo>
                  <a:lnTo>
                    <a:pt x="13753" y="12700"/>
                  </a:lnTo>
                  <a:lnTo>
                    <a:pt x="27506" y="12700"/>
                  </a:lnTo>
                  <a:lnTo>
                    <a:pt x="27506" y="1153668"/>
                  </a:lnTo>
                  <a:lnTo>
                    <a:pt x="13753" y="1153668"/>
                  </a:lnTo>
                  <a:lnTo>
                    <a:pt x="13753" y="1140968"/>
                  </a:lnTo>
                  <a:lnTo>
                    <a:pt x="19728312" y="1140968"/>
                  </a:lnTo>
                  <a:lnTo>
                    <a:pt x="19728312" y="1153668"/>
                  </a:lnTo>
                  <a:lnTo>
                    <a:pt x="19714559" y="1153668"/>
                  </a:lnTo>
                  <a:lnTo>
                    <a:pt x="19714559" y="12700"/>
                  </a:lnTo>
                  <a:lnTo>
                    <a:pt x="19728312" y="12700"/>
                  </a:lnTo>
                  <a:lnTo>
                    <a:pt x="19728312" y="25400"/>
                  </a:lnTo>
                  <a:lnTo>
                    <a:pt x="13753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4"/>
          <p:cNvSpPr txBox="1"/>
          <p:nvPr/>
        </p:nvSpPr>
        <p:spPr>
          <a:xfrm>
            <a:off x="3077490" y="6697828"/>
            <a:ext cx="13934913" cy="679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Apply a step-by-step process to mainstream environmental considerations into humanitarian programs, ensuring compliance with relevant policies and best practices.</a:t>
            </a:r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1847051" y="6491503"/>
            <a:ext cx="1151324" cy="1063186"/>
            <a:chOff x="0" y="0"/>
            <a:chExt cx="1571948" cy="1451610"/>
          </a:xfrm>
        </p:grpSpPr>
        <p:sp>
          <p:nvSpPr>
            <p:cNvPr id="195" name="Google Shape;195;p4"/>
            <p:cNvSpPr/>
            <p:nvPr/>
          </p:nvSpPr>
          <p:spPr>
            <a:xfrm>
              <a:off x="13753" y="12700"/>
              <a:ext cx="1544444" cy="1426210"/>
            </a:xfrm>
            <a:custGeom>
              <a:rect b="b" l="l" r="r" t="t"/>
              <a:pathLst>
                <a:path extrusionOk="0" h="1426210" w="1544444">
                  <a:moveTo>
                    <a:pt x="0" y="713105"/>
                  </a:moveTo>
                  <a:cubicBezTo>
                    <a:pt x="0" y="319278"/>
                    <a:pt x="345746" y="0"/>
                    <a:pt x="772222" y="0"/>
                  </a:cubicBezTo>
                  <a:cubicBezTo>
                    <a:pt x="1198697" y="0"/>
                    <a:pt x="1544444" y="319278"/>
                    <a:pt x="1544444" y="713105"/>
                  </a:cubicBezTo>
                  <a:cubicBezTo>
                    <a:pt x="1544444" y="1106932"/>
                    <a:pt x="1198697" y="1426210"/>
                    <a:pt x="772222" y="1426210"/>
                  </a:cubicBezTo>
                  <a:cubicBezTo>
                    <a:pt x="345746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0" y="0"/>
              <a:ext cx="1571948" cy="1451610"/>
            </a:xfrm>
            <a:custGeom>
              <a:rect b="b" l="l" r="r" t="t"/>
              <a:pathLst>
                <a:path extrusionOk="0" h="1451610" w="1571948">
                  <a:moveTo>
                    <a:pt x="0" y="725805"/>
                  </a:moveTo>
                  <a:cubicBezTo>
                    <a:pt x="0" y="324993"/>
                    <a:pt x="351935" y="0"/>
                    <a:pt x="785975" y="0"/>
                  </a:cubicBezTo>
                  <a:lnTo>
                    <a:pt x="785975" y="12700"/>
                  </a:lnTo>
                  <a:lnTo>
                    <a:pt x="785975" y="0"/>
                  </a:lnTo>
                  <a:cubicBezTo>
                    <a:pt x="1220014" y="0"/>
                    <a:pt x="1571948" y="324993"/>
                    <a:pt x="1571948" y="725805"/>
                  </a:cubicBezTo>
                  <a:lnTo>
                    <a:pt x="1558197" y="725805"/>
                  </a:lnTo>
                  <a:lnTo>
                    <a:pt x="1571948" y="725805"/>
                  </a:lnTo>
                  <a:cubicBezTo>
                    <a:pt x="1571948" y="1126617"/>
                    <a:pt x="1220015" y="1451610"/>
                    <a:pt x="785975" y="1451610"/>
                  </a:cubicBezTo>
                  <a:lnTo>
                    <a:pt x="785975" y="1438910"/>
                  </a:lnTo>
                  <a:lnTo>
                    <a:pt x="785975" y="1451610"/>
                  </a:lnTo>
                  <a:cubicBezTo>
                    <a:pt x="351935" y="1451610"/>
                    <a:pt x="0" y="1126617"/>
                    <a:pt x="0" y="725805"/>
                  </a:cubicBezTo>
                  <a:lnTo>
                    <a:pt x="13753" y="725805"/>
                  </a:lnTo>
                  <a:lnTo>
                    <a:pt x="27506" y="725805"/>
                  </a:lnTo>
                  <a:lnTo>
                    <a:pt x="13753" y="725805"/>
                  </a:lnTo>
                  <a:lnTo>
                    <a:pt x="0" y="725805"/>
                  </a:lnTo>
                  <a:moveTo>
                    <a:pt x="27506" y="725805"/>
                  </a:moveTo>
                  <a:cubicBezTo>
                    <a:pt x="27506" y="732790"/>
                    <a:pt x="21317" y="738505"/>
                    <a:pt x="13753" y="738505"/>
                  </a:cubicBezTo>
                  <a:cubicBezTo>
                    <a:pt x="6189" y="738505"/>
                    <a:pt x="0" y="732790"/>
                    <a:pt x="0" y="725805"/>
                  </a:cubicBezTo>
                  <a:cubicBezTo>
                    <a:pt x="0" y="718820"/>
                    <a:pt x="6189" y="713105"/>
                    <a:pt x="13753" y="713105"/>
                  </a:cubicBezTo>
                  <a:cubicBezTo>
                    <a:pt x="21317" y="713105"/>
                    <a:pt x="27506" y="718820"/>
                    <a:pt x="27506" y="725805"/>
                  </a:cubicBezTo>
                  <a:cubicBezTo>
                    <a:pt x="27506" y="1112647"/>
                    <a:pt x="367063" y="1426210"/>
                    <a:pt x="785975" y="1426210"/>
                  </a:cubicBezTo>
                  <a:cubicBezTo>
                    <a:pt x="1204886" y="1426210"/>
                    <a:pt x="1544444" y="1112647"/>
                    <a:pt x="1544444" y="725805"/>
                  </a:cubicBezTo>
                  <a:cubicBezTo>
                    <a:pt x="1544444" y="338963"/>
                    <a:pt x="1204886" y="25400"/>
                    <a:pt x="785975" y="25400"/>
                  </a:cubicBezTo>
                  <a:lnTo>
                    <a:pt x="785975" y="12700"/>
                  </a:lnTo>
                  <a:lnTo>
                    <a:pt x="785975" y="25400"/>
                  </a:lnTo>
                  <a:cubicBezTo>
                    <a:pt x="367063" y="25400"/>
                    <a:pt x="27506" y="338963"/>
                    <a:pt x="27506" y="725805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1854262" y="7849285"/>
            <a:ext cx="15203834" cy="854269"/>
            <a:chOff x="0" y="0"/>
            <a:chExt cx="20758396" cy="1166368"/>
          </a:xfrm>
        </p:grpSpPr>
        <p:sp>
          <p:nvSpPr>
            <p:cNvPr id="198" name="Google Shape;198;p4"/>
            <p:cNvSpPr/>
            <p:nvPr/>
          </p:nvSpPr>
          <p:spPr>
            <a:xfrm>
              <a:off x="13753" y="12700"/>
              <a:ext cx="20730894" cy="1140968"/>
            </a:xfrm>
            <a:custGeom>
              <a:rect b="b" l="l" r="r" t="t"/>
              <a:pathLst>
                <a:path extrusionOk="0" h="1140968" w="20730894">
                  <a:moveTo>
                    <a:pt x="0" y="0"/>
                  </a:moveTo>
                  <a:lnTo>
                    <a:pt x="20730894" y="0"/>
                  </a:lnTo>
                  <a:lnTo>
                    <a:pt x="20730894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199" name="Google Shape;199;p4"/>
            <p:cNvSpPr/>
            <p:nvPr/>
          </p:nvSpPr>
          <p:spPr>
            <a:xfrm>
              <a:off x="0" y="0"/>
              <a:ext cx="20758396" cy="1166368"/>
            </a:xfrm>
            <a:custGeom>
              <a:rect b="b" l="l" r="r" t="t"/>
              <a:pathLst>
                <a:path extrusionOk="0" h="1166368" w="20758396">
                  <a:moveTo>
                    <a:pt x="13753" y="0"/>
                  </a:moveTo>
                  <a:lnTo>
                    <a:pt x="20744647" y="0"/>
                  </a:lnTo>
                  <a:cubicBezTo>
                    <a:pt x="20752212" y="0"/>
                    <a:pt x="20758396" y="5715"/>
                    <a:pt x="20758396" y="12700"/>
                  </a:cubicBezTo>
                  <a:lnTo>
                    <a:pt x="20758396" y="1153668"/>
                  </a:lnTo>
                  <a:cubicBezTo>
                    <a:pt x="20758396" y="1160653"/>
                    <a:pt x="20752212" y="1166368"/>
                    <a:pt x="20744647" y="1166368"/>
                  </a:cubicBezTo>
                  <a:lnTo>
                    <a:pt x="13753" y="1166368"/>
                  </a:lnTo>
                  <a:cubicBezTo>
                    <a:pt x="6189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6189" y="0"/>
                    <a:pt x="13753" y="0"/>
                  </a:cubicBezTo>
                  <a:moveTo>
                    <a:pt x="13753" y="25400"/>
                  </a:moveTo>
                  <a:lnTo>
                    <a:pt x="13753" y="12700"/>
                  </a:lnTo>
                  <a:lnTo>
                    <a:pt x="27506" y="12700"/>
                  </a:lnTo>
                  <a:lnTo>
                    <a:pt x="27506" y="1153668"/>
                  </a:lnTo>
                  <a:lnTo>
                    <a:pt x="13753" y="1153668"/>
                  </a:lnTo>
                  <a:lnTo>
                    <a:pt x="13753" y="1140968"/>
                  </a:lnTo>
                  <a:lnTo>
                    <a:pt x="20744647" y="1140968"/>
                  </a:lnTo>
                  <a:lnTo>
                    <a:pt x="20744647" y="1153668"/>
                  </a:lnTo>
                  <a:lnTo>
                    <a:pt x="20730894" y="1153668"/>
                  </a:lnTo>
                  <a:lnTo>
                    <a:pt x="20730894" y="12700"/>
                  </a:lnTo>
                  <a:lnTo>
                    <a:pt x="20744647" y="12700"/>
                  </a:lnTo>
                  <a:lnTo>
                    <a:pt x="20744647" y="25400"/>
                  </a:lnTo>
                  <a:lnTo>
                    <a:pt x="13753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4"/>
          <p:cNvSpPr txBox="1"/>
          <p:nvPr/>
        </p:nvSpPr>
        <p:spPr>
          <a:xfrm>
            <a:off x="2333122" y="7951153"/>
            <a:ext cx="14679282" cy="679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from real-world case studies that illustrate successful environmental mainstreaming in various humanitarian contexts.</a:t>
            </a:r>
            <a:endParaRPr/>
          </a:p>
        </p:txBody>
      </p:sp>
      <p:grpSp>
        <p:nvGrpSpPr>
          <p:cNvPr id="201" name="Google Shape;201;p4"/>
          <p:cNvGrpSpPr/>
          <p:nvPr/>
        </p:nvGrpSpPr>
        <p:grpSpPr>
          <a:xfrm>
            <a:off x="1102681" y="7744829"/>
            <a:ext cx="1151324" cy="1063186"/>
            <a:chOff x="0" y="0"/>
            <a:chExt cx="1571948" cy="1451610"/>
          </a:xfrm>
        </p:grpSpPr>
        <p:sp>
          <p:nvSpPr>
            <p:cNvPr id="202" name="Google Shape;202;p4"/>
            <p:cNvSpPr/>
            <p:nvPr/>
          </p:nvSpPr>
          <p:spPr>
            <a:xfrm>
              <a:off x="13753" y="12700"/>
              <a:ext cx="1544444" cy="1426210"/>
            </a:xfrm>
            <a:custGeom>
              <a:rect b="b" l="l" r="r" t="t"/>
              <a:pathLst>
                <a:path extrusionOk="0" h="1426210" w="1544444">
                  <a:moveTo>
                    <a:pt x="0" y="713105"/>
                  </a:moveTo>
                  <a:cubicBezTo>
                    <a:pt x="0" y="319278"/>
                    <a:pt x="345746" y="0"/>
                    <a:pt x="772222" y="0"/>
                  </a:cubicBezTo>
                  <a:cubicBezTo>
                    <a:pt x="1198697" y="0"/>
                    <a:pt x="1544444" y="319278"/>
                    <a:pt x="1544444" y="713105"/>
                  </a:cubicBezTo>
                  <a:cubicBezTo>
                    <a:pt x="1544444" y="1106932"/>
                    <a:pt x="1198697" y="1426210"/>
                    <a:pt x="772222" y="1426210"/>
                  </a:cubicBezTo>
                  <a:cubicBezTo>
                    <a:pt x="345746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0" y="0"/>
              <a:ext cx="1571948" cy="1451610"/>
            </a:xfrm>
            <a:custGeom>
              <a:rect b="b" l="l" r="r" t="t"/>
              <a:pathLst>
                <a:path extrusionOk="0" h="1451610" w="1571948">
                  <a:moveTo>
                    <a:pt x="0" y="725805"/>
                  </a:moveTo>
                  <a:cubicBezTo>
                    <a:pt x="0" y="324993"/>
                    <a:pt x="351935" y="0"/>
                    <a:pt x="785975" y="0"/>
                  </a:cubicBezTo>
                  <a:lnTo>
                    <a:pt x="785975" y="12700"/>
                  </a:lnTo>
                  <a:lnTo>
                    <a:pt x="785975" y="0"/>
                  </a:lnTo>
                  <a:cubicBezTo>
                    <a:pt x="1220014" y="0"/>
                    <a:pt x="1571948" y="324993"/>
                    <a:pt x="1571948" y="725805"/>
                  </a:cubicBezTo>
                  <a:lnTo>
                    <a:pt x="1558197" y="725805"/>
                  </a:lnTo>
                  <a:lnTo>
                    <a:pt x="1571948" y="725805"/>
                  </a:lnTo>
                  <a:cubicBezTo>
                    <a:pt x="1571948" y="1126617"/>
                    <a:pt x="1220015" y="1451610"/>
                    <a:pt x="785975" y="1451610"/>
                  </a:cubicBezTo>
                  <a:lnTo>
                    <a:pt x="785975" y="1438910"/>
                  </a:lnTo>
                  <a:lnTo>
                    <a:pt x="785975" y="1451610"/>
                  </a:lnTo>
                  <a:cubicBezTo>
                    <a:pt x="351935" y="1451610"/>
                    <a:pt x="0" y="1126617"/>
                    <a:pt x="0" y="725805"/>
                  </a:cubicBezTo>
                  <a:lnTo>
                    <a:pt x="13753" y="725805"/>
                  </a:lnTo>
                  <a:lnTo>
                    <a:pt x="27506" y="725805"/>
                  </a:lnTo>
                  <a:lnTo>
                    <a:pt x="13753" y="725805"/>
                  </a:lnTo>
                  <a:lnTo>
                    <a:pt x="0" y="725805"/>
                  </a:lnTo>
                  <a:moveTo>
                    <a:pt x="27506" y="725805"/>
                  </a:moveTo>
                  <a:cubicBezTo>
                    <a:pt x="27506" y="732790"/>
                    <a:pt x="21317" y="738505"/>
                    <a:pt x="13753" y="738505"/>
                  </a:cubicBezTo>
                  <a:cubicBezTo>
                    <a:pt x="6189" y="738505"/>
                    <a:pt x="0" y="732790"/>
                    <a:pt x="0" y="725805"/>
                  </a:cubicBezTo>
                  <a:cubicBezTo>
                    <a:pt x="0" y="718820"/>
                    <a:pt x="6189" y="713105"/>
                    <a:pt x="13753" y="713105"/>
                  </a:cubicBezTo>
                  <a:cubicBezTo>
                    <a:pt x="21317" y="713105"/>
                    <a:pt x="27506" y="718820"/>
                    <a:pt x="27506" y="725805"/>
                  </a:cubicBezTo>
                  <a:cubicBezTo>
                    <a:pt x="27506" y="1112647"/>
                    <a:pt x="367063" y="1426210"/>
                    <a:pt x="785975" y="1426210"/>
                  </a:cubicBezTo>
                  <a:cubicBezTo>
                    <a:pt x="1204886" y="1426210"/>
                    <a:pt x="1544444" y="1112647"/>
                    <a:pt x="1544444" y="725805"/>
                  </a:cubicBezTo>
                  <a:cubicBezTo>
                    <a:pt x="1544444" y="338963"/>
                    <a:pt x="1204886" y="25400"/>
                    <a:pt x="785975" y="25400"/>
                  </a:cubicBezTo>
                  <a:lnTo>
                    <a:pt x="785975" y="12700"/>
                  </a:lnTo>
                  <a:lnTo>
                    <a:pt x="785975" y="25400"/>
                  </a:lnTo>
                  <a:cubicBezTo>
                    <a:pt x="367063" y="25400"/>
                    <a:pt x="27506" y="338963"/>
                    <a:pt x="27506" y="725805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0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4" name="Google Shape;784;p40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5" name="Google Shape;785;p40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6" name="Google Shape;786;p40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7" name="Google Shape;787;p40"/>
          <p:cNvSpPr/>
          <p:nvPr/>
        </p:nvSpPr>
        <p:spPr>
          <a:xfrm>
            <a:off x="13697872" y="9081047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88" name="Google Shape;788;p40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grpSp>
        <p:nvGrpSpPr>
          <p:cNvPr id="789" name="Google Shape;789;p40"/>
          <p:cNvGrpSpPr/>
          <p:nvPr/>
        </p:nvGrpSpPr>
        <p:grpSpPr>
          <a:xfrm>
            <a:off x="894691" y="1897323"/>
            <a:ext cx="15711488" cy="19050"/>
            <a:chOff x="12700" y="0"/>
            <a:chExt cx="20948650" cy="25400"/>
          </a:xfrm>
        </p:grpSpPr>
        <p:sp>
          <p:nvSpPr>
            <p:cNvPr id="790" name="Google Shape;790;p40"/>
            <p:cNvSpPr/>
            <p:nvPr/>
          </p:nvSpPr>
          <p:spPr>
            <a:xfrm>
              <a:off x="12700" y="12700"/>
              <a:ext cx="20948650" cy="0"/>
            </a:xfrm>
            <a:custGeom>
              <a:rect b="b" l="l" r="r" t="t"/>
              <a:pathLst>
                <a:path extrusionOk="0" h="120000" w="20948650">
                  <a:moveTo>
                    <a:pt x="0" y="0"/>
                  </a:moveTo>
                  <a:lnTo>
                    <a:pt x="20948650" y="0"/>
                  </a:lnTo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791" name="Google Shape;791;p40"/>
            <p:cNvSpPr/>
            <p:nvPr/>
          </p:nvSpPr>
          <p:spPr>
            <a:xfrm>
              <a:off x="12700" y="0"/>
              <a:ext cx="20948650" cy="25400"/>
            </a:xfrm>
            <a:custGeom>
              <a:rect b="b" l="l" r="r" t="t"/>
              <a:pathLst>
                <a:path extrusionOk="0" h="25400" w="20948650">
                  <a:moveTo>
                    <a:pt x="0" y="0"/>
                  </a:moveTo>
                  <a:lnTo>
                    <a:pt x="20948650" y="0"/>
                  </a:lnTo>
                  <a:lnTo>
                    <a:pt x="209486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</p:grpSp>
      <p:sp>
        <p:nvSpPr>
          <p:cNvPr id="792" name="Google Shape;792;p40"/>
          <p:cNvSpPr txBox="1"/>
          <p:nvPr/>
        </p:nvSpPr>
        <p:spPr>
          <a:xfrm>
            <a:off x="962319" y="1993525"/>
            <a:ext cx="15576209" cy="98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Securing adequate financing is essential for the successful implementation and sustainability of environmental mainstreaming in humanitarian programs.</a:t>
            </a:r>
            <a:endParaRPr/>
          </a:p>
        </p:txBody>
      </p:sp>
      <p:grpSp>
        <p:nvGrpSpPr>
          <p:cNvPr id="793" name="Google Shape;793;p40"/>
          <p:cNvGrpSpPr/>
          <p:nvPr/>
        </p:nvGrpSpPr>
        <p:grpSpPr>
          <a:xfrm>
            <a:off x="894691" y="3039207"/>
            <a:ext cx="15711488" cy="19050"/>
            <a:chOff x="12700" y="0"/>
            <a:chExt cx="20948650" cy="25400"/>
          </a:xfrm>
        </p:grpSpPr>
        <p:sp>
          <p:nvSpPr>
            <p:cNvPr id="794" name="Google Shape;794;p40"/>
            <p:cNvSpPr/>
            <p:nvPr/>
          </p:nvSpPr>
          <p:spPr>
            <a:xfrm>
              <a:off x="12700" y="12700"/>
              <a:ext cx="20948650" cy="0"/>
            </a:xfrm>
            <a:custGeom>
              <a:rect b="b" l="l" r="r" t="t"/>
              <a:pathLst>
                <a:path extrusionOk="0" h="120000" w="20948650">
                  <a:moveTo>
                    <a:pt x="0" y="0"/>
                  </a:moveTo>
                  <a:lnTo>
                    <a:pt x="20948650" y="0"/>
                  </a:lnTo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795" name="Google Shape;795;p40"/>
            <p:cNvSpPr/>
            <p:nvPr/>
          </p:nvSpPr>
          <p:spPr>
            <a:xfrm>
              <a:off x="12700" y="0"/>
              <a:ext cx="20948650" cy="25400"/>
            </a:xfrm>
            <a:custGeom>
              <a:rect b="b" l="l" r="r" t="t"/>
              <a:pathLst>
                <a:path extrusionOk="0" h="25400" w="20948650">
                  <a:moveTo>
                    <a:pt x="0" y="0"/>
                  </a:moveTo>
                  <a:lnTo>
                    <a:pt x="20948650" y="0"/>
                  </a:lnTo>
                  <a:lnTo>
                    <a:pt x="209486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</p:grpSp>
      <p:sp>
        <p:nvSpPr>
          <p:cNvPr id="796" name="Google Shape;796;p40"/>
          <p:cNvSpPr txBox="1"/>
          <p:nvPr/>
        </p:nvSpPr>
        <p:spPr>
          <a:xfrm>
            <a:off x="962319" y="3135410"/>
            <a:ext cx="15576209" cy="98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Various funding sources, including international donors, government grants, private sector partnerships, and community-based funding, can support environmental initiatives.</a:t>
            </a:r>
            <a:endParaRPr/>
          </a:p>
        </p:txBody>
      </p:sp>
      <p:grpSp>
        <p:nvGrpSpPr>
          <p:cNvPr id="797" name="Google Shape;797;p40"/>
          <p:cNvGrpSpPr/>
          <p:nvPr/>
        </p:nvGrpSpPr>
        <p:grpSpPr>
          <a:xfrm>
            <a:off x="894691" y="4181091"/>
            <a:ext cx="15711488" cy="19050"/>
            <a:chOff x="12700" y="0"/>
            <a:chExt cx="20948650" cy="25400"/>
          </a:xfrm>
        </p:grpSpPr>
        <p:sp>
          <p:nvSpPr>
            <p:cNvPr id="798" name="Google Shape;798;p40"/>
            <p:cNvSpPr/>
            <p:nvPr/>
          </p:nvSpPr>
          <p:spPr>
            <a:xfrm>
              <a:off x="12700" y="12700"/>
              <a:ext cx="20948650" cy="0"/>
            </a:xfrm>
            <a:custGeom>
              <a:rect b="b" l="l" r="r" t="t"/>
              <a:pathLst>
                <a:path extrusionOk="0" h="120000" w="20948650">
                  <a:moveTo>
                    <a:pt x="0" y="0"/>
                  </a:moveTo>
                  <a:lnTo>
                    <a:pt x="20948650" y="0"/>
                  </a:lnTo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799" name="Google Shape;799;p40"/>
            <p:cNvSpPr/>
            <p:nvPr/>
          </p:nvSpPr>
          <p:spPr>
            <a:xfrm>
              <a:off x="12700" y="0"/>
              <a:ext cx="20948650" cy="25400"/>
            </a:xfrm>
            <a:custGeom>
              <a:rect b="b" l="l" r="r" t="t"/>
              <a:pathLst>
                <a:path extrusionOk="0" h="25400" w="20948650">
                  <a:moveTo>
                    <a:pt x="0" y="0"/>
                  </a:moveTo>
                  <a:lnTo>
                    <a:pt x="20948650" y="0"/>
                  </a:lnTo>
                  <a:lnTo>
                    <a:pt x="209486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</p:grpSp>
      <p:sp>
        <p:nvSpPr>
          <p:cNvPr id="800" name="Google Shape;800;p40"/>
          <p:cNvSpPr txBox="1"/>
          <p:nvPr/>
        </p:nvSpPr>
        <p:spPr>
          <a:xfrm>
            <a:off x="962319" y="4277294"/>
            <a:ext cx="15576209" cy="98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financial management practices, such as accurate budgeting, transparent tracking, and efficient resource allocation, help build trust with donors and ensure sustained investment.</a:t>
            </a:r>
            <a:endParaRPr/>
          </a:p>
        </p:txBody>
      </p:sp>
      <p:grpSp>
        <p:nvGrpSpPr>
          <p:cNvPr id="801" name="Google Shape;801;p40"/>
          <p:cNvGrpSpPr/>
          <p:nvPr/>
        </p:nvGrpSpPr>
        <p:grpSpPr>
          <a:xfrm>
            <a:off x="894691" y="5322975"/>
            <a:ext cx="15711488" cy="19050"/>
            <a:chOff x="12700" y="0"/>
            <a:chExt cx="20948650" cy="25400"/>
          </a:xfrm>
        </p:grpSpPr>
        <p:sp>
          <p:nvSpPr>
            <p:cNvPr id="802" name="Google Shape;802;p40"/>
            <p:cNvSpPr/>
            <p:nvPr/>
          </p:nvSpPr>
          <p:spPr>
            <a:xfrm>
              <a:off x="12700" y="12700"/>
              <a:ext cx="20948650" cy="0"/>
            </a:xfrm>
            <a:custGeom>
              <a:rect b="b" l="l" r="r" t="t"/>
              <a:pathLst>
                <a:path extrusionOk="0" h="120000" w="20948650">
                  <a:moveTo>
                    <a:pt x="0" y="0"/>
                  </a:moveTo>
                  <a:lnTo>
                    <a:pt x="20948650" y="0"/>
                  </a:lnTo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803" name="Google Shape;803;p40"/>
            <p:cNvSpPr/>
            <p:nvPr/>
          </p:nvSpPr>
          <p:spPr>
            <a:xfrm>
              <a:off x="12700" y="0"/>
              <a:ext cx="20948650" cy="25400"/>
            </a:xfrm>
            <a:custGeom>
              <a:rect b="b" l="l" r="r" t="t"/>
              <a:pathLst>
                <a:path extrusionOk="0" h="25400" w="20948650">
                  <a:moveTo>
                    <a:pt x="0" y="0"/>
                  </a:moveTo>
                  <a:lnTo>
                    <a:pt x="20948650" y="0"/>
                  </a:lnTo>
                  <a:lnTo>
                    <a:pt x="209486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</p:grpSp>
      <p:sp>
        <p:nvSpPr>
          <p:cNvPr id="804" name="Google Shape;804;p40"/>
          <p:cNvSpPr txBox="1"/>
          <p:nvPr/>
        </p:nvSpPr>
        <p:spPr>
          <a:xfrm>
            <a:off x="962319" y="5419178"/>
            <a:ext cx="15576209" cy="98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Financial risks, particularly in volatile humanitarian environments, must be managed through contingency planning and risk mitigation strategies.</a:t>
            </a:r>
            <a:endParaRPr/>
          </a:p>
        </p:txBody>
      </p:sp>
      <p:grpSp>
        <p:nvGrpSpPr>
          <p:cNvPr id="805" name="Google Shape;805;p40"/>
          <p:cNvGrpSpPr/>
          <p:nvPr/>
        </p:nvGrpSpPr>
        <p:grpSpPr>
          <a:xfrm>
            <a:off x="894691" y="6464857"/>
            <a:ext cx="15711488" cy="19050"/>
            <a:chOff x="12700" y="0"/>
            <a:chExt cx="20948650" cy="25400"/>
          </a:xfrm>
        </p:grpSpPr>
        <p:sp>
          <p:nvSpPr>
            <p:cNvPr id="806" name="Google Shape;806;p40"/>
            <p:cNvSpPr/>
            <p:nvPr/>
          </p:nvSpPr>
          <p:spPr>
            <a:xfrm>
              <a:off x="12700" y="12700"/>
              <a:ext cx="20948650" cy="0"/>
            </a:xfrm>
            <a:custGeom>
              <a:rect b="b" l="l" r="r" t="t"/>
              <a:pathLst>
                <a:path extrusionOk="0" h="120000" w="20948650">
                  <a:moveTo>
                    <a:pt x="0" y="0"/>
                  </a:moveTo>
                  <a:lnTo>
                    <a:pt x="20948650" y="0"/>
                  </a:lnTo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807" name="Google Shape;807;p40"/>
            <p:cNvSpPr/>
            <p:nvPr/>
          </p:nvSpPr>
          <p:spPr>
            <a:xfrm>
              <a:off x="12700" y="0"/>
              <a:ext cx="20948650" cy="25400"/>
            </a:xfrm>
            <a:custGeom>
              <a:rect b="b" l="l" r="r" t="t"/>
              <a:pathLst>
                <a:path extrusionOk="0" h="25400" w="20948650">
                  <a:moveTo>
                    <a:pt x="0" y="0"/>
                  </a:moveTo>
                  <a:lnTo>
                    <a:pt x="20948650" y="0"/>
                  </a:lnTo>
                  <a:lnTo>
                    <a:pt x="209486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</p:grpSp>
      <p:sp>
        <p:nvSpPr>
          <p:cNvPr id="808" name="Google Shape;808;p40"/>
          <p:cNvSpPr txBox="1"/>
          <p:nvPr/>
        </p:nvSpPr>
        <p:spPr>
          <a:xfrm>
            <a:off x="962319" y="6561060"/>
            <a:ext cx="15576209" cy="98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Partnerships with a broad spectrum of stakeholders, including local communities, can strengthen financial sustainability for long-term environmental programs.</a:t>
            </a:r>
            <a:endParaRPr/>
          </a:p>
        </p:txBody>
      </p:sp>
      <p:grpSp>
        <p:nvGrpSpPr>
          <p:cNvPr id="809" name="Google Shape;809;p40"/>
          <p:cNvGrpSpPr/>
          <p:nvPr/>
        </p:nvGrpSpPr>
        <p:grpSpPr>
          <a:xfrm>
            <a:off x="894691" y="7606742"/>
            <a:ext cx="15711488" cy="19050"/>
            <a:chOff x="12700" y="0"/>
            <a:chExt cx="20948650" cy="25400"/>
          </a:xfrm>
        </p:grpSpPr>
        <p:sp>
          <p:nvSpPr>
            <p:cNvPr id="810" name="Google Shape;810;p40"/>
            <p:cNvSpPr/>
            <p:nvPr/>
          </p:nvSpPr>
          <p:spPr>
            <a:xfrm>
              <a:off x="12700" y="12700"/>
              <a:ext cx="20948650" cy="0"/>
            </a:xfrm>
            <a:custGeom>
              <a:rect b="b" l="l" r="r" t="t"/>
              <a:pathLst>
                <a:path extrusionOk="0" h="120000" w="20948650">
                  <a:moveTo>
                    <a:pt x="0" y="0"/>
                  </a:moveTo>
                  <a:lnTo>
                    <a:pt x="20948650" y="0"/>
                  </a:lnTo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811" name="Google Shape;811;p40"/>
            <p:cNvSpPr/>
            <p:nvPr/>
          </p:nvSpPr>
          <p:spPr>
            <a:xfrm>
              <a:off x="12700" y="0"/>
              <a:ext cx="20948650" cy="25400"/>
            </a:xfrm>
            <a:custGeom>
              <a:rect b="b" l="l" r="r" t="t"/>
              <a:pathLst>
                <a:path extrusionOk="0" h="25400" w="20948650">
                  <a:moveTo>
                    <a:pt x="0" y="0"/>
                  </a:moveTo>
                  <a:lnTo>
                    <a:pt x="20948650" y="0"/>
                  </a:lnTo>
                  <a:lnTo>
                    <a:pt x="209486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</p:grpSp>
      <p:sp>
        <p:nvSpPr>
          <p:cNvPr id="812" name="Google Shape;812;p40"/>
          <p:cNvSpPr txBox="1"/>
          <p:nvPr/>
        </p:nvSpPr>
        <p:spPr>
          <a:xfrm>
            <a:off x="962319" y="7702944"/>
            <a:ext cx="15576209" cy="98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Collaborative funding approaches can extend environmental mainstreaming beyond initial funding cycles, embedding these efforts into humanitarian action.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1"/>
          <p:cNvSpPr/>
          <p:nvPr/>
        </p:nvSpPr>
        <p:spPr>
          <a:xfrm rot="-7700583">
            <a:off x="390341" y="-2320956"/>
            <a:ext cx="4284430" cy="8568859"/>
          </a:xfrm>
          <a:custGeom>
            <a:rect b="b" l="l" r="r" t="t"/>
            <a:pathLst>
              <a:path extrusionOk="0" h="8568859" w="4284430">
                <a:moveTo>
                  <a:pt x="4284430" y="8568859"/>
                </a:moveTo>
                <a:lnTo>
                  <a:pt x="0" y="8568859"/>
                </a:lnTo>
                <a:lnTo>
                  <a:pt x="0" y="0"/>
                </a:lnTo>
                <a:lnTo>
                  <a:pt x="4284430" y="0"/>
                </a:lnTo>
                <a:lnTo>
                  <a:pt x="4284430" y="8568859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8" name="Google Shape;818;p41"/>
          <p:cNvSpPr/>
          <p:nvPr/>
        </p:nvSpPr>
        <p:spPr>
          <a:xfrm flipH="1" rot="3099418">
            <a:off x="555664" y="-1916644"/>
            <a:ext cx="3578507" cy="7157014"/>
          </a:xfrm>
          <a:custGeom>
            <a:rect b="b" l="l" r="r" t="t"/>
            <a:pathLst>
              <a:path extrusionOk="0" h="7157014" w="3578507">
                <a:moveTo>
                  <a:pt x="0" y="7157014"/>
                </a:moveTo>
                <a:lnTo>
                  <a:pt x="3578507" y="7157014"/>
                </a:lnTo>
                <a:lnTo>
                  <a:pt x="3578507" y="0"/>
                </a:lnTo>
                <a:lnTo>
                  <a:pt x="0" y="0"/>
                </a:lnTo>
                <a:lnTo>
                  <a:pt x="0" y="7157014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9" name="Google Shape;819;p41"/>
          <p:cNvSpPr/>
          <p:nvPr/>
        </p:nvSpPr>
        <p:spPr>
          <a:xfrm flipH="1" rot="-6200565">
            <a:off x="12933130" y="3132012"/>
            <a:ext cx="5064553" cy="10129106"/>
          </a:xfrm>
          <a:custGeom>
            <a:rect b="b" l="l" r="r" t="t"/>
            <a:pathLst>
              <a:path extrusionOk="0" h="10129106" w="5064553">
                <a:moveTo>
                  <a:pt x="5064552" y="0"/>
                </a:moveTo>
                <a:lnTo>
                  <a:pt x="0" y="0"/>
                </a:lnTo>
                <a:lnTo>
                  <a:pt x="0" y="10129106"/>
                </a:lnTo>
                <a:lnTo>
                  <a:pt x="5064552" y="10129106"/>
                </a:lnTo>
                <a:lnTo>
                  <a:pt x="5064552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0" name="Google Shape;820;p41"/>
          <p:cNvSpPr/>
          <p:nvPr/>
        </p:nvSpPr>
        <p:spPr>
          <a:xfrm rot="4599434">
            <a:off x="13400704" y="4383335"/>
            <a:ext cx="4230093" cy="8460187"/>
          </a:xfrm>
          <a:custGeom>
            <a:rect b="b" l="l" r="r" t="t"/>
            <a:pathLst>
              <a:path extrusionOk="0" h="8460187" w="4230093">
                <a:moveTo>
                  <a:pt x="0" y="0"/>
                </a:moveTo>
                <a:lnTo>
                  <a:pt x="4230093" y="0"/>
                </a:lnTo>
                <a:lnTo>
                  <a:pt x="4230093" y="8460187"/>
                </a:lnTo>
                <a:lnTo>
                  <a:pt x="0" y="846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1" name="Google Shape;821;p41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22" name="Google Shape;822;p41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Sources of Financing </a:t>
            </a:r>
            <a:endParaRPr/>
          </a:p>
        </p:txBody>
      </p:sp>
      <p:sp>
        <p:nvSpPr>
          <p:cNvPr id="823" name="Google Shape;823;p41"/>
          <p:cNvSpPr txBox="1"/>
          <p:nvPr/>
        </p:nvSpPr>
        <p:spPr>
          <a:xfrm>
            <a:off x="1028700" y="2030730"/>
            <a:ext cx="7618095" cy="5626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Government Grants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244317" lvl="1" marL="488633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USAID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Supports sustainable agriculture and water management programs in crisis regions. Accessible to international NGOs and local organizations.</a:t>
            </a:r>
            <a:endParaRPr/>
          </a:p>
          <a:p>
            <a:pPr indent="-244317" lvl="1" marL="488633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FCDO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Funds environmental sustainability projects in post-colonial regions.</a:t>
            </a:r>
            <a:endParaRPr/>
          </a:p>
          <a:p>
            <a:pPr indent="-244317" lvl="1" marL="488633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CIDA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Offers climate change adaptation funding for vulnerable communities.</a:t>
            </a:r>
            <a:endParaRPr/>
          </a:p>
          <a:p>
            <a:pPr indent="-244317" lvl="1" marL="488633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JICA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Provides support for environmental conservation and disaster risk reduction in Southeast Asia and the Pacific.</a:t>
            </a:r>
            <a:endParaRPr/>
          </a:p>
          <a:p>
            <a:pPr indent="-244316" lvl="1" marL="488633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41"/>
          <p:cNvSpPr txBox="1"/>
          <p:nvPr/>
        </p:nvSpPr>
        <p:spPr>
          <a:xfrm>
            <a:off x="9144000" y="2135505"/>
            <a:ext cx="7618095" cy="6653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4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International Donors:</a:t>
            </a:r>
            <a:endParaRPr/>
          </a:p>
          <a:p>
            <a:pPr indent="-217170" lvl="1" marL="43434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Green Climate Fund (GCF):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large-scale reforestation or renewable energy projects in post-disaster regions. Accessible mainly to national governments, large NGOs, and UN agencies.</a:t>
            </a:r>
            <a:endParaRPr/>
          </a:p>
          <a:p>
            <a:pPr indent="-217170" lvl="1" marL="43434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Global Environment Facility (GEF):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Supports biodiversity conservation projects in crisis areas. Accessible to government agencies, NGOs, and international organizations.</a:t>
            </a:r>
            <a:endParaRPr/>
          </a:p>
          <a:p>
            <a:pPr indent="-217170" lvl="1" marL="43434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United Nations Environment Programme (UNEP):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grants for environmental restoration projects in conflict or disaster-affected regions.</a:t>
            </a:r>
            <a:endParaRPr/>
          </a:p>
          <a:p>
            <a:pPr indent="-217170" lvl="1" marL="43434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Adaptation Fund: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Supports climate-resilient infrastructure and ecosystems in vulnerable communities.</a:t>
            </a:r>
            <a:endParaRPr/>
          </a:p>
          <a:p>
            <a:pPr indent="-217170" lvl="1" marL="43434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DG ECHO: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Finances environmental components of humanitarian operations, such as disaster preparedness and response.</a:t>
            </a:r>
            <a:endParaRPr/>
          </a:p>
          <a:p>
            <a:pPr indent="-230742" lvl="1" marL="461485" marR="0" rtl="0" algn="l">
              <a:lnSpc>
                <a:spcPct val="12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2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0" name="Google Shape;830;p42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1" name="Google Shape;831;p42"/>
          <p:cNvSpPr/>
          <p:nvPr/>
        </p:nvSpPr>
        <p:spPr>
          <a:xfrm>
            <a:off x="13442910" y="918108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32" name="Google Shape;832;p42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3" name="Google Shape;833;p42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4" name="Google Shape;834;p42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Sources of Financing </a:t>
            </a:r>
            <a:endParaRPr/>
          </a:p>
        </p:txBody>
      </p:sp>
      <p:sp>
        <p:nvSpPr>
          <p:cNvPr id="835" name="Google Shape;835;p42"/>
          <p:cNvSpPr txBox="1"/>
          <p:nvPr/>
        </p:nvSpPr>
        <p:spPr>
          <a:xfrm>
            <a:off x="992550" y="1917090"/>
            <a:ext cx="7618095" cy="6569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International and Regional Finance Institutions</a:t>
            </a: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251103" lvl="1" marL="502206" marR="0" rtl="0" algn="l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World Bank Group</a:t>
            </a: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Funds large-scale environmental infrastructure projects in post-crisis recovery phases.</a:t>
            </a:r>
            <a:endParaRPr/>
          </a:p>
          <a:p>
            <a:pPr indent="-251103" lvl="1" marL="502206" marR="0" rtl="0" algn="l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African Development Bank (AfDB)</a:t>
            </a: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Offers funding for environmental resilience projects in drought-prone regions of Africa.</a:t>
            </a:r>
            <a:endParaRPr/>
          </a:p>
          <a:p>
            <a:pPr indent="-251103" lvl="1" marL="502206" marR="0" rtl="0" algn="l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Asian Development Bank (ADB)</a:t>
            </a: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Provides climate adaptation financing in Southeast Asia.</a:t>
            </a:r>
            <a:endParaRPr/>
          </a:p>
          <a:p>
            <a:pPr indent="-251103" lvl="1" marL="502206" marR="0" rtl="0" algn="l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Philanthropic Foundations</a:t>
            </a: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251103" lvl="1" marL="502206" marR="0" rtl="0" algn="l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Bill &amp; Melinda Gates Foundation</a:t>
            </a: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Provides grants for innovative environmental solutions in humanitarian contexts.</a:t>
            </a:r>
            <a:endParaRPr/>
          </a:p>
          <a:p>
            <a:pPr indent="-251103" lvl="1" marL="502206" marR="0" rtl="0" algn="l">
              <a:lnSpc>
                <a:spcPct val="11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1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Rockefeller Foundation</a:t>
            </a:r>
            <a:r>
              <a:rPr b="0" i="0" lang="en-US" sz="27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Supports climate adaptation in crisis regions.</a:t>
            </a:r>
            <a:endParaRPr/>
          </a:p>
        </p:txBody>
      </p:sp>
      <p:sp>
        <p:nvSpPr>
          <p:cNvPr id="836" name="Google Shape;836;p42"/>
          <p:cNvSpPr txBox="1"/>
          <p:nvPr/>
        </p:nvSpPr>
        <p:spPr>
          <a:xfrm>
            <a:off x="9365025" y="1964716"/>
            <a:ext cx="7618095" cy="6399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Private Sector Partnerships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Corporate Social Responsibility (CSR)</a:t>
            </a: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Companies co-fund projects like solar energy installations in refugee camps.</a:t>
            </a:r>
            <a:endParaRPr/>
          </a:p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Crowdfunding and Community Funding</a:t>
            </a: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GlobalGiving</a:t>
            </a: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Crowdfunding platform for small-scale environmental initiatives, such as community gardens in conflict zones.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3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2" name="Google Shape;842;p43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3" name="Google Shape;843;p43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4" name="Google Shape;844;p43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5" name="Google Shape;845;p43"/>
          <p:cNvSpPr/>
          <p:nvPr/>
        </p:nvSpPr>
        <p:spPr>
          <a:xfrm>
            <a:off x="13697872" y="9082503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46" name="Google Shape;846;p43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Accessing Funding</a:t>
            </a:r>
            <a:endParaRPr/>
          </a:p>
        </p:txBody>
      </p:sp>
      <p:sp>
        <p:nvSpPr>
          <p:cNvPr id="847" name="Google Shape;847;p43"/>
          <p:cNvSpPr/>
          <p:nvPr/>
        </p:nvSpPr>
        <p:spPr>
          <a:xfrm>
            <a:off x="894693" y="1906346"/>
            <a:ext cx="15432120" cy="1442657"/>
          </a:xfrm>
          <a:custGeom>
            <a:rect b="b" l="l" r="r" t="t"/>
            <a:pathLst>
              <a:path extrusionOk="0" h="1923542" w="20576160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383754" y="0"/>
                </a:lnTo>
                <a:cubicBezTo>
                  <a:pt x="20489926" y="0"/>
                  <a:pt x="20576160" y="86106"/>
                  <a:pt x="20576160" y="192405"/>
                </a:cubicBezTo>
                <a:lnTo>
                  <a:pt x="20576160" y="1731137"/>
                </a:lnTo>
                <a:cubicBezTo>
                  <a:pt x="20576160" y="1837309"/>
                  <a:pt x="20490053" y="1923542"/>
                  <a:pt x="20383754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3"/>
          <p:cNvSpPr/>
          <p:nvPr/>
        </p:nvSpPr>
        <p:spPr>
          <a:xfrm>
            <a:off x="1331076" y="2230929"/>
            <a:ext cx="793425" cy="793425"/>
          </a:xfrm>
          <a:custGeom>
            <a:rect b="b" l="l" r="r" t="t"/>
            <a:pathLst>
              <a:path extrusionOk="0"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9" name="Google Shape;849;p43"/>
          <p:cNvSpPr/>
          <p:nvPr/>
        </p:nvSpPr>
        <p:spPr>
          <a:xfrm>
            <a:off x="2560886" y="1906346"/>
            <a:ext cx="13765911" cy="1442562"/>
          </a:xfrm>
          <a:custGeom>
            <a:rect b="b" l="l" r="r" t="t"/>
            <a:pathLst>
              <a:path extrusionOk="0" h="1923415" w="18354548">
                <a:moveTo>
                  <a:pt x="0" y="0"/>
                </a:moveTo>
                <a:lnTo>
                  <a:pt x="18354548" y="0"/>
                </a:lnTo>
                <a:lnTo>
                  <a:pt x="18354548" y="1923415"/>
                </a:lnTo>
                <a:lnTo>
                  <a:pt x="0" y="1923415"/>
                </a:lnTo>
                <a:close/>
              </a:path>
            </a:pathLst>
          </a:custGeom>
          <a:solidFill>
            <a:srgbClr val="5B2C86"/>
          </a:solidFill>
          <a:ln>
            <a:noFill/>
          </a:ln>
        </p:spPr>
      </p:sp>
      <p:sp>
        <p:nvSpPr>
          <p:cNvPr id="850" name="Google Shape;850;p43"/>
          <p:cNvSpPr txBox="1"/>
          <p:nvPr/>
        </p:nvSpPr>
        <p:spPr>
          <a:xfrm>
            <a:off x="2657906" y="2022416"/>
            <a:ext cx="13571837" cy="1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Grant Writing</a:t>
            </a:r>
            <a:r>
              <a:rPr b="0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Develop compelling proposals to apply for grants, such as securing USAID funds for environmental restoration in conflict zones.</a:t>
            </a:r>
            <a:endParaRPr/>
          </a:p>
        </p:txBody>
      </p:sp>
      <p:sp>
        <p:nvSpPr>
          <p:cNvPr id="851" name="Google Shape;851;p43"/>
          <p:cNvSpPr/>
          <p:nvPr/>
        </p:nvSpPr>
        <p:spPr>
          <a:xfrm>
            <a:off x="894693" y="3709584"/>
            <a:ext cx="15432120" cy="1442656"/>
          </a:xfrm>
          <a:custGeom>
            <a:rect b="b" l="l" r="r" t="t"/>
            <a:pathLst>
              <a:path extrusionOk="0" h="1923542" w="20576160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383754" y="0"/>
                </a:lnTo>
                <a:cubicBezTo>
                  <a:pt x="20489926" y="0"/>
                  <a:pt x="20576160" y="86106"/>
                  <a:pt x="20576160" y="192405"/>
                </a:cubicBezTo>
                <a:lnTo>
                  <a:pt x="20576160" y="1731137"/>
                </a:lnTo>
                <a:cubicBezTo>
                  <a:pt x="20576160" y="1837309"/>
                  <a:pt x="20490053" y="1923542"/>
                  <a:pt x="20383754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3"/>
          <p:cNvSpPr/>
          <p:nvPr/>
        </p:nvSpPr>
        <p:spPr>
          <a:xfrm>
            <a:off x="1331076" y="4034167"/>
            <a:ext cx="793425" cy="793425"/>
          </a:xfrm>
          <a:custGeom>
            <a:rect b="b" l="l" r="r" t="t"/>
            <a:pathLst>
              <a:path extrusionOk="0"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3" name="Google Shape;853;p43"/>
          <p:cNvSpPr/>
          <p:nvPr/>
        </p:nvSpPr>
        <p:spPr>
          <a:xfrm>
            <a:off x="2560886" y="3709584"/>
            <a:ext cx="13765911" cy="1442561"/>
          </a:xfrm>
          <a:custGeom>
            <a:rect b="b" l="l" r="r" t="t"/>
            <a:pathLst>
              <a:path extrusionOk="0" h="1923415" w="18354548">
                <a:moveTo>
                  <a:pt x="0" y="0"/>
                </a:moveTo>
                <a:lnTo>
                  <a:pt x="18354548" y="0"/>
                </a:lnTo>
                <a:lnTo>
                  <a:pt x="18354548" y="1923415"/>
                </a:lnTo>
                <a:lnTo>
                  <a:pt x="0" y="1923415"/>
                </a:lnTo>
                <a:close/>
              </a:path>
            </a:pathLst>
          </a:custGeom>
          <a:solidFill>
            <a:srgbClr val="5B2C86"/>
          </a:solidFill>
          <a:ln>
            <a:noFill/>
          </a:ln>
        </p:spPr>
      </p:sp>
      <p:sp>
        <p:nvSpPr>
          <p:cNvPr id="854" name="Google Shape;854;p43"/>
          <p:cNvSpPr txBox="1"/>
          <p:nvPr/>
        </p:nvSpPr>
        <p:spPr>
          <a:xfrm>
            <a:off x="2657906" y="3825654"/>
            <a:ext cx="13571837" cy="1229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Partnership Development</a:t>
            </a:r>
            <a:r>
              <a:rPr b="0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Build relationships with donors and partners, such as co-funding clean energy initiatives with a multinational corporation.</a:t>
            </a:r>
            <a:endParaRPr/>
          </a:p>
        </p:txBody>
      </p:sp>
      <p:sp>
        <p:nvSpPr>
          <p:cNvPr id="855" name="Google Shape;855;p43"/>
          <p:cNvSpPr/>
          <p:nvPr/>
        </p:nvSpPr>
        <p:spPr>
          <a:xfrm>
            <a:off x="894693" y="5512822"/>
            <a:ext cx="15432120" cy="1442656"/>
          </a:xfrm>
          <a:custGeom>
            <a:rect b="b" l="l" r="r" t="t"/>
            <a:pathLst>
              <a:path extrusionOk="0" h="1923542" w="20576160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383754" y="0"/>
                </a:lnTo>
                <a:cubicBezTo>
                  <a:pt x="20489926" y="0"/>
                  <a:pt x="20576160" y="86106"/>
                  <a:pt x="20576160" y="192405"/>
                </a:cubicBezTo>
                <a:lnTo>
                  <a:pt x="20576160" y="1731137"/>
                </a:lnTo>
                <a:cubicBezTo>
                  <a:pt x="20576160" y="1837309"/>
                  <a:pt x="20490053" y="1923542"/>
                  <a:pt x="20383754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3"/>
          <p:cNvSpPr/>
          <p:nvPr/>
        </p:nvSpPr>
        <p:spPr>
          <a:xfrm>
            <a:off x="1331076" y="5837406"/>
            <a:ext cx="793425" cy="793425"/>
          </a:xfrm>
          <a:custGeom>
            <a:rect b="b" l="l" r="r" t="t"/>
            <a:pathLst>
              <a:path extrusionOk="0"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7" name="Google Shape;857;p43"/>
          <p:cNvSpPr/>
          <p:nvPr/>
        </p:nvSpPr>
        <p:spPr>
          <a:xfrm>
            <a:off x="2560886" y="5512822"/>
            <a:ext cx="13765911" cy="1442561"/>
          </a:xfrm>
          <a:custGeom>
            <a:rect b="b" l="l" r="r" t="t"/>
            <a:pathLst>
              <a:path extrusionOk="0" h="1923415" w="18354548">
                <a:moveTo>
                  <a:pt x="0" y="0"/>
                </a:moveTo>
                <a:lnTo>
                  <a:pt x="18354548" y="0"/>
                </a:lnTo>
                <a:lnTo>
                  <a:pt x="18354548" y="1923415"/>
                </a:lnTo>
                <a:lnTo>
                  <a:pt x="0" y="1923415"/>
                </a:lnTo>
                <a:close/>
              </a:path>
            </a:pathLst>
          </a:custGeom>
          <a:solidFill>
            <a:srgbClr val="5B2C86"/>
          </a:solidFill>
          <a:ln>
            <a:noFill/>
          </a:ln>
        </p:spPr>
      </p:sp>
      <p:sp>
        <p:nvSpPr>
          <p:cNvPr id="858" name="Google Shape;858;p43"/>
          <p:cNvSpPr txBox="1"/>
          <p:nvPr/>
        </p:nvSpPr>
        <p:spPr>
          <a:xfrm>
            <a:off x="2657906" y="5628893"/>
            <a:ext cx="13571837" cy="1229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Understanding Donor Priorities</a:t>
            </a:r>
            <a:r>
              <a:rPr b="0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Align projects with donor focus areas, such as reforestation aligned with climate change mitigation.</a:t>
            </a:r>
            <a:endParaRPr/>
          </a:p>
        </p:txBody>
      </p:sp>
      <p:sp>
        <p:nvSpPr>
          <p:cNvPr id="859" name="Google Shape;859;p43"/>
          <p:cNvSpPr/>
          <p:nvPr/>
        </p:nvSpPr>
        <p:spPr>
          <a:xfrm>
            <a:off x="894693" y="7316062"/>
            <a:ext cx="15432120" cy="1442656"/>
          </a:xfrm>
          <a:custGeom>
            <a:rect b="b" l="l" r="r" t="t"/>
            <a:pathLst>
              <a:path extrusionOk="0" h="1923542" w="20576160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383754" y="0"/>
                </a:lnTo>
                <a:cubicBezTo>
                  <a:pt x="20489926" y="0"/>
                  <a:pt x="20576160" y="86106"/>
                  <a:pt x="20576160" y="192405"/>
                </a:cubicBezTo>
                <a:lnTo>
                  <a:pt x="20576160" y="1731137"/>
                </a:lnTo>
                <a:cubicBezTo>
                  <a:pt x="20576160" y="1837309"/>
                  <a:pt x="20490053" y="1923542"/>
                  <a:pt x="20383754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3"/>
          <p:cNvSpPr/>
          <p:nvPr/>
        </p:nvSpPr>
        <p:spPr>
          <a:xfrm>
            <a:off x="1331076" y="7640645"/>
            <a:ext cx="793425" cy="793425"/>
          </a:xfrm>
          <a:custGeom>
            <a:rect b="b" l="l" r="r" t="t"/>
            <a:pathLst>
              <a:path extrusionOk="0"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1" name="Google Shape;861;p43"/>
          <p:cNvSpPr/>
          <p:nvPr/>
        </p:nvSpPr>
        <p:spPr>
          <a:xfrm>
            <a:off x="2560886" y="7316062"/>
            <a:ext cx="13765911" cy="1442561"/>
          </a:xfrm>
          <a:custGeom>
            <a:rect b="b" l="l" r="r" t="t"/>
            <a:pathLst>
              <a:path extrusionOk="0" h="1923415" w="18354548">
                <a:moveTo>
                  <a:pt x="0" y="0"/>
                </a:moveTo>
                <a:lnTo>
                  <a:pt x="18354548" y="0"/>
                </a:lnTo>
                <a:lnTo>
                  <a:pt x="18354548" y="1923415"/>
                </a:lnTo>
                <a:lnTo>
                  <a:pt x="0" y="1923415"/>
                </a:lnTo>
                <a:close/>
              </a:path>
            </a:pathLst>
          </a:custGeom>
          <a:solidFill>
            <a:srgbClr val="5B2C86"/>
          </a:solidFill>
          <a:ln>
            <a:noFill/>
          </a:ln>
        </p:spPr>
      </p:sp>
      <p:sp>
        <p:nvSpPr>
          <p:cNvPr id="862" name="Google Shape;862;p43"/>
          <p:cNvSpPr txBox="1"/>
          <p:nvPr/>
        </p:nvSpPr>
        <p:spPr>
          <a:xfrm>
            <a:off x="2657906" y="7432133"/>
            <a:ext cx="13571837" cy="1229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Application Processes</a:t>
            </a:r>
            <a:r>
              <a:rPr b="0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Follow specific guidelines, such as UNEP’s procedures for environmental funding.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4"/>
          <p:cNvSpPr/>
          <p:nvPr/>
        </p:nvSpPr>
        <p:spPr>
          <a:xfrm rot="4599435">
            <a:off x="13188195" y="3210939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7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7" y="0"/>
                </a:lnTo>
                <a:lnTo>
                  <a:pt x="4982347" y="9964693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8" name="Google Shape;868;p44"/>
          <p:cNvSpPr/>
          <p:nvPr/>
        </p:nvSpPr>
        <p:spPr>
          <a:xfrm flipH="1" rot="-6200566">
            <a:off x="13648180" y="4441951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2" y="8322863"/>
                </a:lnTo>
                <a:lnTo>
                  <a:pt x="4161432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9" name="Google Shape;869;p44"/>
          <p:cNvSpPr/>
          <p:nvPr/>
        </p:nvSpPr>
        <p:spPr>
          <a:xfrm flipH="1" rot="3099417">
            <a:off x="848998" y="-2153518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0" name="Google Shape;870;p44"/>
          <p:cNvSpPr/>
          <p:nvPr/>
        </p:nvSpPr>
        <p:spPr>
          <a:xfrm rot="-7700582">
            <a:off x="1011638" y="-175576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2" y="0"/>
                </a:lnTo>
                <a:lnTo>
                  <a:pt x="3520422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1" name="Google Shape;871;p4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Digital numbers and graphs" id="872" name="Google Shape;872;p44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8365" r="-20419" t="0"/>
            </a:stretch>
          </a:blipFill>
          <a:ln>
            <a:noFill/>
          </a:ln>
        </p:spPr>
      </p:sp>
      <p:sp>
        <p:nvSpPr>
          <p:cNvPr id="873" name="Google Shape;873;p44"/>
          <p:cNvSpPr txBox="1"/>
          <p:nvPr/>
        </p:nvSpPr>
        <p:spPr>
          <a:xfrm>
            <a:off x="717734" y="2274196"/>
            <a:ext cx="8229602" cy="5748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3364" lvl="1" marL="50673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Contingency planning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Allocate budget for emergency funds to address cost increases due to natural disasters.</a:t>
            </a:r>
            <a:endParaRPr/>
          </a:p>
          <a:p>
            <a:pPr indent="-253364" lvl="1" marL="50673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Diversification of funding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Secure funding from multiple sources (e.g., grants from international donors and local subsidies) to ensure financial stability.</a:t>
            </a:r>
            <a:endParaRPr/>
          </a:p>
          <a:p>
            <a:pPr indent="-253364" lvl="1" marL="50673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Financial reserves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Set aside funds to cover operating costs in case of funding delays.</a:t>
            </a:r>
            <a:endParaRPr/>
          </a:p>
          <a:p>
            <a:pPr indent="-253364" lvl="1" marL="50673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Regular financial monitoring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Track expenditures against budgets to detect and address financial risks early.</a:t>
            </a:r>
            <a:endParaRPr/>
          </a:p>
          <a:p>
            <a:pPr indent="-253364" lvl="1" marL="50673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Scenario analysis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Assess the financial impact of donor withdrawal and prepare alternative strategies.</a:t>
            </a:r>
            <a:endParaRPr/>
          </a:p>
        </p:txBody>
      </p:sp>
      <p:sp>
        <p:nvSpPr>
          <p:cNvPr id="874" name="Google Shape;874;p44"/>
          <p:cNvSpPr txBox="1"/>
          <p:nvPr/>
        </p:nvSpPr>
        <p:spPr>
          <a:xfrm>
            <a:off x="914400" y="933450"/>
            <a:ext cx="7200900" cy="645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Risk Management Strategies in Financing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5"/>
          <p:cNvSpPr/>
          <p:nvPr/>
        </p:nvSpPr>
        <p:spPr>
          <a:xfrm rot="4599435">
            <a:off x="13825407" y="3489745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0" name="Google Shape;880;p45"/>
          <p:cNvSpPr/>
          <p:nvPr/>
        </p:nvSpPr>
        <p:spPr>
          <a:xfrm flipH="1" rot="-6200566">
            <a:off x="14285392" y="4720757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1" name="Google Shape;881;p45"/>
          <p:cNvSpPr/>
          <p:nvPr/>
        </p:nvSpPr>
        <p:spPr>
          <a:xfrm flipH="1" rot="3099417">
            <a:off x="274401" y="-2342176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2" name="Google Shape;882;p45"/>
          <p:cNvSpPr/>
          <p:nvPr/>
        </p:nvSpPr>
        <p:spPr>
          <a:xfrm rot="-7700582">
            <a:off x="437041" y="-1944427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3" name="Google Shape;883;p4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84" name="Google Shape;884;p45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Leveraging Partnerships for Sustainable Financing</a:t>
            </a:r>
            <a:endParaRPr/>
          </a:p>
        </p:txBody>
      </p:sp>
      <p:grpSp>
        <p:nvGrpSpPr>
          <p:cNvPr id="885" name="Google Shape;885;p45"/>
          <p:cNvGrpSpPr/>
          <p:nvPr/>
        </p:nvGrpSpPr>
        <p:grpSpPr>
          <a:xfrm>
            <a:off x="885166" y="2192337"/>
            <a:ext cx="4835366" cy="2908840"/>
            <a:chOff x="0" y="0"/>
            <a:chExt cx="6447155" cy="3878453"/>
          </a:xfrm>
        </p:grpSpPr>
        <p:sp>
          <p:nvSpPr>
            <p:cNvPr id="886" name="Google Shape;886;p45"/>
            <p:cNvSpPr/>
            <p:nvPr/>
          </p:nvSpPr>
          <p:spPr>
            <a:xfrm>
              <a:off x="12700" y="12700"/>
              <a:ext cx="6421755" cy="3853053"/>
            </a:xfrm>
            <a:custGeom>
              <a:rect b="b" l="l" r="r" t="t"/>
              <a:pathLst>
                <a:path extrusionOk="0" h="3853053" w="6421755">
                  <a:moveTo>
                    <a:pt x="0" y="0"/>
                  </a:moveTo>
                  <a:lnTo>
                    <a:pt x="6421755" y="0"/>
                  </a:lnTo>
                  <a:lnTo>
                    <a:pt x="6421755" y="3853053"/>
                  </a:lnTo>
                  <a:lnTo>
                    <a:pt x="0" y="3853053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887" name="Google Shape;887;p45"/>
            <p:cNvSpPr/>
            <p:nvPr/>
          </p:nvSpPr>
          <p:spPr>
            <a:xfrm>
              <a:off x="0" y="0"/>
              <a:ext cx="6447155" cy="3878453"/>
            </a:xfrm>
            <a:custGeom>
              <a:rect b="b" l="l" r="r" t="t"/>
              <a:pathLst>
                <a:path extrusionOk="0" h="3878453" w="6447155">
                  <a:moveTo>
                    <a:pt x="12700" y="0"/>
                  </a:moveTo>
                  <a:lnTo>
                    <a:pt x="6434455" y="0"/>
                  </a:lnTo>
                  <a:cubicBezTo>
                    <a:pt x="6441440" y="0"/>
                    <a:pt x="6447155" y="5715"/>
                    <a:pt x="6447155" y="12700"/>
                  </a:cubicBezTo>
                  <a:lnTo>
                    <a:pt x="6447155" y="3865753"/>
                  </a:lnTo>
                  <a:cubicBezTo>
                    <a:pt x="6447155" y="3872738"/>
                    <a:pt x="6441440" y="3878453"/>
                    <a:pt x="6434455" y="3878453"/>
                  </a:cubicBezTo>
                  <a:lnTo>
                    <a:pt x="12700" y="3878453"/>
                  </a:lnTo>
                  <a:cubicBezTo>
                    <a:pt x="5715" y="3878453"/>
                    <a:pt x="0" y="3872738"/>
                    <a:pt x="0" y="386575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865753"/>
                  </a:lnTo>
                  <a:lnTo>
                    <a:pt x="12700" y="3865753"/>
                  </a:lnTo>
                  <a:lnTo>
                    <a:pt x="12700" y="3853053"/>
                  </a:lnTo>
                  <a:lnTo>
                    <a:pt x="6434455" y="3853053"/>
                  </a:lnTo>
                  <a:lnTo>
                    <a:pt x="6434455" y="3865753"/>
                  </a:lnTo>
                  <a:lnTo>
                    <a:pt x="6421755" y="3865753"/>
                  </a:lnTo>
                  <a:lnTo>
                    <a:pt x="6421755" y="12700"/>
                  </a:lnTo>
                  <a:lnTo>
                    <a:pt x="6434455" y="12700"/>
                  </a:lnTo>
                  <a:lnTo>
                    <a:pt x="643445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8" name="Google Shape;888;p45"/>
          <p:cNvSpPr txBox="1"/>
          <p:nvPr/>
        </p:nvSpPr>
        <p:spPr>
          <a:xfrm>
            <a:off x="961366" y="2414236"/>
            <a:ext cx="4683013" cy="248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Building Strategic Alliances</a:t>
            </a:r>
            <a:r>
              <a:rPr b="0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Partner with NGOs and governments to co-fund reforestation projects in disaster-prone areas.</a:t>
            </a:r>
            <a:endParaRPr/>
          </a:p>
        </p:txBody>
      </p:sp>
      <p:grpSp>
        <p:nvGrpSpPr>
          <p:cNvPr id="889" name="Google Shape;889;p45"/>
          <p:cNvGrpSpPr/>
          <p:nvPr/>
        </p:nvGrpSpPr>
        <p:grpSpPr>
          <a:xfrm>
            <a:off x="6183166" y="2192337"/>
            <a:ext cx="4835366" cy="2908840"/>
            <a:chOff x="0" y="0"/>
            <a:chExt cx="6447155" cy="3878453"/>
          </a:xfrm>
        </p:grpSpPr>
        <p:sp>
          <p:nvSpPr>
            <p:cNvPr id="890" name="Google Shape;890;p45"/>
            <p:cNvSpPr/>
            <p:nvPr/>
          </p:nvSpPr>
          <p:spPr>
            <a:xfrm>
              <a:off x="12700" y="12700"/>
              <a:ext cx="6421755" cy="3853053"/>
            </a:xfrm>
            <a:custGeom>
              <a:rect b="b" l="l" r="r" t="t"/>
              <a:pathLst>
                <a:path extrusionOk="0" h="3853053" w="6421755">
                  <a:moveTo>
                    <a:pt x="0" y="0"/>
                  </a:moveTo>
                  <a:lnTo>
                    <a:pt x="6421755" y="0"/>
                  </a:lnTo>
                  <a:lnTo>
                    <a:pt x="6421755" y="3853053"/>
                  </a:lnTo>
                  <a:lnTo>
                    <a:pt x="0" y="3853053"/>
                  </a:lnTo>
                  <a:close/>
                </a:path>
              </a:pathLst>
            </a:custGeom>
            <a:solidFill>
              <a:srgbClr val="E4D7E8"/>
            </a:solidFill>
            <a:ln>
              <a:noFill/>
            </a:ln>
          </p:spPr>
        </p:sp>
        <p:sp>
          <p:nvSpPr>
            <p:cNvPr id="891" name="Google Shape;891;p45"/>
            <p:cNvSpPr/>
            <p:nvPr/>
          </p:nvSpPr>
          <p:spPr>
            <a:xfrm>
              <a:off x="0" y="0"/>
              <a:ext cx="6447155" cy="3878453"/>
            </a:xfrm>
            <a:custGeom>
              <a:rect b="b" l="l" r="r" t="t"/>
              <a:pathLst>
                <a:path extrusionOk="0" h="3878453" w="6447155">
                  <a:moveTo>
                    <a:pt x="12700" y="0"/>
                  </a:moveTo>
                  <a:lnTo>
                    <a:pt x="6434455" y="0"/>
                  </a:lnTo>
                  <a:cubicBezTo>
                    <a:pt x="6441440" y="0"/>
                    <a:pt x="6447155" y="5715"/>
                    <a:pt x="6447155" y="12700"/>
                  </a:cubicBezTo>
                  <a:lnTo>
                    <a:pt x="6447155" y="3865753"/>
                  </a:lnTo>
                  <a:cubicBezTo>
                    <a:pt x="6447155" y="3872738"/>
                    <a:pt x="6441440" y="3878453"/>
                    <a:pt x="6434455" y="3878453"/>
                  </a:cubicBezTo>
                  <a:lnTo>
                    <a:pt x="12700" y="3878453"/>
                  </a:lnTo>
                  <a:cubicBezTo>
                    <a:pt x="5715" y="3878453"/>
                    <a:pt x="0" y="3872738"/>
                    <a:pt x="0" y="386575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865753"/>
                  </a:lnTo>
                  <a:lnTo>
                    <a:pt x="12700" y="3865753"/>
                  </a:lnTo>
                  <a:lnTo>
                    <a:pt x="12700" y="3853053"/>
                  </a:lnTo>
                  <a:lnTo>
                    <a:pt x="6434455" y="3853053"/>
                  </a:lnTo>
                  <a:lnTo>
                    <a:pt x="6434455" y="3865753"/>
                  </a:lnTo>
                  <a:lnTo>
                    <a:pt x="6421755" y="3865753"/>
                  </a:lnTo>
                  <a:lnTo>
                    <a:pt x="6421755" y="12700"/>
                  </a:lnTo>
                  <a:lnTo>
                    <a:pt x="6434455" y="12700"/>
                  </a:lnTo>
                  <a:lnTo>
                    <a:pt x="643445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45"/>
          <p:cNvSpPr txBox="1"/>
          <p:nvPr/>
        </p:nvSpPr>
        <p:spPr>
          <a:xfrm>
            <a:off x="6259366" y="2414236"/>
            <a:ext cx="4683013" cy="248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Co-funding Initiatives</a:t>
            </a:r>
            <a:r>
              <a:rPr b="0" i="0" lang="en-US" sz="30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: Collaborate with corporate partners and local governments to share costs for clean water projects.</a:t>
            </a:r>
            <a:endParaRPr/>
          </a:p>
        </p:txBody>
      </p:sp>
      <p:grpSp>
        <p:nvGrpSpPr>
          <p:cNvPr id="893" name="Google Shape;893;p45"/>
          <p:cNvGrpSpPr/>
          <p:nvPr/>
        </p:nvGrpSpPr>
        <p:grpSpPr>
          <a:xfrm>
            <a:off x="11481166" y="2192337"/>
            <a:ext cx="4835367" cy="2908881"/>
            <a:chOff x="0" y="0"/>
            <a:chExt cx="6447155" cy="3878507"/>
          </a:xfrm>
        </p:grpSpPr>
        <p:sp>
          <p:nvSpPr>
            <p:cNvPr id="894" name="Google Shape;894;p45"/>
            <p:cNvSpPr/>
            <p:nvPr/>
          </p:nvSpPr>
          <p:spPr>
            <a:xfrm>
              <a:off x="12700" y="11378"/>
              <a:ext cx="6421755" cy="3855748"/>
            </a:xfrm>
            <a:custGeom>
              <a:rect b="b" l="l" r="r" t="t"/>
              <a:pathLst>
                <a:path extrusionOk="0" h="3855748" w="6421755">
                  <a:moveTo>
                    <a:pt x="0" y="0"/>
                  </a:moveTo>
                  <a:lnTo>
                    <a:pt x="6421755" y="0"/>
                  </a:lnTo>
                  <a:lnTo>
                    <a:pt x="6421755" y="3855749"/>
                  </a:lnTo>
                  <a:lnTo>
                    <a:pt x="0" y="3855749"/>
                  </a:ln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</p:sp>
        <p:sp>
          <p:nvSpPr>
            <p:cNvPr id="895" name="Google Shape;895;p45"/>
            <p:cNvSpPr/>
            <p:nvPr/>
          </p:nvSpPr>
          <p:spPr>
            <a:xfrm>
              <a:off x="0" y="0"/>
              <a:ext cx="6447155" cy="3878507"/>
            </a:xfrm>
            <a:custGeom>
              <a:rect b="b" l="l" r="r" t="t"/>
              <a:pathLst>
                <a:path extrusionOk="0" h="3878507" w="6447155">
                  <a:moveTo>
                    <a:pt x="12700" y="0"/>
                  </a:moveTo>
                  <a:lnTo>
                    <a:pt x="6434455" y="0"/>
                  </a:lnTo>
                  <a:cubicBezTo>
                    <a:pt x="6441440" y="0"/>
                    <a:pt x="6447155" y="5120"/>
                    <a:pt x="6447155" y="11378"/>
                  </a:cubicBezTo>
                  <a:lnTo>
                    <a:pt x="6447155" y="3867127"/>
                  </a:lnTo>
                  <a:cubicBezTo>
                    <a:pt x="6447155" y="3873385"/>
                    <a:pt x="6441440" y="3878507"/>
                    <a:pt x="6434455" y="3878507"/>
                  </a:cubicBezTo>
                  <a:lnTo>
                    <a:pt x="12700" y="3878507"/>
                  </a:lnTo>
                  <a:cubicBezTo>
                    <a:pt x="5715" y="3878507"/>
                    <a:pt x="0" y="3873385"/>
                    <a:pt x="0" y="3867127"/>
                  </a:cubicBezTo>
                  <a:lnTo>
                    <a:pt x="0" y="11378"/>
                  </a:lnTo>
                  <a:cubicBezTo>
                    <a:pt x="0" y="5120"/>
                    <a:pt x="5715" y="0"/>
                    <a:pt x="12700" y="0"/>
                  </a:cubicBezTo>
                  <a:moveTo>
                    <a:pt x="12700" y="22757"/>
                  </a:moveTo>
                  <a:lnTo>
                    <a:pt x="12700" y="11378"/>
                  </a:lnTo>
                  <a:lnTo>
                    <a:pt x="25400" y="11378"/>
                  </a:lnTo>
                  <a:lnTo>
                    <a:pt x="25400" y="3867127"/>
                  </a:lnTo>
                  <a:lnTo>
                    <a:pt x="12700" y="3867127"/>
                  </a:lnTo>
                  <a:lnTo>
                    <a:pt x="12700" y="3855749"/>
                  </a:lnTo>
                  <a:lnTo>
                    <a:pt x="6434455" y="3855749"/>
                  </a:lnTo>
                  <a:lnTo>
                    <a:pt x="6434455" y="3867127"/>
                  </a:lnTo>
                  <a:lnTo>
                    <a:pt x="6421755" y="3867127"/>
                  </a:lnTo>
                  <a:lnTo>
                    <a:pt x="6421755" y="11378"/>
                  </a:lnTo>
                  <a:lnTo>
                    <a:pt x="6434455" y="11378"/>
                  </a:lnTo>
                  <a:lnTo>
                    <a:pt x="6434455" y="22757"/>
                  </a:lnTo>
                  <a:lnTo>
                    <a:pt x="12700" y="22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45"/>
          <p:cNvSpPr txBox="1"/>
          <p:nvPr/>
        </p:nvSpPr>
        <p:spPr>
          <a:xfrm>
            <a:off x="11557366" y="2414236"/>
            <a:ext cx="4683014" cy="248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In-kind Contributions</a:t>
            </a:r>
            <a:r>
              <a:rPr b="0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Obtain non-monetary support like equipment and expertise from corporate partners for renewable energy installations.</a:t>
            </a:r>
            <a:endParaRPr/>
          </a:p>
        </p:txBody>
      </p:sp>
      <p:grpSp>
        <p:nvGrpSpPr>
          <p:cNvPr id="897" name="Google Shape;897;p45"/>
          <p:cNvGrpSpPr/>
          <p:nvPr/>
        </p:nvGrpSpPr>
        <p:grpSpPr>
          <a:xfrm>
            <a:off x="3133324" y="5732745"/>
            <a:ext cx="4835366" cy="2908840"/>
            <a:chOff x="0" y="0"/>
            <a:chExt cx="6447155" cy="3878453"/>
          </a:xfrm>
        </p:grpSpPr>
        <p:sp>
          <p:nvSpPr>
            <p:cNvPr id="898" name="Google Shape;898;p45"/>
            <p:cNvSpPr/>
            <p:nvPr/>
          </p:nvSpPr>
          <p:spPr>
            <a:xfrm>
              <a:off x="12700" y="12700"/>
              <a:ext cx="6421755" cy="3853053"/>
            </a:xfrm>
            <a:custGeom>
              <a:rect b="b" l="l" r="r" t="t"/>
              <a:pathLst>
                <a:path extrusionOk="0" h="3853053" w="6421755">
                  <a:moveTo>
                    <a:pt x="0" y="0"/>
                  </a:moveTo>
                  <a:lnTo>
                    <a:pt x="6421755" y="0"/>
                  </a:lnTo>
                  <a:lnTo>
                    <a:pt x="6421755" y="3853053"/>
                  </a:lnTo>
                  <a:lnTo>
                    <a:pt x="0" y="3853053"/>
                  </a:lnTo>
                  <a:close/>
                </a:path>
              </a:pathLst>
            </a:custGeom>
            <a:solidFill>
              <a:srgbClr val="E4D7E8"/>
            </a:solidFill>
            <a:ln>
              <a:noFill/>
            </a:ln>
          </p:spPr>
        </p:sp>
        <p:sp>
          <p:nvSpPr>
            <p:cNvPr id="899" name="Google Shape;899;p45"/>
            <p:cNvSpPr/>
            <p:nvPr/>
          </p:nvSpPr>
          <p:spPr>
            <a:xfrm>
              <a:off x="0" y="0"/>
              <a:ext cx="6447155" cy="3878453"/>
            </a:xfrm>
            <a:custGeom>
              <a:rect b="b" l="l" r="r" t="t"/>
              <a:pathLst>
                <a:path extrusionOk="0" h="3878453" w="6447155">
                  <a:moveTo>
                    <a:pt x="12700" y="0"/>
                  </a:moveTo>
                  <a:lnTo>
                    <a:pt x="6434455" y="0"/>
                  </a:lnTo>
                  <a:cubicBezTo>
                    <a:pt x="6441440" y="0"/>
                    <a:pt x="6447155" y="5715"/>
                    <a:pt x="6447155" y="12700"/>
                  </a:cubicBezTo>
                  <a:lnTo>
                    <a:pt x="6447155" y="3865753"/>
                  </a:lnTo>
                  <a:cubicBezTo>
                    <a:pt x="6447155" y="3872738"/>
                    <a:pt x="6441440" y="3878453"/>
                    <a:pt x="6434455" y="3878453"/>
                  </a:cubicBezTo>
                  <a:lnTo>
                    <a:pt x="12700" y="3878453"/>
                  </a:lnTo>
                  <a:cubicBezTo>
                    <a:pt x="5715" y="3878453"/>
                    <a:pt x="0" y="3872738"/>
                    <a:pt x="0" y="386575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865753"/>
                  </a:lnTo>
                  <a:lnTo>
                    <a:pt x="12700" y="3865753"/>
                  </a:lnTo>
                  <a:lnTo>
                    <a:pt x="12700" y="3853053"/>
                  </a:lnTo>
                  <a:lnTo>
                    <a:pt x="6434455" y="3853053"/>
                  </a:lnTo>
                  <a:lnTo>
                    <a:pt x="6434455" y="3865753"/>
                  </a:lnTo>
                  <a:lnTo>
                    <a:pt x="6421755" y="3865753"/>
                  </a:lnTo>
                  <a:lnTo>
                    <a:pt x="6421755" y="12700"/>
                  </a:lnTo>
                  <a:lnTo>
                    <a:pt x="6434455" y="12700"/>
                  </a:lnTo>
                  <a:lnTo>
                    <a:pt x="643445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5"/>
          <p:cNvSpPr txBox="1"/>
          <p:nvPr/>
        </p:nvSpPr>
        <p:spPr>
          <a:xfrm>
            <a:off x="3209524" y="6159431"/>
            <a:ext cx="4683013" cy="2074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Joint Fundraising Campaigns</a:t>
            </a:r>
            <a:r>
              <a:rPr b="0" i="0" lang="en-US" sz="30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: Organize joint crowdfunding campaigns with NGOs for sustainable agriculture in crisis regions.</a:t>
            </a:r>
            <a:endParaRPr/>
          </a:p>
        </p:txBody>
      </p:sp>
      <p:grpSp>
        <p:nvGrpSpPr>
          <p:cNvPr id="901" name="Google Shape;901;p45"/>
          <p:cNvGrpSpPr/>
          <p:nvPr/>
        </p:nvGrpSpPr>
        <p:grpSpPr>
          <a:xfrm>
            <a:off x="8431324" y="5732745"/>
            <a:ext cx="5637085" cy="2908840"/>
            <a:chOff x="0" y="0"/>
            <a:chExt cx="7516114" cy="3878453"/>
          </a:xfrm>
        </p:grpSpPr>
        <p:sp>
          <p:nvSpPr>
            <p:cNvPr id="902" name="Google Shape;902;p45"/>
            <p:cNvSpPr/>
            <p:nvPr/>
          </p:nvSpPr>
          <p:spPr>
            <a:xfrm>
              <a:off x="12700" y="12700"/>
              <a:ext cx="7490714" cy="3853053"/>
            </a:xfrm>
            <a:custGeom>
              <a:rect b="b" l="l" r="r" t="t"/>
              <a:pathLst>
                <a:path extrusionOk="0" h="3853053" w="7490714">
                  <a:moveTo>
                    <a:pt x="0" y="0"/>
                  </a:moveTo>
                  <a:lnTo>
                    <a:pt x="7490714" y="0"/>
                  </a:lnTo>
                  <a:lnTo>
                    <a:pt x="7490714" y="3853053"/>
                  </a:lnTo>
                  <a:lnTo>
                    <a:pt x="0" y="3853053"/>
                  </a:lnTo>
                  <a:close/>
                </a:path>
              </a:pathLst>
            </a:custGeom>
            <a:solidFill>
              <a:srgbClr val="E4D7E8"/>
            </a:solidFill>
            <a:ln>
              <a:noFill/>
            </a:ln>
          </p:spPr>
        </p:sp>
        <p:sp>
          <p:nvSpPr>
            <p:cNvPr id="903" name="Google Shape;903;p45"/>
            <p:cNvSpPr/>
            <p:nvPr/>
          </p:nvSpPr>
          <p:spPr>
            <a:xfrm>
              <a:off x="0" y="0"/>
              <a:ext cx="7516114" cy="3878453"/>
            </a:xfrm>
            <a:custGeom>
              <a:rect b="b" l="l" r="r" t="t"/>
              <a:pathLst>
                <a:path extrusionOk="0" h="3878453" w="7516114">
                  <a:moveTo>
                    <a:pt x="12700" y="0"/>
                  </a:moveTo>
                  <a:lnTo>
                    <a:pt x="7503414" y="0"/>
                  </a:lnTo>
                  <a:cubicBezTo>
                    <a:pt x="7510399" y="0"/>
                    <a:pt x="7516114" y="5715"/>
                    <a:pt x="7516114" y="12700"/>
                  </a:cubicBezTo>
                  <a:lnTo>
                    <a:pt x="7516114" y="3865753"/>
                  </a:lnTo>
                  <a:cubicBezTo>
                    <a:pt x="7516114" y="3872738"/>
                    <a:pt x="7510399" y="3878453"/>
                    <a:pt x="7503414" y="3878453"/>
                  </a:cubicBezTo>
                  <a:lnTo>
                    <a:pt x="12700" y="3878453"/>
                  </a:lnTo>
                  <a:cubicBezTo>
                    <a:pt x="5715" y="3878453"/>
                    <a:pt x="0" y="3872738"/>
                    <a:pt x="0" y="386575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865753"/>
                  </a:lnTo>
                  <a:lnTo>
                    <a:pt x="12700" y="3865753"/>
                  </a:lnTo>
                  <a:lnTo>
                    <a:pt x="12700" y="3853053"/>
                  </a:lnTo>
                  <a:lnTo>
                    <a:pt x="7503414" y="3853053"/>
                  </a:lnTo>
                  <a:lnTo>
                    <a:pt x="7503414" y="3865753"/>
                  </a:lnTo>
                  <a:lnTo>
                    <a:pt x="7490714" y="3865753"/>
                  </a:lnTo>
                  <a:lnTo>
                    <a:pt x="7490714" y="12700"/>
                  </a:lnTo>
                  <a:lnTo>
                    <a:pt x="7503414" y="12700"/>
                  </a:lnTo>
                  <a:lnTo>
                    <a:pt x="750341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4" name="Google Shape;904;p45"/>
          <p:cNvSpPr txBox="1"/>
          <p:nvPr/>
        </p:nvSpPr>
        <p:spPr>
          <a:xfrm>
            <a:off x="8507524" y="5954644"/>
            <a:ext cx="5484697" cy="248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Public-Private Partnerships</a:t>
            </a:r>
            <a:r>
              <a:rPr b="0" i="0" lang="en-US" sz="30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: Collaborate with the private sector to leverage additional resources and innovation for mobile platforms tracking environmental impacts.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6"/>
          <p:cNvSpPr/>
          <p:nvPr/>
        </p:nvSpPr>
        <p:spPr>
          <a:xfrm rot="459943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0" name="Google Shape;910;p46"/>
          <p:cNvSpPr/>
          <p:nvPr/>
        </p:nvSpPr>
        <p:spPr>
          <a:xfrm flipH="1" rot="-6200566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1" name="Google Shape;911;p46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2" name="Google Shape;912;p46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3" name="Google Shape;913;p4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914" name="Google Shape;914;p46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46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17" name="Google Shape;917;p46"/>
          <p:cNvSpPr/>
          <p:nvPr/>
        </p:nvSpPr>
        <p:spPr>
          <a:xfrm>
            <a:off x="666467" y="6158597"/>
            <a:ext cx="3404677" cy="3686166"/>
          </a:xfrm>
          <a:custGeom>
            <a:rect b="b" l="l" r="r" t="t"/>
            <a:pathLst>
              <a:path extrusionOk="0" h="3686166" w="3404677">
                <a:moveTo>
                  <a:pt x="0" y="0"/>
                </a:moveTo>
                <a:lnTo>
                  <a:pt x="3404676" y="0"/>
                </a:lnTo>
                <a:lnTo>
                  <a:pt x="3404676" y="3686165"/>
                </a:lnTo>
                <a:lnTo>
                  <a:pt x="0" y="3686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8" name="Google Shape;918;p46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919" name="Google Shape;919;p46"/>
          <p:cNvSpPr txBox="1"/>
          <p:nvPr/>
        </p:nvSpPr>
        <p:spPr>
          <a:xfrm>
            <a:off x="4531695" y="4324350"/>
            <a:ext cx="787083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/>
          </a:p>
        </p:txBody>
      </p:sp>
      <p:sp>
        <p:nvSpPr>
          <p:cNvPr id="920" name="Google Shape;920;p46"/>
          <p:cNvSpPr txBox="1"/>
          <p:nvPr/>
        </p:nvSpPr>
        <p:spPr>
          <a:xfrm>
            <a:off x="6629400" y="4220765"/>
            <a:ext cx="9788236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5: Case studies and best practices</a:t>
            </a:r>
            <a:endParaRPr/>
          </a:p>
        </p:txBody>
      </p:sp>
      <p:cxnSp>
        <p:nvCxnSpPr>
          <p:cNvPr id="921" name="Google Shape;921;p46"/>
          <p:cNvCxnSpPr/>
          <p:nvPr/>
        </p:nvCxnSpPr>
        <p:spPr>
          <a:xfrm rot="10800000">
            <a:off x="4701850" y="6459300"/>
            <a:ext cx="65400" cy="3784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7"/>
          <p:cNvSpPr/>
          <p:nvPr/>
        </p:nvSpPr>
        <p:spPr>
          <a:xfrm rot="459943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1" name="Google Shape;931;p47"/>
          <p:cNvSpPr/>
          <p:nvPr/>
        </p:nvSpPr>
        <p:spPr>
          <a:xfrm flipH="1" rot="-6200566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2" name="Google Shape;932;p47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3" name="Google Shape;933;p47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4" name="Google Shape;934;p4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35" name="Google Shape;935;p47"/>
          <p:cNvSpPr txBox="1"/>
          <p:nvPr/>
        </p:nvSpPr>
        <p:spPr>
          <a:xfrm>
            <a:off x="5070021" y="6008593"/>
            <a:ext cx="12279930" cy="3574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Launched by the ICRC to integrate sustainability into the supply chain across the Red Cross and Red Crescent Movement.</a:t>
            </a:r>
            <a:endParaRPr/>
          </a:p>
          <a:p>
            <a:pPr indent="0" lvl="0" marL="0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</a:t>
            </a: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High GHG emissions, waste generation, and resource consumption in supply chains.</a:t>
            </a:r>
            <a:endParaRPr/>
          </a:p>
          <a:p>
            <a:pPr indent="0" lvl="0" marL="0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Actions</a:t>
            </a: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241584" lvl="3" marL="96633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7"/>
              <a:buFont typeface="Arial"/>
              <a:buChar char="￭"/>
            </a:pP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Committed to reducing GHG emissions by 50% by 2030.</a:t>
            </a:r>
            <a:endParaRPr/>
          </a:p>
          <a:p>
            <a:pPr indent="-241584" lvl="3" marL="96633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7"/>
              <a:buFont typeface="Arial"/>
              <a:buChar char="￭"/>
            </a:pP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Launched Humanitarian Carbon Calculator (HCC) to estimate and reduce emissions.</a:t>
            </a:r>
            <a:endParaRPr/>
          </a:p>
          <a:p>
            <a:pPr indent="-241584" lvl="3" marL="96633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7"/>
              <a:buFont typeface="Arial"/>
              <a:buChar char="￭"/>
            </a:pP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Focused on waste reduction, optimized transportation, and energy efficiency.</a:t>
            </a:r>
            <a:endParaRPr/>
          </a:p>
          <a:p>
            <a:pPr indent="-241584" lvl="3" marL="96633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7"/>
              <a:buFont typeface="Arial"/>
              <a:buChar char="￭"/>
            </a:pPr>
            <a:r>
              <a:rPr b="0" i="0" lang="en-US" sz="24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Stakeholder engagement for training and sustainability tools.</a:t>
            </a:r>
            <a:endParaRPr/>
          </a:p>
          <a:p>
            <a:pPr indent="-241584" lvl="3" marL="966335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7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47"/>
          <p:cNvSpPr txBox="1"/>
          <p:nvPr/>
        </p:nvSpPr>
        <p:spPr>
          <a:xfrm>
            <a:off x="1028700" y="6553513"/>
            <a:ext cx="3152257" cy="1664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Sustainable Supply Chain Alliance (SSCA) - ICRC</a:t>
            </a:r>
            <a:endParaRPr/>
          </a:p>
        </p:txBody>
      </p:sp>
      <p:sp>
        <p:nvSpPr>
          <p:cNvPr descr="A close-up of a sign  Description automatically generated" id="937" name="Google Shape;937;p47"/>
          <p:cNvSpPr/>
          <p:nvPr/>
        </p:nvSpPr>
        <p:spPr>
          <a:xfrm>
            <a:off x="-348678" y="817816"/>
            <a:ext cx="18810637" cy="4325684"/>
          </a:xfrm>
          <a:custGeom>
            <a:rect b="b" l="l" r="r" t="t"/>
            <a:pathLst>
              <a:path extrusionOk="0" h="4325684" w="18810637">
                <a:moveTo>
                  <a:pt x="0" y="0"/>
                </a:moveTo>
                <a:lnTo>
                  <a:pt x="18810636" y="0"/>
                </a:lnTo>
                <a:lnTo>
                  <a:pt x="18810636" y="4325684"/>
                </a:lnTo>
                <a:lnTo>
                  <a:pt x="0" y="4325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656" r="-3656" t="0"/>
            </a:stretch>
          </a:blipFill>
          <a:ln>
            <a:noFill/>
          </a:ln>
        </p:spPr>
      </p:sp>
      <p:sp>
        <p:nvSpPr>
          <p:cNvPr id="938" name="Google Shape;938;p47"/>
          <p:cNvSpPr txBox="1"/>
          <p:nvPr/>
        </p:nvSpPr>
        <p:spPr>
          <a:xfrm>
            <a:off x="91440" y="5179695"/>
            <a:ext cx="8965200" cy="37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ICRC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8"/>
          <p:cNvSpPr/>
          <p:nvPr/>
        </p:nvSpPr>
        <p:spPr>
          <a:xfrm flipH="1" rot="-4858037">
            <a:off x="-178038" y="49786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5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5" y="8429772"/>
                </a:lnTo>
                <a:lnTo>
                  <a:pt x="4214885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8" name="Google Shape;948;p48"/>
          <p:cNvSpPr/>
          <p:nvPr/>
        </p:nvSpPr>
        <p:spPr>
          <a:xfrm rot="5941962">
            <a:off x="75871" y="6009835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2" y="0"/>
                </a:lnTo>
                <a:lnTo>
                  <a:pt x="3520422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9" name="Google Shape;949;p48"/>
          <p:cNvSpPr txBox="1"/>
          <p:nvPr/>
        </p:nvSpPr>
        <p:spPr>
          <a:xfrm>
            <a:off x="914400" y="3019660"/>
            <a:ext cx="8229600" cy="5089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Integration of environmental considerations in funding and grant processes.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Humanitarian actions contributing to deforestation, water contamination, and GHG emissions.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Actions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171450" lvl="2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⚬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Established environmental requirements for EU-funded operations.</a:t>
            </a:r>
            <a:endParaRPr/>
          </a:p>
          <a:p>
            <a:pPr indent="-171450" lvl="2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⚬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Implemented Environmental Impact Assessments (EIA) and risk tools like NEAT+.</a:t>
            </a:r>
            <a:endParaRPr/>
          </a:p>
          <a:p>
            <a:pPr indent="-171450" lvl="2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⚬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Promoted sustainable procurement, renewable energy, and capacity building across sectors.</a:t>
            </a:r>
            <a:endParaRPr/>
          </a:p>
          <a:p>
            <a:pPr indent="-171450" lvl="2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⚬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Used Environmental Management Systems (EMS) to guide partners.</a:t>
            </a:r>
            <a:endParaRPr/>
          </a:p>
        </p:txBody>
      </p:sp>
      <p:sp>
        <p:nvSpPr>
          <p:cNvPr id="950" name="Google Shape;950;p48"/>
          <p:cNvSpPr txBox="1"/>
          <p:nvPr/>
        </p:nvSpPr>
        <p:spPr>
          <a:xfrm>
            <a:off x="914400" y="1076325"/>
            <a:ext cx="8229600" cy="1281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DG ECHO's Environmental Mainstreaming</a:t>
            </a:r>
            <a:endParaRPr/>
          </a:p>
        </p:txBody>
      </p:sp>
      <p:sp>
        <p:nvSpPr>
          <p:cNvPr id="951" name="Google Shape;951;p48"/>
          <p:cNvSpPr/>
          <p:nvPr/>
        </p:nvSpPr>
        <p:spPr>
          <a:xfrm>
            <a:off x="9767454" y="0"/>
            <a:ext cx="8520546" cy="10287000"/>
          </a:xfrm>
          <a:custGeom>
            <a:rect b="b" l="l" r="r" t="t"/>
            <a:pathLst>
              <a:path extrusionOk="0" h="10287000" w="8520546">
                <a:moveTo>
                  <a:pt x="0" y="0"/>
                </a:moveTo>
                <a:lnTo>
                  <a:pt x="8520546" y="0"/>
                </a:lnTo>
                <a:lnTo>
                  <a:pt x="85205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3804" l="0" r="0" t="-4150"/>
            </a:stretch>
          </a:blipFill>
          <a:ln>
            <a:noFill/>
          </a:ln>
        </p:spPr>
      </p:sp>
      <p:sp>
        <p:nvSpPr>
          <p:cNvPr id="952" name="Google Shape;952;p48"/>
          <p:cNvSpPr txBox="1"/>
          <p:nvPr/>
        </p:nvSpPr>
        <p:spPr>
          <a:xfrm>
            <a:off x="9858894" y="9718632"/>
            <a:ext cx="555364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European Union</a:t>
            </a:r>
            <a:endParaRPr/>
          </a:p>
        </p:txBody>
      </p:sp>
      <p:sp>
        <p:nvSpPr>
          <p:cNvPr id="953" name="Google Shape;953;p48"/>
          <p:cNvSpPr/>
          <p:nvPr/>
        </p:nvSpPr>
        <p:spPr>
          <a:xfrm rot="-3826378">
            <a:off x="15796827" y="-2858733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4" name="Google Shape;954;p48"/>
          <p:cNvSpPr/>
          <p:nvPr/>
        </p:nvSpPr>
        <p:spPr>
          <a:xfrm flipH="1" rot="6973623">
            <a:off x="16430345" y="-2385492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2" y="8322863"/>
                </a:lnTo>
                <a:lnTo>
                  <a:pt x="4161432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4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60" name="Google Shape;960;p49"/>
          <p:cNvSpPr/>
          <p:nvPr/>
        </p:nvSpPr>
        <p:spPr>
          <a:xfrm flipH="1" rot="4954190">
            <a:off x="-613751" y="-2773222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1" name="Google Shape;961;p49"/>
          <p:cNvSpPr/>
          <p:nvPr/>
        </p:nvSpPr>
        <p:spPr>
          <a:xfrm rot="-5845809">
            <a:off x="-272457" y="-2428155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2" y="0"/>
                </a:lnTo>
                <a:lnTo>
                  <a:pt x="3520422" y="7040842"/>
                </a:lnTo>
                <a:lnTo>
                  <a:pt x="0" y="7040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2" name="Google Shape;962;p49"/>
          <p:cNvSpPr txBox="1"/>
          <p:nvPr/>
        </p:nvSpPr>
        <p:spPr>
          <a:xfrm>
            <a:off x="914400" y="2843097"/>
            <a:ext cx="7756072" cy="512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Ensuring humanitarian activities respect the environment through systematic integration.</a:t>
            </a:r>
            <a:endParaRPr/>
          </a:p>
          <a:p>
            <a:pPr indent="0" lvl="0" marL="0" marR="0" rtl="0" algn="l">
              <a:lnSpc>
                <a:spcPct val="97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Negative impacts like environmental degradation and increased community vulnerability.</a:t>
            </a:r>
            <a:endParaRPr/>
          </a:p>
          <a:p>
            <a:pPr indent="0" lvl="0" marL="0" marR="0" rtl="0" algn="l">
              <a:lnSpc>
                <a:spcPct val="97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Actions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246698" lvl="3" marL="98679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￭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Developed environmental policies integrated into planning and evaluation.</a:t>
            </a:r>
            <a:endParaRPr/>
          </a:p>
          <a:p>
            <a:pPr indent="-246698" lvl="3" marL="98679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￭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Applied Environmental Management Systems (EMS).</a:t>
            </a:r>
            <a:endParaRPr/>
          </a:p>
          <a:p>
            <a:pPr indent="-246698" lvl="3" marL="98679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￭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Trained staff and developed performance indicators.</a:t>
            </a:r>
            <a:endParaRPr/>
          </a:p>
          <a:p>
            <a:pPr indent="-246698" lvl="3" marL="98679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￭"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Promoted sustainable waste management and resource use in operations.</a:t>
            </a:r>
            <a:endParaRPr/>
          </a:p>
        </p:txBody>
      </p:sp>
      <p:sp>
        <p:nvSpPr>
          <p:cNvPr id="963" name="Google Shape;963;p49"/>
          <p:cNvSpPr txBox="1"/>
          <p:nvPr/>
        </p:nvSpPr>
        <p:spPr>
          <a:xfrm>
            <a:off x="914400" y="1479764"/>
            <a:ext cx="720090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IFRC Environmental Policy</a:t>
            </a:r>
            <a:endParaRPr/>
          </a:p>
        </p:txBody>
      </p:sp>
      <p:sp>
        <p:nvSpPr>
          <p:cNvPr descr="A green and white cover  Description automatically generated" id="964" name="Google Shape;964;p49"/>
          <p:cNvSpPr/>
          <p:nvPr/>
        </p:nvSpPr>
        <p:spPr>
          <a:xfrm>
            <a:off x="9617532" y="16"/>
            <a:ext cx="8670468" cy="10286984"/>
          </a:xfrm>
          <a:custGeom>
            <a:rect b="b" l="l" r="r" t="t"/>
            <a:pathLst>
              <a:path extrusionOk="0" h="10286984" w="8670468">
                <a:moveTo>
                  <a:pt x="0" y="0"/>
                </a:moveTo>
                <a:lnTo>
                  <a:pt x="8670468" y="0"/>
                </a:lnTo>
                <a:lnTo>
                  <a:pt x="8670468" y="10286984"/>
                </a:lnTo>
                <a:lnTo>
                  <a:pt x="0" y="10286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6679" r="-1329" t="0"/>
            </a:stretch>
          </a:blipFill>
          <a:ln>
            <a:noFill/>
          </a:ln>
        </p:spPr>
      </p:sp>
      <p:sp>
        <p:nvSpPr>
          <p:cNvPr id="965" name="Google Shape;965;p49"/>
          <p:cNvSpPr txBox="1"/>
          <p:nvPr/>
        </p:nvSpPr>
        <p:spPr>
          <a:xfrm>
            <a:off x="9759995" y="9769197"/>
            <a:ext cx="6387330" cy="37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IFRC</a:t>
            </a:r>
            <a:endParaRPr/>
          </a:p>
        </p:txBody>
      </p:sp>
      <p:sp>
        <p:nvSpPr>
          <p:cNvPr id="966" name="Google Shape;966;p49"/>
          <p:cNvSpPr/>
          <p:nvPr/>
        </p:nvSpPr>
        <p:spPr>
          <a:xfrm rot="459943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7" name="Google Shape;967;p49"/>
          <p:cNvSpPr/>
          <p:nvPr/>
        </p:nvSpPr>
        <p:spPr>
          <a:xfrm flipH="1" rot="-6200566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5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5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5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2" name="Google Shape;212;p5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213" name="Google Shape;213;p5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5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16" name="Google Shape;216;p5"/>
          <p:cNvSpPr/>
          <p:nvPr/>
        </p:nvSpPr>
        <p:spPr>
          <a:xfrm>
            <a:off x="1208512" y="6189322"/>
            <a:ext cx="2185402" cy="3473905"/>
          </a:xfrm>
          <a:custGeom>
            <a:rect b="b" l="l" r="r" t="t"/>
            <a:pathLst>
              <a:path extrusionOk="0" h="3473905" w="2185402">
                <a:moveTo>
                  <a:pt x="0" y="0"/>
                </a:moveTo>
                <a:lnTo>
                  <a:pt x="2185402" y="0"/>
                </a:lnTo>
                <a:lnTo>
                  <a:pt x="2185402" y="3473904"/>
                </a:lnTo>
                <a:lnTo>
                  <a:pt x="0" y="3473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5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E4D7E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218" name="Google Shape;218;p5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>
            <a:off x="6348083" y="4497325"/>
            <a:ext cx="10287000" cy="1339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1: Introduction to environmental mainstreaming</a:t>
            </a:r>
            <a:endParaRPr/>
          </a:p>
        </p:txBody>
      </p:sp>
      <p:cxnSp>
        <p:nvCxnSpPr>
          <p:cNvPr id="220" name="Google Shape;220;p5"/>
          <p:cNvCxnSpPr/>
          <p:nvPr/>
        </p:nvCxnSpPr>
        <p:spPr>
          <a:xfrm rot="10800000">
            <a:off x="4701850" y="6459300"/>
            <a:ext cx="65400" cy="3784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77" name="Google Shape;977;p50"/>
          <p:cNvSpPr txBox="1"/>
          <p:nvPr/>
        </p:nvSpPr>
        <p:spPr>
          <a:xfrm>
            <a:off x="5388429" y="5858719"/>
            <a:ext cx="12279930" cy="30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Integrating environmental considerations into humanitarian response and internal practices.</a:t>
            </a:r>
            <a:endParaRPr/>
          </a:p>
          <a:p>
            <a:pPr indent="0" lvl="0" marL="0" marR="0" rtl="0" algn="l">
              <a:lnSpc>
                <a:spcPct val="118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</a:t>
            </a: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Addressing the environmental impact of humanitarian operations and climate change.</a:t>
            </a:r>
            <a:endParaRPr/>
          </a:p>
          <a:p>
            <a:pPr indent="0" lvl="0" marL="0" marR="0" rtl="0" algn="l">
              <a:lnSpc>
                <a:spcPct val="118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Actions</a:t>
            </a: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229028" lvl="3" marL="916115" marR="0" rtl="0" algn="l">
              <a:lnSpc>
                <a:spcPct val="118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￭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Developed climate and environmental strategies.</a:t>
            </a:r>
            <a:endParaRPr/>
          </a:p>
          <a:p>
            <a:pPr indent="-229028" lvl="3" marL="916115" marR="0" rtl="0" algn="l">
              <a:lnSpc>
                <a:spcPct val="118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￭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Integrated environmental considerations into needs assessments and response systems.</a:t>
            </a:r>
            <a:endParaRPr/>
          </a:p>
          <a:p>
            <a:pPr indent="-229028" lvl="3" marL="916115" marR="0" rtl="0" algn="l">
              <a:lnSpc>
                <a:spcPct val="118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￭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Created sector-specific technical guidance and trained staff.</a:t>
            </a:r>
            <a:endParaRPr/>
          </a:p>
          <a:p>
            <a:pPr indent="-229028" lvl="3" marL="916115" marR="0" rtl="0" algn="l">
              <a:lnSpc>
                <a:spcPct val="118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￭"/>
            </a:pPr>
            <a:r>
              <a:rPr b="0" i="0" lang="en-US" sz="222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Advocated through the Climate and Environment Charter and contributed to Sphere Standards updates.</a:t>
            </a:r>
            <a:endParaRPr/>
          </a:p>
        </p:txBody>
      </p:sp>
      <p:sp>
        <p:nvSpPr>
          <p:cNvPr id="978" name="Google Shape;978;p50"/>
          <p:cNvSpPr txBox="1"/>
          <p:nvPr/>
        </p:nvSpPr>
        <p:spPr>
          <a:xfrm>
            <a:off x="938049" y="5915869"/>
            <a:ext cx="4450380" cy="2289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Green Response - ICRC</a:t>
            </a:r>
            <a:endParaRPr/>
          </a:p>
        </p:txBody>
      </p:sp>
      <p:sp>
        <p:nvSpPr>
          <p:cNvPr descr="A group of people in red vests standing in front of solar panels  Description automatically generated" id="979" name="Google Shape;979;p50"/>
          <p:cNvSpPr/>
          <p:nvPr/>
        </p:nvSpPr>
        <p:spPr>
          <a:xfrm>
            <a:off x="30" y="15"/>
            <a:ext cx="18287970" cy="5143485"/>
          </a:xfrm>
          <a:custGeom>
            <a:rect b="b" l="l" r="r" t="t"/>
            <a:pathLst>
              <a:path extrusionOk="0"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9772" l="0" r="-79" t="-99772"/>
            </a:stretch>
          </a:blipFill>
          <a:ln>
            <a:noFill/>
          </a:ln>
        </p:spPr>
      </p:sp>
      <p:sp>
        <p:nvSpPr>
          <p:cNvPr id="980" name="Google Shape;980;p50"/>
          <p:cNvSpPr txBox="1"/>
          <p:nvPr/>
        </p:nvSpPr>
        <p:spPr>
          <a:xfrm>
            <a:off x="275976" y="5112018"/>
            <a:ext cx="8965200" cy="37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IFRC</a:t>
            </a:r>
            <a:endParaRPr/>
          </a:p>
        </p:txBody>
      </p:sp>
      <p:sp>
        <p:nvSpPr>
          <p:cNvPr id="981" name="Google Shape;981;p50"/>
          <p:cNvSpPr/>
          <p:nvPr/>
        </p:nvSpPr>
        <p:spPr>
          <a:xfrm rot="459943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2" name="Google Shape;982;p50"/>
          <p:cNvSpPr/>
          <p:nvPr/>
        </p:nvSpPr>
        <p:spPr>
          <a:xfrm flipH="1" rot="-6200566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3" name="Google Shape;983;p50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4" name="Google Shape;984;p50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51"/>
          <p:cNvSpPr/>
          <p:nvPr/>
        </p:nvSpPr>
        <p:spPr>
          <a:xfrm rot="-5008729">
            <a:off x="13835592" y="-3325237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4" name="Google Shape;994;p51"/>
          <p:cNvSpPr/>
          <p:nvPr/>
        </p:nvSpPr>
        <p:spPr>
          <a:xfrm flipH="1" rot="5791272">
            <a:off x="14338815" y="-290684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5" name="Google Shape;995;p51"/>
          <p:cNvSpPr/>
          <p:nvPr/>
        </p:nvSpPr>
        <p:spPr>
          <a:xfrm flipH="1" rot="-3433149">
            <a:off x="335487" y="560703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6" name="Google Shape;996;p51"/>
          <p:cNvSpPr/>
          <p:nvPr/>
        </p:nvSpPr>
        <p:spPr>
          <a:xfrm rot="7366850">
            <a:off x="461681" y="6572158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7" name="Google Shape;997;p51"/>
          <p:cNvSpPr/>
          <p:nvPr/>
        </p:nvSpPr>
        <p:spPr>
          <a:xfrm>
            <a:off x="13608506" y="92583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98" name="Google Shape;998;p51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/>
          </a:p>
        </p:txBody>
      </p:sp>
      <p:grpSp>
        <p:nvGrpSpPr>
          <p:cNvPr id="999" name="Google Shape;999;p51"/>
          <p:cNvGrpSpPr/>
          <p:nvPr/>
        </p:nvGrpSpPr>
        <p:grpSpPr>
          <a:xfrm>
            <a:off x="885166" y="1712701"/>
            <a:ext cx="15610427" cy="703897"/>
            <a:chOff x="0" y="0"/>
            <a:chExt cx="20813903" cy="938530"/>
          </a:xfrm>
        </p:grpSpPr>
        <p:sp>
          <p:nvSpPr>
            <p:cNvPr id="1000" name="Google Shape;1000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2" name="Google Shape;1002;p51"/>
          <p:cNvSpPr txBox="1"/>
          <p:nvPr/>
        </p:nvSpPr>
        <p:spPr>
          <a:xfrm>
            <a:off x="964318" y="1801379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mainstreaming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integrates environmental considerations into humanitarian action, reducing the environmental and carbon footprint of operations and supporting sustainable development.</a:t>
            </a:r>
            <a:endParaRPr/>
          </a:p>
        </p:txBody>
      </p:sp>
      <p:grpSp>
        <p:nvGrpSpPr>
          <p:cNvPr id="1003" name="Google Shape;1003;p51"/>
          <p:cNvGrpSpPr/>
          <p:nvPr/>
        </p:nvGrpSpPr>
        <p:grpSpPr>
          <a:xfrm>
            <a:off x="885166" y="2418636"/>
            <a:ext cx="15610427" cy="703897"/>
            <a:chOff x="0" y="0"/>
            <a:chExt cx="20813903" cy="938530"/>
          </a:xfrm>
        </p:grpSpPr>
        <p:sp>
          <p:nvSpPr>
            <p:cNvPr id="1004" name="Google Shape;1004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51"/>
          <p:cNvSpPr txBox="1"/>
          <p:nvPr/>
        </p:nvSpPr>
        <p:spPr>
          <a:xfrm>
            <a:off x="964318" y="2507313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Enhances sustainability, resilience, and efficiency in humanitarian programs, improving resource use and decision-making.</a:t>
            </a:r>
            <a:endParaRPr/>
          </a:p>
        </p:txBody>
      </p:sp>
      <p:grpSp>
        <p:nvGrpSpPr>
          <p:cNvPr id="1007" name="Google Shape;1007;p51"/>
          <p:cNvGrpSpPr/>
          <p:nvPr/>
        </p:nvGrpSpPr>
        <p:grpSpPr>
          <a:xfrm>
            <a:off x="885166" y="3124570"/>
            <a:ext cx="15610427" cy="703898"/>
            <a:chOff x="0" y="0"/>
            <a:chExt cx="20813903" cy="938530"/>
          </a:xfrm>
        </p:grpSpPr>
        <p:sp>
          <p:nvSpPr>
            <p:cNvPr id="1008" name="Google Shape;1008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0" name="Google Shape;1010;p51"/>
          <p:cNvSpPr txBox="1"/>
          <p:nvPr/>
        </p:nvSpPr>
        <p:spPr>
          <a:xfrm>
            <a:off x="964318" y="3213247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Entry points &amp; enablers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Key stages include needs assessment, project design, and policy development, supported by leadership, stakeholder engagement, and capacity building.</a:t>
            </a:r>
            <a:endParaRPr/>
          </a:p>
        </p:txBody>
      </p:sp>
      <p:grpSp>
        <p:nvGrpSpPr>
          <p:cNvPr id="1011" name="Google Shape;1011;p51"/>
          <p:cNvGrpSpPr/>
          <p:nvPr/>
        </p:nvGrpSpPr>
        <p:grpSpPr>
          <a:xfrm>
            <a:off x="885166" y="3830504"/>
            <a:ext cx="15610427" cy="703897"/>
            <a:chOff x="0" y="0"/>
            <a:chExt cx="20813903" cy="938530"/>
          </a:xfrm>
        </p:grpSpPr>
        <p:sp>
          <p:nvSpPr>
            <p:cNvPr id="1012" name="Google Shape;1012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4" name="Google Shape;1014;p51"/>
          <p:cNvSpPr txBox="1"/>
          <p:nvPr/>
        </p:nvSpPr>
        <p:spPr>
          <a:xfrm>
            <a:off x="964318" y="3919181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policies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Aligning policies with global frameworks like the SDGs and Paris Agreement ensures compliance and impact.</a:t>
            </a:r>
            <a:endParaRPr/>
          </a:p>
        </p:txBody>
      </p:sp>
      <p:grpSp>
        <p:nvGrpSpPr>
          <p:cNvPr id="1015" name="Google Shape;1015;p51"/>
          <p:cNvGrpSpPr/>
          <p:nvPr/>
        </p:nvGrpSpPr>
        <p:grpSpPr>
          <a:xfrm>
            <a:off x="885166" y="4536438"/>
            <a:ext cx="15610427" cy="703897"/>
            <a:chOff x="0" y="0"/>
            <a:chExt cx="20813903" cy="938530"/>
          </a:xfrm>
        </p:grpSpPr>
        <p:sp>
          <p:nvSpPr>
            <p:cNvPr id="1016" name="Google Shape;1016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8" name="Google Shape;1018;p51"/>
          <p:cNvSpPr txBox="1"/>
          <p:nvPr/>
        </p:nvSpPr>
        <p:spPr>
          <a:xfrm>
            <a:off x="964318" y="4625115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Cluster-specific impacts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Each cluster (WASH, Shelter, Logistics) has unique environmental challenges requiring tailored mitigation strategies.</a:t>
            </a:r>
            <a:endParaRPr/>
          </a:p>
        </p:txBody>
      </p:sp>
      <p:grpSp>
        <p:nvGrpSpPr>
          <p:cNvPr id="1019" name="Google Shape;1019;p51"/>
          <p:cNvGrpSpPr/>
          <p:nvPr/>
        </p:nvGrpSpPr>
        <p:grpSpPr>
          <a:xfrm>
            <a:off x="885166" y="5242372"/>
            <a:ext cx="15610427" cy="703897"/>
            <a:chOff x="0" y="0"/>
            <a:chExt cx="20813903" cy="938530"/>
          </a:xfrm>
        </p:grpSpPr>
        <p:sp>
          <p:nvSpPr>
            <p:cNvPr id="1020" name="Google Shape;1020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2" name="Google Shape;1022;p51"/>
          <p:cNvSpPr txBox="1"/>
          <p:nvPr/>
        </p:nvSpPr>
        <p:spPr>
          <a:xfrm>
            <a:off x="964318" y="5331049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Financing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Securing funds from donors, grants, and partnerships is critical for sustainable environmental initiatives.</a:t>
            </a:r>
            <a:endParaRPr/>
          </a:p>
        </p:txBody>
      </p:sp>
      <p:grpSp>
        <p:nvGrpSpPr>
          <p:cNvPr id="1023" name="Google Shape;1023;p51"/>
          <p:cNvGrpSpPr/>
          <p:nvPr/>
        </p:nvGrpSpPr>
        <p:grpSpPr>
          <a:xfrm>
            <a:off x="885166" y="5948306"/>
            <a:ext cx="15610427" cy="703898"/>
            <a:chOff x="0" y="0"/>
            <a:chExt cx="20813903" cy="938530"/>
          </a:xfrm>
        </p:grpSpPr>
        <p:sp>
          <p:nvSpPr>
            <p:cNvPr id="1024" name="Google Shape;1024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51"/>
          <p:cNvSpPr txBox="1"/>
          <p:nvPr/>
        </p:nvSpPr>
        <p:spPr>
          <a:xfrm>
            <a:off x="964318" y="6036982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Managing risks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Contingency planning, diversified funding, and financial monitoring safeguard the sustainability of environmental programs.</a:t>
            </a:r>
            <a:endParaRPr/>
          </a:p>
        </p:txBody>
      </p:sp>
      <p:grpSp>
        <p:nvGrpSpPr>
          <p:cNvPr id="1027" name="Google Shape;1027;p51"/>
          <p:cNvGrpSpPr/>
          <p:nvPr/>
        </p:nvGrpSpPr>
        <p:grpSpPr>
          <a:xfrm>
            <a:off x="885166" y="6654240"/>
            <a:ext cx="15610427" cy="703898"/>
            <a:chOff x="0" y="0"/>
            <a:chExt cx="20813903" cy="938530"/>
          </a:xfrm>
        </p:grpSpPr>
        <p:sp>
          <p:nvSpPr>
            <p:cNvPr id="1028" name="Google Shape;1028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0" name="Google Shape;1030;p51"/>
          <p:cNvSpPr txBox="1"/>
          <p:nvPr/>
        </p:nvSpPr>
        <p:spPr>
          <a:xfrm>
            <a:off x="964318" y="6742917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Partnerships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Strategic alliances and co-funding initiatives reduce financial risks and enhance long-term financing.</a:t>
            </a:r>
            <a:endParaRPr/>
          </a:p>
        </p:txBody>
      </p:sp>
      <p:grpSp>
        <p:nvGrpSpPr>
          <p:cNvPr id="1031" name="Google Shape;1031;p51"/>
          <p:cNvGrpSpPr/>
          <p:nvPr/>
        </p:nvGrpSpPr>
        <p:grpSpPr>
          <a:xfrm>
            <a:off x="885166" y="7360174"/>
            <a:ext cx="15610427" cy="703898"/>
            <a:chOff x="0" y="0"/>
            <a:chExt cx="20813903" cy="938530"/>
          </a:xfrm>
        </p:grpSpPr>
        <p:sp>
          <p:nvSpPr>
            <p:cNvPr id="1032" name="Google Shape;1032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4" name="Google Shape;1034;p51"/>
          <p:cNvSpPr txBox="1"/>
          <p:nvPr/>
        </p:nvSpPr>
        <p:spPr>
          <a:xfrm>
            <a:off x="964318" y="7448851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Successes like the SSCA and DG ECHO show the importance of leadership and collaboration for environmental mainstreaming.</a:t>
            </a:r>
            <a:endParaRPr/>
          </a:p>
        </p:txBody>
      </p:sp>
      <p:grpSp>
        <p:nvGrpSpPr>
          <p:cNvPr id="1035" name="Google Shape;1035;p51"/>
          <p:cNvGrpSpPr/>
          <p:nvPr/>
        </p:nvGrpSpPr>
        <p:grpSpPr>
          <a:xfrm>
            <a:off x="885166" y="8066107"/>
            <a:ext cx="15610427" cy="703898"/>
            <a:chOff x="0" y="0"/>
            <a:chExt cx="20813903" cy="938530"/>
          </a:xfrm>
        </p:grpSpPr>
        <p:sp>
          <p:nvSpPr>
            <p:cNvPr id="1036" name="Google Shape;1036;p51"/>
            <p:cNvSpPr/>
            <p:nvPr/>
          </p:nvSpPr>
          <p:spPr>
            <a:xfrm>
              <a:off x="12700" y="12700"/>
              <a:ext cx="20788503" cy="913130"/>
            </a:xfrm>
            <a:custGeom>
              <a:rect b="b" l="l" r="r" t="t"/>
              <a:pathLst>
                <a:path extrusionOk="0" h="913130" w="20788503">
                  <a:moveTo>
                    <a:pt x="0" y="152146"/>
                  </a:moveTo>
                  <a:cubicBezTo>
                    <a:pt x="0" y="68199"/>
                    <a:pt x="69977" y="0"/>
                    <a:pt x="156210" y="0"/>
                  </a:cubicBezTo>
                  <a:lnTo>
                    <a:pt x="20632293" y="0"/>
                  </a:lnTo>
                  <a:cubicBezTo>
                    <a:pt x="20718526" y="0"/>
                    <a:pt x="20788503" y="68199"/>
                    <a:pt x="20788503" y="152146"/>
                  </a:cubicBezTo>
                  <a:lnTo>
                    <a:pt x="20788503" y="760984"/>
                  </a:lnTo>
                  <a:cubicBezTo>
                    <a:pt x="20788503" y="845058"/>
                    <a:pt x="20718526" y="913130"/>
                    <a:pt x="20632293" y="913130"/>
                  </a:cubicBezTo>
                  <a:lnTo>
                    <a:pt x="156210" y="913130"/>
                  </a:lnTo>
                  <a:cubicBezTo>
                    <a:pt x="69977" y="913130"/>
                    <a:pt x="0" y="845058"/>
                    <a:pt x="0" y="760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0" y="0"/>
              <a:ext cx="20813903" cy="938530"/>
            </a:xfrm>
            <a:custGeom>
              <a:rect b="b" l="l" r="r" t="t"/>
              <a:pathLst>
                <a:path extrusionOk="0" h="938530" w="20813903">
                  <a:moveTo>
                    <a:pt x="0" y="164846"/>
                  </a:moveTo>
                  <a:cubicBezTo>
                    <a:pt x="0" y="73533"/>
                    <a:pt x="75946" y="0"/>
                    <a:pt x="168910" y="0"/>
                  </a:cubicBezTo>
                  <a:lnTo>
                    <a:pt x="20644993" y="0"/>
                  </a:lnTo>
                  <a:lnTo>
                    <a:pt x="20644993" y="12700"/>
                  </a:lnTo>
                  <a:lnTo>
                    <a:pt x="20644993" y="0"/>
                  </a:lnTo>
                  <a:cubicBezTo>
                    <a:pt x="20737956" y="0"/>
                    <a:pt x="20813903" y="73533"/>
                    <a:pt x="20813903" y="164846"/>
                  </a:cubicBezTo>
                  <a:lnTo>
                    <a:pt x="20801203" y="164846"/>
                  </a:lnTo>
                  <a:lnTo>
                    <a:pt x="20813903" y="164846"/>
                  </a:lnTo>
                  <a:lnTo>
                    <a:pt x="20813903" y="773684"/>
                  </a:lnTo>
                  <a:lnTo>
                    <a:pt x="20801203" y="773684"/>
                  </a:lnTo>
                  <a:lnTo>
                    <a:pt x="20813903" y="773684"/>
                  </a:lnTo>
                  <a:cubicBezTo>
                    <a:pt x="20813903" y="865124"/>
                    <a:pt x="20737956" y="938530"/>
                    <a:pt x="20644993" y="938530"/>
                  </a:cubicBezTo>
                  <a:lnTo>
                    <a:pt x="20644993" y="925830"/>
                  </a:lnTo>
                  <a:lnTo>
                    <a:pt x="20644993" y="938530"/>
                  </a:lnTo>
                  <a:lnTo>
                    <a:pt x="168910" y="938530"/>
                  </a:lnTo>
                  <a:lnTo>
                    <a:pt x="168910" y="925830"/>
                  </a:lnTo>
                  <a:lnTo>
                    <a:pt x="168910" y="938530"/>
                  </a:lnTo>
                  <a:cubicBezTo>
                    <a:pt x="75946" y="938530"/>
                    <a:pt x="0" y="864997"/>
                    <a:pt x="0" y="773684"/>
                  </a:cubicBezTo>
                  <a:lnTo>
                    <a:pt x="0" y="164846"/>
                  </a:lnTo>
                  <a:lnTo>
                    <a:pt x="12700" y="164846"/>
                  </a:lnTo>
                  <a:lnTo>
                    <a:pt x="0" y="164846"/>
                  </a:lnTo>
                  <a:moveTo>
                    <a:pt x="25400" y="164846"/>
                  </a:moveTo>
                  <a:lnTo>
                    <a:pt x="25400" y="773684"/>
                  </a:lnTo>
                  <a:lnTo>
                    <a:pt x="12700" y="773684"/>
                  </a:lnTo>
                  <a:lnTo>
                    <a:pt x="25400" y="773684"/>
                  </a:lnTo>
                  <a:cubicBezTo>
                    <a:pt x="25400" y="850392"/>
                    <a:pt x="89408" y="913130"/>
                    <a:pt x="168910" y="913130"/>
                  </a:cubicBezTo>
                  <a:lnTo>
                    <a:pt x="20644993" y="913130"/>
                  </a:lnTo>
                  <a:cubicBezTo>
                    <a:pt x="20724622" y="913130"/>
                    <a:pt x="20788503" y="850392"/>
                    <a:pt x="20788503" y="773684"/>
                  </a:cubicBezTo>
                  <a:lnTo>
                    <a:pt x="20788503" y="164846"/>
                  </a:lnTo>
                  <a:cubicBezTo>
                    <a:pt x="20788503" y="88138"/>
                    <a:pt x="20724495" y="25400"/>
                    <a:pt x="20644993" y="25400"/>
                  </a:cubicBezTo>
                  <a:lnTo>
                    <a:pt x="168910" y="25400"/>
                  </a:lnTo>
                  <a:lnTo>
                    <a:pt x="168910" y="12700"/>
                  </a:lnTo>
                  <a:lnTo>
                    <a:pt x="168910" y="25400"/>
                  </a:lnTo>
                  <a:cubicBezTo>
                    <a:pt x="89408" y="25400"/>
                    <a:pt x="25400" y="88138"/>
                    <a:pt x="25400" y="164846"/>
                  </a:cubicBezTo>
                  <a:close/>
                </a:path>
              </a:pathLst>
            </a:custGeom>
            <a:solidFill>
              <a:srgbClr val="5B2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8" name="Google Shape;1038;p51"/>
          <p:cNvSpPr txBox="1"/>
          <p:nvPr/>
        </p:nvSpPr>
        <p:spPr>
          <a:xfrm>
            <a:off x="964318" y="8154784"/>
            <a:ext cx="15452146" cy="536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 systematic approach to needs assessment, policy, project design, and monitoring ensures environmental considerations are embedded throughout humanitarian programs.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2C86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2"/>
          <p:cNvSpPr/>
          <p:nvPr/>
        </p:nvSpPr>
        <p:spPr>
          <a:xfrm>
            <a:off x="9144000" y="0"/>
            <a:ext cx="9144000" cy="10287000"/>
          </a:xfrm>
          <a:custGeom>
            <a:rect b="b" l="l" r="r" t="t"/>
            <a:pathLst>
              <a:path extrusionOk="0" h="13716000" w="12192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1044" name="Google Shape;1044;p52"/>
          <p:cNvCxnSpPr/>
          <p:nvPr/>
        </p:nvCxnSpPr>
        <p:spPr>
          <a:xfrm>
            <a:off x="4514850" y="57150"/>
            <a:ext cx="0" cy="42708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5" name="Google Shape;1045;p52"/>
          <p:cNvSpPr/>
          <p:nvPr/>
        </p:nvSpPr>
        <p:spPr>
          <a:xfrm>
            <a:off x="913251" y="4681796"/>
            <a:ext cx="6927931" cy="1303875"/>
          </a:xfrm>
          <a:custGeom>
            <a:rect b="b" l="l" r="r" t="t"/>
            <a:pathLst>
              <a:path extrusionOk="0" h="1303875" w="6927931">
                <a:moveTo>
                  <a:pt x="0" y="0"/>
                </a:moveTo>
                <a:lnTo>
                  <a:pt x="6927931" y="0"/>
                </a:lnTo>
                <a:lnTo>
                  <a:pt x="6927931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18" l="0" r="0" t="0"/>
            </a:stretch>
          </a:blipFill>
          <a:ln>
            <a:noFill/>
          </a:ln>
        </p:spPr>
      </p:sp>
      <p:sp>
        <p:nvSpPr>
          <p:cNvPr id="1046" name="Google Shape;1046;p52"/>
          <p:cNvSpPr txBox="1"/>
          <p:nvPr/>
        </p:nvSpPr>
        <p:spPr>
          <a:xfrm>
            <a:off x="11342514" y="4176712"/>
            <a:ext cx="5182654" cy="192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E2673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/>
          </a:p>
        </p:txBody>
      </p:sp>
      <p:sp>
        <p:nvSpPr>
          <p:cNvPr id="1047" name="Google Shape;1047;p52"/>
          <p:cNvSpPr/>
          <p:nvPr/>
        </p:nvSpPr>
        <p:spPr>
          <a:xfrm rot="459943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2"/>
                </a:moveTo>
                <a:lnTo>
                  <a:pt x="0" y="9964692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2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8" name="Google Shape;1048;p52"/>
          <p:cNvSpPr/>
          <p:nvPr/>
        </p:nvSpPr>
        <p:spPr>
          <a:xfrm flipH="1" rot="-6200566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9" name="Google Shape;1049;p52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0" name="Google Shape;1050;p52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6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6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6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30" name="Google Shape;230;p6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Introduction 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894692" y="1908856"/>
            <a:ext cx="15686913" cy="1141191"/>
          </a:xfrm>
          <a:custGeom>
            <a:rect b="b" l="l" r="r" t="t"/>
            <a:pathLst>
              <a:path extrusionOk="0" h="1521587" w="20915883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763737" y="0"/>
                </a:lnTo>
                <a:cubicBezTo>
                  <a:pt x="20847811" y="0"/>
                  <a:pt x="20915883" y="68072"/>
                  <a:pt x="20915883" y="152146"/>
                </a:cubicBezTo>
                <a:lnTo>
                  <a:pt x="20915883" y="1369441"/>
                </a:lnTo>
                <a:cubicBezTo>
                  <a:pt x="20915883" y="1453515"/>
                  <a:pt x="20847811" y="1521587"/>
                  <a:pt x="20763737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1239907" y="2165630"/>
            <a:ext cx="627668" cy="627668"/>
          </a:xfrm>
          <a:custGeom>
            <a:rect b="b" l="l" r="r" t="t"/>
            <a:pathLst>
              <a:path extrusionOk="0" h="627668" w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6"/>
          <p:cNvSpPr txBox="1"/>
          <p:nvPr/>
        </p:nvSpPr>
        <p:spPr>
          <a:xfrm>
            <a:off x="2288549" y="2003663"/>
            <a:ext cx="14217356" cy="970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Significance</a:t>
            </a:r>
            <a:r>
              <a:rPr b="0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Integrating environmental considerations into humanitarian programs enhances sustainability, resilience, and reduces negative impacts.</a:t>
            </a: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894692" y="3335374"/>
            <a:ext cx="15686913" cy="1141190"/>
          </a:xfrm>
          <a:custGeom>
            <a:rect b="b" l="l" r="r" t="t"/>
            <a:pathLst>
              <a:path extrusionOk="0" h="1521587" w="20915883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763737" y="0"/>
                </a:lnTo>
                <a:cubicBezTo>
                  <a:pt x="20847811" y="0"/>
                  <a:pt x="20915883" y="68072"/>
                  <a:pt x="20915883" y="152146"/>
                </a:cubicBezTo>
                <a:lnTo>
                  <a:pt x="20915883" y="1369441"/>
                </a:lnTo>
                <a:cubicBezTo>
                  <a:pt x="20915883" y="1453515"/>
                  <a:pt x="20847811" y="1521587"/>
                  <a:pt x="20763737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1239907" y="3592148"/>
            <a:ext cx="627668" cy="627668"/>
          </a:xfrm>
          <a:custGeom>
            <a:rect b="b" l="l" r="r" t="t"/>
            <a:pathLst>
              <a:path extrusionOk="0" h="627668" w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6"/>
          <p:cNvSpPr txBox="1"/>
          <p:nvPr/>
        </p:nvSpPr>
        <p:spPr>
          <a:xfrm>
            <a:off x="2288549" y="3430181"/>
            <a:ext cx="14217356" cy="97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 it matters</a:t>
            </a:r>
            <a:r>
              <a:rPr b="0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It aligns humanitarian actions with global environmental goals, ensuring sustainable operations and promoting long-term recovery.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894692" y="4761892"/>
            <a:ext cx="15686913" cy="1141191"/>
          </a:xfrm>
          <a:custGeom>
            <a:rect b="b" l="l" r="r" t="t"/>
            <a:pathLst>
              <a:path extrusionOk="0" h="1521587" w="20915883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763737" y="0"/>
                </a:lnTo>
                <a:cubicBezTo>
                  <a:pt x="20847811" y="0"/>
                  <a:pt x="20915883" y="68072"/>
                  <a:pt x="20915883" y="152146"/>
                </a:cubicBezTo>
                <a:lnTo>
                  <a:pt x="20915883" y="1369441"/>
                </a:lnTo>
                <a:cubicBezTo>
                  <a:pt x="20915883" y="1453515"/>
                  <a:pt x="20847811" y="1521587"/>
                  <a:pt x="20763737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239907" y="5018666"/>
            <a:ext cx="627668" cy="627668"/>
          </a:xfrm>
          <a:custGeom>
            <a:rect b="b" l="l" r="r" t="t"/>
            <a:pathLst>
              <a:path extrusionOk="0" h="627668" w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6"/>
          <p:cNvSpPr txBox="1"/>
          <p:nvPr/>
        </p:nvSpPr>
        <p:spPr>
          <a:xfrm>
            <a:off x="2288549" y="4856699"/>
            <a:ext cx="14217356" cy="970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Entry Points</a:t>
            </a:r>
            <a:r>
              <a:rPr b="0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Environmental mainstreaming can be incorporated at multiple stages—needs assessments, project design, implementation, and monitoring.</a:t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894692" y="6188410"/>
            <a:ext cx="15686913" cy="1141191"/>
          </a:xfrm>
          <a:custGeom>
            <a:rect b="b" l="l" r="r" t="t"/>
            <a:pathLst>
              <a:path extrusionOk="0" h="1521587" w="20915883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763737" y="0"/>
                </a:lnTo>
                <a:cubicBezTo>
                  <a:pt x="20847811" y="0"/>
                  <a:pt x="20915883" y="68072"/>
                  <a:pt x="20915883" y="152146"/>
                </a:cubicBezTo>
                <a:lnTo>
                  <a:pt x="20915883" y="1369441"/>
                </a:lnTo>
                <a:cubicBezTo>
                  <a:pt x="20915883" y="1453515"/>
                  <a:pt x="20847811" y="1521587"/>
                  <a:pt x="20763737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1239907" y="6445184"/>
            <a:ext cx="627668" cy="627667"/>
          </a:xfrm>
          <a:custGeom>
            <a:rect b="b" l="l" r="r" t="t"/>
            <a:pathLst>
              <a:path extrusionOk="0" h="627667" w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6"/>
          <p:cNvSpPr txBox="1"/>
          <p:nvPr/>
        </p:nvSpPr>
        <p:spPr>
          <a:xfrm>
            <a:off x="2288549" y="6283217"/>
            <a:ext cx="14217356" cy="970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Enablers</a:t>
            </a:r>
            <a:r>
              <a:rPr b="0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Leadership commitment, capacity building, funding, stakeholder engagement, and policy support are key to successful environmental mainstreaming.</a:t>
            </a: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894692" y="7614927"/>
            <a:ext cx="15686913" cy="1141191"/>
          </a:xfrm>
          <a:custGeom>
            <a:rect b="b" l="l" r="r" t="t"/>
            <a:pathLst>
              <a:path extrusionOk="0" h="1521587" w="20915883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763737" y="0"/>
                </a:lnTo>
                <a:cubicBezTo>
                  <a:pt x="20847811" y="0"/>
                  <a:pt x="20915883" y="68072"/>
                  <a:pt x="20915883" y="152146"/>
                </a:cubicBezTo>
                <a:lnTo>
                  <a:pt x="20915883" y="1369441"/>
                </a:lnTo>
                <a:cubicBezTo>
                  <a:pt x="20915883" y="1453515"/>
                  <a:pt x="20847811" y="1521587"/>
                  <a:pt x="20763737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E4D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1239907" y="7871700"/>
            <a:ext cx="627668" cy="627668"/>
          </a:xfrm>
          <a:custGeom>
            <a:rect b="b" l="l" r="r" t="t"/>
            <a:pathLst>
              <a:path extrusionOk="0" h="627668" w="627668">
                <a:moveTo>
                  <a:pt x="0" y="0"/>
                </a:moveTo>
                <a:lnTo>
                  <a:pt x="627668" y="0"/>
                </a:lnTo>
                <a:lnTo>
                  <a:pt x="627668" y="627668"/>
                </a:lnTo>
                <a:lnTo>
                  <a:pt x="0" y="627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6"/>
          <p:cNvSpPr txBox="1"/>
          <p:nvPr/>
        </p:nvSpPr>
        <p:spPr>
          <a:xfrm>
            <a:off x="2288549" y="7709734"/>
            <a:ext cx="14217356" cy="970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Reducing Footprint</a:t>
            </a:r>
            <a:r>
              <a:rPr b="0" i="0" lang="en-US" sz="28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Prioritizing energy efficiency, resource conservation, and eco-friendly practices minimizes the environmental and carbon footprint.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7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7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>
            <a:off x="13888607" y="9190065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55" name="Google Shape;255;p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Importance of Environmental Mainstreaming </a:t>
            </a:r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914400" y="1948990"/>
            <a:ext cx="15645194" cy="674751"/>
          </a:xfrm>
          <a:custGeom>
            <a:rect b="b" l="l" r="r" t="t"/>
            <a:pathLst>
              <a:path extrusionOk="0" h="899668" w="20860258">
                <a:moveTo>
                  <a:pt x="0" y="149987"/>
                </a:moveTo>
                <a:cubicBezTo>
                  <a:pt x="0" y="67183"/>
                  <a:pt x="67183" y="0"/>
                  <a:pt x="149987" y="0"/>
                </a:cubicBezTo>
                <a:lnTo>
                  <a:pt x="20710271" y="0"/>
                </a:lnTo>
                <a:cubicBezTo>
                  <a:pt x="20793075" y="0"/>
                  <a:pt x="20860258" y="67183"/>
                  <a:pt x="20860258" y="149987"/>
                </a:cubicBezTo>
                <a:lnTo>
                  <a:pt x="20860258" y="749681"/>
                </a:lnTo>
                <a:cubicBezTo>
                  <a:pt x="20860258" y="832485"/>
                  <a:pt x="20793075" y="899668"/>
                  <a:pt x="20710271" y="899668"/>
                </a:cubicBezTo>
                <a:lnTo>
                  <a:pt x="149987" y="899668"/>
                </a:lnTo>
                <a:cubicBezTo>
                  <a:pt x="67183" y="899668"/>
                  <a:pt x="0" y="832485"/>
                  <a:pt x="0" y="749681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"/>
          <p:cNvSpPr txBox="1"/>
          <p:nvPr/>
        </p:nvSpPr>
        <p:spPr>
          <a:xfrm>
            <a:off x="1012087" y="2125185"/>
            <a:ext cx="1546692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Improves sustainability: Ensures that humanitarian interventions are sustainable over the long term.</a:t>
            </a:r>
            <a:endParaRPr/>
          </a:p>
        </p:txBody>
      </p:sp>
      <p:sp>
        <p:nvSpPr>
          <p:cNvPr id="258" name="Google Shape;258;p7"/>
          <p:cNvSpPr txBox="1"/>
          <p:nvPr/>
        </p:nvSpPr>
        <p:spPr>
          <a:xfrm>
            <a:off x="1240794" y="2643708"/>
            <a:ext cx="15238214" cy="515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renewable energy (solar power) in field offices and camps instead of diesel generators to minimize environmental degradation and carbon emissions.</a:t>
            </a: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914400" y="3169408"/>
            <a:ext cx="15645194" cy="674751"/>
          </a:xfrm>
          <a:custGeom>
            <a:rect b="b" l="l" r="r" t="t"/>
            <a:pathLst>
              <a:path extrusionOk="0" h="899668" w="20860258">
                <a:moveTo>
                  <a:pt x="0" y="149987"/>
                </a:moveTo>
                <a:cubicBezTo>
                  <a:pt x="0" y="67183"/>
                  <a:pt x="67183" y="0"/>
                  <a:pt x="149987" y="0"/>
                </a:cubicBezTo>
                <a:lnTo>
                  <a:pt x="20710271" y="0"/>
                </a:lnTo>
                <a:cubicBezTo>
                  <a:pt x="20793075" y="0"/>
                  <a:pt x="20860258" y="67183"/>
                  <a:pt x="20860258" y="149987"/>
                </a:cubicBezTo>
                <a:lnTo>
                  <a:pt x="20860258" y="749681"/>
                </a:lnTo>
                <a:cubicBezTo>
                  <a:pt x="20860258" y="832485"/>
                  <a:pt x="20793075" y="899668"/>
                  <a:pt x="20710271" y="899668"/>
                </a:cubicBezTo>
                <a:lnTo>
                  <a:pt x="149987" y="899668"/>
                </a:lnTo>
                <a:cubicBezTo>
                  <a:pt x="67183" y="899668"/>
                  <a:pt x="0" y="832485"/>
                  <a:pt x="0" y="749681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1028700" y="3197890"/>
            <a:ext cx="15466921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Enhances community resilience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Builds the capacity of communities to withstand and recover from environmental shocks.</a:t>
            </a:r>
            <a:endParaRPr/>
          </a:p>
        </p:txBody>
      </p:sp>
      <p:sp>
        <p:nvSpPr>
          <p:cNvPr id="261" name="Google Shape;261;p7"/>
          <p:cNvSpPr txBox="1"/>
          <p:nvPr/>
        </p:nvSpPr>
        <p:spPr>
          <a:xfrm>
            <a:off x="1240794" y="3864127"/>
            <a:ext cx="15238214" cy="4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Implementing reforestation projects in flood-prone areas to strengthen natural flood barriers and enhance community safety.</a:t>
            </a:r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914400" y="4316085"/>
            <a:ext cx="15645194" cy="674751"/>
          </a:xfrm>
          <a:custGeom>
            <a:rect b="b" l="l" r="r" t="t"/>
            <a:pathLst>
              <a:path extrusionOk="0" h="899668" w="20860258">
                <a:moveTo>
                  <a:pt x="0" y="149987"/>
                </a:moveTo>
                <a:cubicBezTo>
                  <a:pt x="0" y="67183"/>
                  <a:pt x="67183" y="0"/>
                  <a:pt x="149987" y="0"/>
                </a:cubicBezTo>
                <a:lnTo>
                  <a:pt x="20710271" y="0"/>
                </a:lnTo>
                <a:cubicBezTo>
                  <a:pt x="20793075" y="0"/>
                  <a:pt x="20860258" y="67183"/>
                  <a:pt x="20860258" y="149987"/>
                </a:cubicBezTo>
                <a:lnTo>
                  <a:pt x="20860258" y="749681"/>
                </a:lnTo>
                <a:cubicBezTo>
                  <a:pt x="20860258" y="832485"/>
                  <a:pt x="20793075" y="899668"/>
                  <a:pt x="20710271" y="899668"/>
                </a:cubicBezTo>
                <a:lnTo>
                  <a:pt x="149987" y="899668"/>
                </a:lnTo>
                <a:cubicBezTo>
                  <a:pt x="67183" y="899668"/>
                  <a:pt x="0" y="832485"/>
                  <a:pt x="0" y="749681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1064495" y="4492279"/>
            <a:ext cx="1546692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Reduces environmental impact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Minimizes the negative effects of humanitarian actions on the environment.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1240794" y="5010803"/>
            <a:ext cx="15238214" cy="4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eco-friendly construction materials for shelters to avoid deforestation and land degradation in refugee camps.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914400" y="5462760"/>
            <a:ext cx="15645194" cy="674751"/>
          </a:xfrm>
          <a:custGeom>
            <a:rect b="b" l="l" r="r" t="t"/>
            <a:pathLst>
              <a:path extrusionOk="0" h="899668" w="20860258">
                <a:moveTo>
                  <a:pt x="0" y="149987"/>
                </a:moveTo>
                <a:cubicBezTo>
                  <a:pt x="0" y="67183"/>
                  <a:pt x="67183" y="0"/>
                  <a:pt x="149987" y="0"/>
                </a:cubicBezTo>
                <a:lnTo>
                  <a:pt x="20710271" y="0"/>
                </a:lnTo>
                <a:cubicBezTo>
                  <a:pt x="20793075" y="0"/>
                  <a:pt x="20860258" y="67183"/>
                  <a:pt x="20860258" y="149987"/>
                </a:cubicBezTo>
                <a:lnTo>
                  <a:pt x="20860258" y="749681"/>
                </a:lnTo>
                <a:cubicBezTo>
                  <a:pt x="20860258" y="832485"/>
                  <a:pt x="20793075" y="899668"/>
                  <a:pt x="20710271" y="899668"/>
                </a:cubicBezTo>
                <a:lnTo>
                  <a:pt x="149987" y="899668"/>
                </a:lnTo>
                <a:cubicBezTo>
                  <a:pt x="67183" y="899668"/>
                  <a:pt x="0" y="832485"/>
                  <a:pt x="0" y="749681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7"/>
          <p:cNvSpPr txBox="1"/>
          <p:nvPr/>
        </p:nvSpPr>
        <p:spPr>
          <a:xfrm>
            <a:off x="1064495" y="5638954"/>
            <a:ext cx="1546692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Promotes resource efficiency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Optimizes the use of natural resources, reducing waste and operational costs.</a:t>
            </a:r>
            <a:endParaRPr/>
          </a:p>
        </p:txBody>
      </p:sp>
      <p:sp>
        <p:nvSpPr>
          <p:cNvPr id="267" name="Google Shape;267;p7"/>
          <p:cNvSpPr txBox="1"/>
          <p:nvPr/>
        </p:nvSpPr>
        <p:spPr>
          <a:xfrm>
            <a:off x="1240794" y="6157478"/>
            <a:ext cx="15238214" cy="4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Implementing water-saving technologies in WASH projects in drought-affected regions to reduce pressure on local water sources.</a:t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914400" y="6609435"/>
            <a:ext cx="15645194" cy="674751"/>
          </a:xfrm>
          <a:custGeom>
            <a:rect b="b" l="l" r="r" t="t"/>
            <a:pathLst>
              <a:path extrusionOk="0" h="899668" w="20860258">
                <a:moveTo>
                  <a:pt x="0" y="149987"/>
                </a:moveTo>
                <a:cubicBezTo>
                  <a:pt x="0" y="67183"/>
                  <a:pt x="67183" y="0"/>
                  <a:pt x="149987" y="0"/>
                </a:cubicBezTo>
                <a:lnTo>
                  <a:pt x="20710271" y="0"/>
                </a:lnTo>
                <a:cubicBezTo>
                  <a:pt x="20793075" y="0"/>
                  <a:pt x="20860258" y="67183"/>
                  <a:pt x="20860258" y="149987"/>
                </a:cubicBezTo>
                <a:lnTo>
                  <a:pt x="20860258" y="749681"/>
                </a:lnTo>
                <a:cubicBezTo>
                  <a:pt x="20860258" y="832485"/>
                  <a:pt x="20793075" y="899668"/>
                  <a:pt x="20710271" y="899668"/>
                </a:cubicBezTo>
                <a:lnTo>
                  <a:pt x="149987" y="899668"/>
                </a:lnTo>
                <a:cubicBezTo>
                  <a:pt x="67183" y="899668"/>
                  <a:pt x="0" y="832485"/>
                  <a:pt x="0" y="749681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7"/>
          <p:cNvSpPr txBox="1"/>
          <p:nvPr/>
        </p:nvSpPr>
        <p:spPr>
          <a:xfrm>
            <a:off x="1064495" y="6785629"/>
            <a:ext cx="1546692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Ensures compliance with regulations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Meets local and international environmental laws and standards.</a:t>
            </a:r>
            <a:endParaRPr/>
          </a:p>
        </p:txBody>
      </p:sp>
      <p:sp>
        <p:nvSpPr>
          <p:cNvPr id="270" name="Google Shape;270;p7"/>
          <p:cNvSpPr txBox="1"/>
          <p:nvPr/>
        </p:nvSpPr>
        <p:spPr>
          <a:xfrm>
            <a:off x="1240794" y="7304153"/>
            <a:ext cx="15238214" cy="4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Following environmental impact assessment (EIA) guidelines when constructing new shelters in environmentally sensitive areas.</a:t>
            </a:r>
            <a:endParaRPr/>
          </a:p>
        </p:txBody>
      </p:sp>
      <p:sp>
        <p:nvSpPr>
          <p:cNvPr id="271" name="Google Shape;271;p7"/>
          <p:cNvSpPr/>
          <p:nvPr/>
        </p:nvSpPr>
        <p:spPr>
          <a:xfrm>
            <a:off x="914400" y="7756110"/>
            <a:ext cx="15645194" cy="674751"/>
          </a:xfrm>
          <a:custGeom>
            <a:rect b="b" l="l" r="r" t="t"/>
            <a:pathLst>
              <a:path extrusionOk="0" h="899668" w="20860258">
                <a:moveTo>
                  <a:pt x="0" y="149987"/>
                </a:moveTo>
                <a:cubicBezTo>
                  <a:pt x="0" y="67183"/>
                  <a:pt x="67183" y="0"/>
                  <a:pt x="149987" y="0"/>
                </a:cubicBezTo>
                <a:lnTo>
                  <a:pt x="20710271" y="0"/>
                </a:lnTo>
                <a:cubicBezTo>
                  <a:pt x="20793075" y="0"/>
                  <a:pt x="20860258" y="67183"/>
                  <a:pt x="20860258" y="149987"/>
                </a:cubicBezTo>
                <a:lnTo>
                  <a:pt x="20860258" y="749681"/>
                </a:lnTo>
                <a:cubicBezTo>
                  <a:pt x="20860258" y="832485"/>
                  <a:pt x="20793075" y="899668"/>
                  <a:pt x="20710271" y="899668"/>
                </a:cubicBezTo>
                <a:lnTo>
                  <a:pt x="149987" y="899668"/>
                </a:lnTo>
                <a:cubicBezTo>
                  <a:pt x="67183" y="899668"/>
                  <a:pt x="0" y="832485"/>
                  <a:pt x="0" y="749681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"/>
          <p:cNvSpPr txBox="1"/>
          <p:nvPr/>
        </p:nvSpPr>
        <p:spPr>
          <a:xfrm>
            <a:off x="1064495" y="7770380"/>
            <a:ext cx="15466921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Supports better decision-making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Provides a basis for informed decision-making that incorporates environmental considerations.</a:t>
            </a:r>
            <a:endParaRPr/>
          </a:p>
        </p:txBody>
      </p:sp>
      <p:sp>
        <p:nvSpPr>
          <p:cNvPr id="273" name="Google Shape;273;p7"/>
          <p:cNvSpPr txBox="1"/>
          <p:nvPr/>
        </p:nvSpPr>
        <p:spPr>
          <a:xfrm>
            <a:off x="1178848" y="8596185"/>
            <a:ext cx="15238214" cy="4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GIS data to avoid placing refugee camps in flood-prone areas, reducing potential damage.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"/>
          <p:cNvSpPr/>
          <p:nvPr/>
        </p:nvSpPr>
        <p:spPr>
          <a:xfrm flipH="1" rot="3099417">
            <a:off x="724509" y="-2091273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1"/>
                </a:lnTo>
                <a:lnTo>
                  <a:pt x="4214886" y="8429771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8"/>
          <p:cNvSpPr/>
          <p:nvPr/>
        </p:nvSpPr>
        <p:spPr>
          <a:xfrm rot="-7700582">
            <a:off x="887149" y="-1693524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8"/>
          <p:cNvSpPr/>
          <p:nvPr/>
        </p:nvSpPr>
        <p:spPr>
          <a:xfrm flipH="1" rot="-6200565">
            <a:off x="13063706" y="3273184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0"/>
                </a:moveTo>
                <a:lnTo>
                  <a:pt x="0" y="0"/>
                </a:lnTo>
                <a:lnTo>
                  <a:pt x="0" y="9964692"/>
                </a:lnTo>
                <a:lnTo>
                  <a:pt x="4982346" y="9964692"/>
                </a:lnTo>
                <a:lnTo>
                  <a:pt x="498234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8"/>
          <p:cNvSpPr/>
          <p:nvPr/>
        </p:nvSpPr>
        <p:spPr>
          <a:xfrm rot="4599434">
            <a:off x="13523691" y="4504196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0"/>
                </a:moveTo>
                <a:lnTo>
                  <a:pt x="4161431" y="0"/>
                </a:lnTo>
                <a:lnTo>
                  <a:pt x="4161431" y="8322863"/>
                </a:lnTo>
                <a:lnTo>
                  <a:pt x="0" y="832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83" name="Google Shape;283;p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Importance of Environmental Mainstreaming </a:t>
            </a:r>
            <a:endParaRPr/>
          </a:p>
        </p:txBody>
      </p:sp>
      <p:sp>
        <p:nvSpPr>
          <p:cNvPr id="284" name="Google Shape;284;p8"/>
          <p:cNvSpPr/>
          <p:nvPr/>
        </p:nvSpPr>
        <p:spPr>
          <a:xfrm>
            <a:off x="894693" y="1975758"/>
            <a:ext cx="15735872" cy="1074039"/>
          </a:xfrm>
          <a:custGeom>
            <a:rect b="b" l="l" r="r" t="t"/>
            <a:pathLst>
              <a:path extrusionOk="0" h="1432052" w="20981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742529" y="0"/>
                </a:lnTo>
                <a:cubicBezTo>
                  <a:pt x="20874355" y="0"/>
                  <a:pt x="20981163" y="106807"/>
                  <a:pt x="20981163" y="238633"/>
                </a:cubicBezTo>
                <a:lnTo>
                  <a:pt x="20981163" y="1193419"/>
                </a:lnTo>
                <a:cubicBezTo>
                  <a:pt x="20981163" y="1325245"/>
                  <a:pt x="20874355" y="1432052"/>
                  <a:pt x="20742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1028700" y="2178727"/>
            <a:ext cx="15503458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Enhances operational effectiveness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Leads to more effective and efficient humanitarian operations by integrating environmental best practices.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1223008" y="3238345"/>
            <a:ext cx="15284386" cy="29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Streamlining waste management in camps to reduce pollution and improve health outcomes for displaced populations.</a:t>
            </a:r>
            <a:endParaRPr/>
          </a:p>
        </p:txBody>
      </p:sp>
      <p:sp>
        <p:nvSpPr>
          <p:cNvPr id="287" name="Google Shape;287;p8"/>
          <p:cNvSpPr/>
          <p:nvPr/>
        </p:nvSpPr>
        <p:spPr>
          <a:xfrm>
            <a:off x="894693" y="3706526"/>
            <a:ext cx="15735872" cy="1074039"/>
          </a:xfrm>
          <a:custGeom>
            <a:rect b="b" l="l" r="r" t="t"/>
            <a:pathLst>
              <a:path extrusionOk="0" h="1432052" w="20981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742529" y="0"/>
                </a:lnTo>
                <a:cubicBezTo>
                  <a:pt x="20874355" y="0"/>
                  <a:pt x="20981163" y="106807"/>
                  <a:pt x="20981163" y="238633"/>
                </a:cubicBezTo>
                <a:lnTo>
                  <a:pt x="20981163" y="1193419"/>
                </a:lnTo>
                <a:cubicBezTo>
                  <a:pt x="20981163" y="1325245"/>
                  <a:pt x="20874355" y="1432052"/>
                  <a:pt x="20742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1127190" y="3841824"/>
            <a:ext cx="15503458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Fosters stakeholder trust and collaboration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Engages stakeholders and builds trust through transparent and responsible environmental practices.</a:t>
            </a:r>
            <a:endParaRPr/>
          </a:p>
        </p:txBody>
      </p:sp>
      <p:sp>
        <p:nvSpPr>
          <p:cNvPr id="289" name="Google Shape;289;p8"/>
          <p:cNvSpPr txBox="1"/>
          <p:nvPr/>
        </p:nvSpPr>
        <p:spPr>
          <a:xfrm>
            <a:off x="1223008" y="4817733"/>
            <a:ext cx="15284386" cy="60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Involving local communities in environmental monitoring and resource management programs in conflict-affected areas.</a:t>
            </a:r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894693" y="5437293"/>
            <a:ext cx="15735872" cy="1074039"/>
          </a:xfrm>
          <a:custGeom>
            <a:rect b="b" l="l" r="r" t="t"/>
            <a:pathLst>
              <a:path extrusionOk="0" h="1432052" w="20981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742529" y="0"/>
                </a:lnTo>
                <a:cubicBezTo>
                  <a:pt x="20874355" y="0"/>
                  <a:pt x="20981163" y="106807"/>
                  <a:pt x="20981163" y="238633"/>
                </a:cubicBezTo>
                <a:lnTo>
                  <a:pt x="20981163" y="1193419"/>
                </a:lnTo>
                <a:cubicBezTo>
                  <a:pt x="20981163" y="1325245"/>
                  <a:pt x="20874355" y="1432052"/>
                  <a:pt x="20742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8"/>
          <p:cNvSpPr txBox="1"/>
          <p:nvPr/>
        </p:nvSpPr>
        <p:spPr>
          <a:xfrm>
            <a:off x="1127190" y="5573587"/>
            <a:ext cx="15503458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Contributes to global environmental goals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Aligns humanitarian actions with broader environmental and climate goals.</a:t>
            </a:r>
            <a:endParaRPr/>
          </a:p>
        </p:txBody>
      </p:sp>
      <p:sp>
        <p:nvSpPr>
          <p:cNvPr id="292" name="Google Shape;292;p8"/>
          <p:cNvSpPr txBox="1"/>
          <p:nvPr/>
        </p:nvSpPr>
        <p:spPr>
          <a:xfrm>
            <a:off x="1223008" y="6548500"/>
            <a:ext cx="15284386" cy="60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Reducing GHG emissions in humanitarian operations through renewable energy, contributing to the Paris Agreement’s climate goals.</a:t>
            </a:r>
            <a:endParaRPr/>
          </a:p>
        </p:txBody>
      </p:sp>
      <p:sp>
        <p:nvSpPr>
          <p:cNvPr id="293" name="Google Shape;293;p8"/>
          <p:cNvSpPr/>
          <p:nvPr/>
        </p:nvSpPr>
        <p:spPr>
          <a:xfrm>
            <a:off x="894693" y="7168060"/>
            <a:ext cx="15735872" cy="1074039"/>
          </a:xfrm>
          <a:custGeom>
            <a:rect b="b" l="l" r="r" t="t"/>
            <a:pathLst>
              <a:path extrusionOk="0" h="1432052" w="20981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742529" y="0"/>
                </a:lnTo>
                <a:cubicBezTo>
                  <a:pt x="20874355" y="0"/>
                  <a:pt x="20981163" y="106807"/>
                  <a:pt x="20981163" y="238633"/>
                </a:cubicBezTo>
                <a:lnTo>
                  <a:pt x="20981163" y="1193419"/>
                </a:lnTo>
                <a:cubicBezTo>
                  <a:pt x="20981163" y="1325245"/>
                  <a:pt x="20874355" y="1432052"/>
                  <a:pt x="20742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5B2C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1127190" y="7303359"/>
            <a:ext cx="15503458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Improves health and well-being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Reduces health risks associated with environmental degradation and pollution.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1236726" y="8394520"/>
            <a:ext cx="15284386" cy="391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Ensuring proper waste disposal in camps to prevent water contamination and outbreaks of waterborne diseases.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/>
          <p:nvPr/>
        </p:nvSpPr>
        <p:spPr>
          <a:xfrm flipH="1" rot="-4158949">
            <a:off x="274401" y="5043414"/>
            <a:ext cx="4214886" cy="8429771"/>
          </a:xfrm>
          <a:custGeom>
            <a:rect b="b" l="l" r="r" t="t"/>
            <a:pathLst>
              <a:path extrusionOk="0" h="8429771" w="4214886">
                <a:moveTo>
                  <a:pt x="4214886" y="0"/>
                </a:moveTo>
                <a:lnTo>
                  <a:pt x="0" y="0"/>
                </a:lnTo>
                <a:lnTo>
                  <a:pt x="0" y="8429772"/>
                </a:lnTo>
                <a:lnTo>
                  <a:pt x="4214886" y="8429772"/>
                </a:lnTo>
                <a:lnTo>
                  <a:pt x="4214886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9"/>
          <p:cNvSpPr/>
          <p:nvPr/>
        </p:nvSpPr>
        <p:spPr>
          <a:xfrm rot="6641050">
            <a:off x="462223" y="6048849"/>
            <a:ext cx="3520421" cy="7040843"/>
          </a:xfrm>
          <a:custGeom>
            <a:rect b="b" l="l" r="r" t="t"/>
            <a:pathLst>
              <a:path extrusionOk="0" h="7040843" w="3520421">
                <a:moveTo>
                  <a:pt x="0" y="0"/>
                </a:moveTo>
                <a:lnTo>
                  <a:pt x="3520421" y="0"/>
                </a:lnTo>
                <a:lnTo>
                  <a:pt x="3520421" y="7040843"/>
                </a:lnTo>
                <a:lnTo>
                  <a:pt x="0" y="704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9"/>
          <p:cNvSpPr/>
          <p:nvPr/>
        </p:nvSpPr>
        <p:spPr>
          <a:xfrm rot="-3500566">
            <a:off x="13014309" y="-3387200"/>
            <a:ext cx="4982346" cy="9964692"/>
          </a:xfrm>
          <a:custGeom>
            <a:rect b="b" l="l" r="r" t="t"/>
            <a:pathLst>
              <a:path extrusionOk="0" h="9964692" w="4982346">
                <a:moveTo>
                  <a:pt x="4982346" y="9964693"/>
                </a:moveTo>
                <a:lnTo>
                  <a:pt x="0" y="9964693"/>
                </a:lnTo>
                <a:lnTo>
                  <a:pt x="0" y="0"/>
                </a:lnTo>
                <a:lnTo>
                  <a:pt x="4982346" y="0"/>
                </a:lnTo>
                <a:lnTo>
                  <a:pt x="4982346" y="9964693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9"/>
          <p:cNvSpPr/>
          <p:nvPr/>
        </p:nvSpPr>
        <p:spPr>
          <a:xfrm flipH="1" rot="7299435">
            <a:off x="13679728" y="-2891289"/>
            <a:ext cx="4161432" cy="8322863"/>
          </a:xfrm>
          <a:custGeom>
            <a:rect b="b" l="l" r="r" t="t"/>
            <a:pathLst>
              <a:path extrusionOk="0" h="8322863" w="4161432">
                <a:moveTo>
                  <a:pt x="0" y="8322863"/>
                </a:moveTo>
                <a:lnTo>
                  <a:pt x="4161431" y="8322863"/>
                </a:lnTo>
                <a:lnTo>
                  <a:pt x="4161431" y="0"/>
                </a:lnTo>
                <a:lnTo>
                  <a:pt x="0" y="0"/>
                </a:lnTo>
                <a:lnTo>
                  <a:pt x="0" y="8322863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9"/>
          <p:cNvSpPr/>
          <p:nvPr/>
        </p:nvSpPr>
        <p:spPr>
          <a:xfrm>
            <a:off x="13697872" y="9181082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05" name="Google Shape;305;p9"/>
          <p:cNvSpPr txBox="1"/>
          <p:nvPr/>
        </p:nvSpPr>
        <p:spPr>
          <a:xfrm>
            <a:off x="901110" y="1317768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B2C86"/>
                </a:solidFill>
                <a:latin typeface="Roboto"/>
                <a:ea typeface="Roboto"/>
                <a:cs typeface="Roboto"/>
                <a:sym typeface="Roboto"/>
              </a:rPr>
              <a:t>Entry Points for Environmental Mainstreaming</a:t>
            </a:r>
            <a:endParaRPr/>
          </a:p>
        </p:txBody>
      </p:sp>
      <p:sp>
        <p:nvSpPr>
          <p:cNvPr id="306" name="Google Shape;306;p9"/>
          <p:cNvSpPr txBox="1"/>
          <p:nvPr/>
        </p:nvSpPr>
        <p:spPr>
          <a:xfrm>
            <a:off x="901110" y="2654439"/>
            <a:ext cx="15990570" cy="545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8" lvl="1" marL="59721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Incorporate environmental criteria to identify potential impacts and opportunities for mitigation.</a:t>
            </a:r>
            <a:endParaRPr/>
          </a:p>
          <a:p>
            <a:pPr indent="-427671" lvl="2" marL="128301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0" i="1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Including environmental questions in assessments before setting up temporary shelters in forested regions.</a:t>
            </a:r>
            <a:endParaRPr/>
          </a:p>
          <a:p>
            <a:pPr indent="-298608" lvl="1" marL="59721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Project design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Integrate environmental considerations into the design phase to ensure sustainability.</a:t>
            </a:r>
            <a:endParaRPr/>
          </a:p>
          <a:p>
            <a:pPr indent="-427671" lvl="2" marL="128301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0" i="1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Designing solar-powered street lighting systems in camps to reduce energy consumption.</a:t>
            </a:r>
            <a:endParaRPr/>
          </a:p>
          <a:p>
            <a:pPr indent="-298608" lvl="1" marL="59721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Apply environmentally friendly practices during project execution.</a:t>
            </a:r>
            <a:endParaRPr/>
          </a:p>
          <a:p>
            <a:pPr indent="-427671" lvl="2" marL="128301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0" i="1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eco-friendly materials for shelter construction, such as bamboo and recycled plastics.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89028E-5B1F-458A-B6A4-38CBF8422CDE}"/>
</file>

<file path=customXml/itemProps2.xml><?xml version="1.0" encoding="utf-8"?>
<ds:datastoreItem xmlns:ds="http://schemas.openxmlformats.org/officeDocument/2006/customXml" ds:itemID="{0AABB68A-9709-4A4C-BB0D-AF9C09A9D196}"/>
</file>

<file path=customXml/itemProps3.xml><?xml version="1.0" encoding="utf-8"?>
<ds:datastoreItem xmlns:ds="http://schemas.openxmlformats.org/officeDocument/2006/customXml" ds:itemID="{B7B3D23E-9EC2-45F4-ADC3-DE0AD21E0DA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