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4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</p:sldIdLst>
  <p:sldSz cx="18288000" cy="10287000"/>
  <p:notesSz cx="6858000" cy="9144000"/>
  <p:embeddedFontLst>
    <p:embeddedFont>
      <p:font typeface="Roboto Bold" charset="1" panose="02000000000000000000"/>
      <p:regular r:id="rId44"/>
    </p:embeddedFont>
    <p:embeddedFont>
      <p:font typeface="Roboto" charset="1" panose="02000000000000000000"/>
      <p:regular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notesSlide" Target="notesSlides/notesSlide1.xml"/><Relationship Id="rId50" Type="http://schemas.openxmlformats.org/officeDocument/2006/relationships/notesSlide" Target="notesSlides/notesSlide3.xml"/><Relationship Id="rId55" Type="http://schemas.openxmlformats.org/officeDocument/2006/relationships/notesSlide" Target="notesSlides/notesSlide8.xml"/><Relationship Id="rId7" Type="http://schemas.openxmlformats.org/officeDocument/2006/relationships/slide" Target="slides/slide2.xml"/><Relationship Id="rId16" Type="http://schemas.openxmlformats.org/officeDocument/2006/relationships/slide" Target="slides/slide11.xml"/><Relationship Id="rId2" Type="http://schemas.openxmlformats.org/officeDocument/2006/relationships/presProps" Target="presProps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3" Type="http://schemas.openxmlformats.org/officeDocument/2006/relationships/notesSlide" Target="notesSlides/notesSlide6.xml"/><Relationship Id="rId58" Type="http://schemas.openxmlformats.org/officeDocument/2006/relationships/customXml" Target="../customXml/item1.xml"/><Relationship Id="rId5" Type="http://schemas.openxmlformats.org/officeDocument/2006/relationships/tableStyles" Target="tableStyle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" Type="http://schemas.openxmlformats.org/officeDocument/2006/relationships/theme" Target="theme/theme1.xml"/><Relationship Id="rId43" Type="http://schemas.openxmlformats.org/officeDocument/2006/relationships/slide" Target="slides/slide38.xml"/><Relationship Id="rId48" Type="http://schemas.openxmlformats.org/officeDocument/2006/relationships/font" Target="fonts/font48.fntdata"/><Relationship Id="rId56" Type="http://schemas.openxmlformats.org/officeDocument/2006/relationships/notesSlide" Target="notesSlides/notesSlide9.xml"/><Relationship Id="rId9" Type="http://schemas.openxmlformats.org/officeDocument/2006/relationships/slide" Target="slides/slide4.xml"/><Relationship Id="rId51" Type="http://schemas.openxmlformats.org/officeDocument/2006/relationships/notesSlide" Target="notesSlides/notesSlide4.xml"/><Relationship Id="rId8" Type="http://schemas.openxmlformats.org/officeDocument/2006/relationships/slide" Target="slides/slide3.xml"/><Relationship Id="rId3" Type="http://schemas.openxmlformats.org/officeDocument/2006/relationships/viewProps" Target="viewProps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2.xml"/><Relationship Id="rId59" Type="http://schemas.openxmlformats.org/officeDocument/2006/relationships/customXml" Target="../customXml/item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notesSlide" Target="notesSlides/notesSlide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notesSlide" Target="notesSlides/notesSlide2.xml"/><Relationship Id="rId57" Type="http://schemas.openxmlformats.org/officeDocument/2006/relationships/notesSlide" Target="notesSlides/notesSlide10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font" Target="fonts/font44.fntdata"/><Relationship Id="rId52" Type="http://schemas.openxmlformats.org/officeDocument/2006/relationships/notesSlide" Target="notesSlides/notesSlide5.xml"/><Relationship Id="rId60" Type="http://schemas.openxmlformats.org/officeDocument/2006/relationships/customXml" Target="../customXml/item3.xml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10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6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6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9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1.xml" Type="http://schemas.openxmlformats.org/officeDocument/2006/relationships/slide"/></Relationships>
</file>

<file path=ppt/notesSlides/_rels/notesSlide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2.xml" Type="http://schemas.openxmlformats.org/officeDocument/2006/relationships/slide"/></Relationships>
</file>

<file path=ppt/notesSlides/_rels/notesSlide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3.xml" Type="http://schemas.openxmlformats.org/officeDocument/2006/relationships/slide"/></Relationships>
</file>

<file path=ppt/notesSlides/_rels/notesSlide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4.xml" Type="http://schemas.openxmlformats.org/officeDocument/2006/relationships/slide"/></Relationships>
</file>

<file path=ppt/notesSlides/_rels/notesSlide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5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36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16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29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31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32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33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34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35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svg" Type="http://schemas.openxmlformats.org/officeDocument/2006/relationships/image"/><Relationship Id="rId12" Target="../media/image17.png" Type="http://schemas.openxmlformats.org/officeDocument/2006/relationships/image"/><Relationship Id="rId13" Target="../media/image1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19.png" Type="http://schemas.openxmlformats.org/officeDocument/2006/relationships/image"/><Relationship Id="rId9" Target="../media/image20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3.png" Type="http://schemas.openxmlformats.org/officeDocument/2006/relationships/image"/><Relationship Id="rId11" Target="../media/image24.svg" Type="http://schemas.openxmlformats.org/officeDocument/2006/relationships/image"/><Relationship Id="rId12" Target="../media/image25.png" Type="http://schemas.openxmlformats.org/officeDocument/2006/relationships/image"/><Relationship Id="rId13" Target="../media/image26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21.png" Type="http://schemas.openxmlformats.org/officeDocument/2006/relationships/image"/><Relationship Id="rId9" Target="../media/image22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3.png" Type="http://schemas.openxmlformats.org/officeDocument/2006/relationships/image"/><Relationship Id="rId6" Target="../media/image4.svg" Type="http://schemas.openxmlformats.org/officeDocument/2006/relationships/image"/><Relationship Id="rId7" Target="../media/image7.png" Type="http://schemas.openxmlformats.org/officeDocument/2006/relationships/image"/><Relationship Id="rId8" Target="../media/image8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3.png" Type="http://schemas.openxmlformats.org/officeDocument/2006/relationships/image"/><Relationship Id="rId6" Target="../media/image4.svg" Type="http://schemas.openxmlformats.org/officeDocument/2006/relationships/image"/><Relationship Id="rId7" Target="../media/image7.png" Type="http://schemas.openxmlformats.org/officeDocument/2006/relationships/image"/><Relationship Id="rId8" Target="../media/image8.sv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27.png" Type="http://schemas.openxmlformats.org/officeDocument/2006/relationships/image"/><Relationship Id="rId9" Target="../media/image28.sv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29.jpe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30.jpe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31.png" Type="http://schemas.openxmlformats.org/officeDocument/2006/relationships/image"/><Relationship Id="rId9" Target="../media/image32.sv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7.png" Type="http://schemas.openxmlformats.org/officeDocument/2006/relationships/image"/><Relationship Id="rId4" Target="../media/image8.svg" Type="http://schemas.openxmlformats.org/officeDocument/2006/relationships/image"/><Relationship Id="rId5" Target="../media/image1.png" Type="http://schemas.openxmlformats.org/officeDocument/2006/relationships/image"/><Relationship Id="rId6" Target="../media/image2.svg" Type="http://schemas.openxmlformats.org/officeDocument/2006/relationships/image"/><Relationship Id="rId7" Target="../media/image3.png" Type="http://schemas.openxmlformats.org/officeDocument/2006/relationships/image"/><Relationship Id="rId8" Target="../media/image4.svg" Type="http://schemas.openxmlformats.org/officeDocument/2006/relationships/image"/><Relationship Id="rId9" Target="../media/image33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34.png" Type="http://schemas.openxmlformats.org/officeDocument/2006/relationships/image"/><Relationship Id="rId9" Target="../media/image35.sv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3.png" Type="http://schemas.openxmlformats.org/officeDocument/2006/relationships/image"/><Relationship Id="rId6" Target="../media/image4.svg" Type="http://schemas.openxmlformats.org/officeDocument/2006/relationships/image"/><Relationship Id="rId7" Target="../media/image7.png" Type="http://schemas.openxmlformats.org/officeDocument/2006/relationships/image"/><Relationship Id="rId8" Target="../media/image8.svg" Type="http://schemas.openxmlformats.org/officeDocument/2006/relationships/image"/><Relationship Id="rId9" Target="../media/image36.pn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3.png" Type="http://schemas.openxmlformats.org/officeDocument/2006/relationships/image"/><Relationship Id="rId6" Target="../media/image4.svg" Type="http://schemas.openxmlformats.org/officeDocument/2006/relationships/image"/><Relationship Id="rId7" Target="../media/image7.png" Type="http://schemas.openxmlformats.org/officeDocument/2006/relationships/image"/><Relationship Id="rId8" Target="../media/image8.svg" Type="http://schemas.openxmlformats.org/officeDocument/2006/relationships/image"/><Relationship Id="rId9" Target="../media/image37.png" Type="http://schemas.openxmlformats.org/officeDocument/2006/relationships/image"/></Relationships>
</file>

<file path=ppt/slides/_rels/slide3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3.png" Type="http://schemas.openxmlformats.org/officeDocument/2006/relationships/image"/><Relationship Id="rId6" Target="../media/image4.svg" Type="http://schemas.openxmlformats.org/officeDocument/2006/relationships/image"/><Relationship Id="rId7" Target="../media/image7.png" Type="http://schemas.openxmlformats.org/officeDocument/2006/relationships/image"/><Relationship Id="rId8" Target="../media/image8.svg" Type="http://schemas.openxmlformats.org/officeDocument/2006/relationships/image"/><Relationship Id="rId9" Target="../media/image38.png" Type="http://schemas.openxmlformats.org/officeDocument/2006/relationships/image"/></Relationships>
</file>

<file path=ppt/slides/_rels/slide3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7.png" Type="http://schemas.openxmlformats.org/officeDocument/2006/relationships/image"/><Relationship Id="rId4" Target="../media/image8.svg" Type="http://schemas.openxmlformats.org/officeDocument/2006/relationships/image"/><Relationship Id="rId5" Target="../media/image1.png" Type="http://schemas.openxmlformats.org/officeDocument/2006/relationships/image"/><Relationship Id="rId6" Target="../media/image2.svg" Type="http://schemas.openxmlformats.org/officeDocument/2006/relationships/image"/><Relationship Id="rId7" Target="../media/image3.png" Type="http://schemas.openxmlformats.org/officeDocument/2006/relationships/image"/><Relationship Id="rId8" Target="../media/image4.svg" Type="http://schemas.openxmlformats.org/officeDocument/2006/relationships/image"/><Relationship Id="rId9" Target="../media/image39.png" Type="http://schemas.openxmlformats.org/officeDocument/2006/relationships/image"/></Relationships>
</file>

<file path=ppt/slides/_rels/slide3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7.png" Type="http://schemas.openxmlformats.org/officeDocument/2006/relationships/image"/><Relationship Id="rId4" Target="../media/image8.svg" Type="http://schemas.openxmlformats.org/officeDocument/2006/relationships/image"/><Relationship Id="rId5" Target="../media/image1.png" Type="http://schemas.openxmlformats.org/officeDocument/2006/relationships/image"/><Relationship Id="rId6" Target="../media/image2.svg" Type="http://schemas.openxmlformats.org/officeDocument/2006/relationships/image"/><Relationship Id="rId7" Target="../media/image3.png" Type="http://schemas.openxmlformats.org/officeDocument/2006/relationships/image"/><Relationship Id="rId8" Target="../media/image4.svg" Type="http://schemas.openxmlformats.org/officeDocument/2006/relationships/image"/><Relationship Id="rId9" Target="../media/image40.jpeg" Type="http://schemas.openxmlformats.org/officeDocument/2006/relationships/image"/></Relationships>
</file>

<file path=ppt/slides/_rels/slide3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3.png" Type="http://schemas.openxmlformats.org/officeDocument/2006/relationships/image"/><Relationship Id="rId6" Target="../media/image4.svg" Type="http://schemas.openxmlformats.org/officeDocument/2006/relationships/image"/><Relationship Id="rId7" Target="../media/image7.png" Type="http://schemas.openxmlformats.org/officeDocument/2006/relationships/image"/><Relationship Id="rId8" Target="../media/image8.svg" Type="http://schemas.openxmlformats.org/officeDocument/2006/relationships/image"/><Relationship Id="rId9" Target="../media/image41.jpeg" Type="http://schemas.openxmlformats.org/officeDocument/2006/relationships/image"/></Relationships>
</file>

<file path=ppt/slides/_rels/slide3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/Relationships>
</file>

<file path=ppt/slides/_rels/slide3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3.png" Type="http://schemas.openxmlformats.org/officeDocument/2006/relationships/image"/><Relationship Id="rId6" Target="../media/image4.svg" Type="http://schemas.openxmlformats.org/officeDocument/2006/relationships/image"/><Relationship Id="rId7" Target="../media/image7.png" Type="http://schemas.openxmlformats.org/officeDocument/2006/relationships/image"/><Relationship Id="rId8" Target="../media/image8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11.png" Type="http://schemas.openxmlformats.org/officeDocument/2006/relationships/image"/><Relationship Id="rId9" Target="../media/image12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71F3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3099417">
            <a:off x="1117983" y="-1852399"/>
            <a:ext cx="4665075" cy="9330150"/>
          </a:xfrm>
          <a:custGeom>
            <a:avLst/>
            <a:gdLst/>
            <a:ahLst/>
            <a:cxnLst/>
            <a:rect r="r" b="b" t="t" l="l"/>
            <a:pathLst>
              <a:path h="9330150" w="4665075">
                <a:moveTo>
                  <a:pt x="4665075" y="0"/>
                </a:moveTo>
                <a:lnTo>
                  <a:pt x="0" y="0"/>
                </a:lnTo>
                <a:lnTo>
                  <a:pt x="0" y="9330150"/>
                </a:lnTo>
                <a:lnTo>
                  <a:pt x="4665075" y="9330150"/>
                </a:lnTo>
                <a:lnTo>
                  <a:pt x="4665075" y="0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7700582">
            <a:off x="1297995" y="-1412167"/>
            <a:ext cx="3896435" cy="7792871"/>
          </a:xfrm>
          <a:custGeom>
            <a:avLst/>
            <a:gdLst/>
            <a:ahLst/>
            <a:cxnLst/>
            <a:rect r="r" b="b" t="t" l="l"/>
            <a:pathLst>
              <a:path h="7792871" w="3896435">
                <a:moveTo>
                  <a:pt x="0" y="0"/>
                </a:moveTo>
                <a:lnTo>
                  <a:pt x="3896435" y="0"/>
                </a:lnTo>
                <a:lnTo>
                  <a:pt x="3896435" y="7792871"/>
                </a:lnTo>
                <a:lnTo>
                  <a:pt x="0" y="77928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true" rot="-7144515">
            <a:off x="12816597" y="2966684"/>
            <a:ext cx="5169000" cy="10338001"/>
          </a:xfrm>
          <a:custGeom>
            <a:avLst/>
            <a:gdLst/>
            <a:ahLst/>
            <a:cxnLst/>
            <a:rect r="r" b="b" t="t" l="l"/>
            <a:pathLst>
              <a:path h="10338001" w="5169000">
                <a:moveTo>
                  <a:pt x="5169001" y="10338000"/>
                </a:moveTo>
                <a:lnTo>
                  <a:pt x="0" y="10338000"/>
                </a:lnTo>
                <a:lnTo>
                  <a:pt x="0" y="0"/>
                </a:lnTo>
                <a:lnTo>
                  <a:pt x="5169001" y="0"/>
                </a:lnTo>
                <a:lnTo>
                  <a:pt x="5169001" y="10338000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3655484">
            <a:off x="13407252" y="4213942"/>
            <a:ext cx="4317332" cy="8634664"/>
          </a:xfrm>
          <a:custGeom>
            <a:avLst/>
            <a:gdLst/>
            <a:ahLst/>
            <a:cxnLst/>
            <a:rect r="r" b="b" t="t" l="l"/>
            <a:pathLst>
              <a:path h="8634664" w="4317332">
                <a:moveTo>
                  <a:pt x="0" y="8634664"/>
                </a:moveTo>
                <a:lnTo>
                  <a:pt x="4317331" y="8634664"/>
                </a:lnTo>
                <a:lnTo>
                  <a:pt x="4317331" y="0"/>
                </a:lnTo>
                <a:lnTo>
                  <a:pt x="0" y="0"/>
                </a:lnTo>
                <a:lnTo>
                  <a:pt x="0" y="8634664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2938150" y="423955"/>
            <a:ext cx="4925895" cy="927082"/>
          </a:xfrm>
          <a:custGeom>
            <a:avLst/>
            <a:gdLst/>
            <a:ahLst/>
            <a:cxnLst/>
            <a:rect r="r" b="b" t="t" l="l"/>
            <a:pathLst>
              <a:path h="927082" w="4925895">
                <a:moveTo>
                  <a:pt x="0" y="0"/>
                </a:moveTo>
                <a:lnTo>
                  <a:pt x="4925895" y="0"/>
                </a:lnTo>
                <a:lnTo>
                  <a:pt x="4925895" y="927082"/>
                </a:lnTo>
                <a:lnTo>
                  <a:pt x="0" y="9270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355" r="0" b="-355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914399" y="3702892"/>
            <a:ext cx="10910656" cy="2435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60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Module 9: </a:t>
            </a:r>
          </a:p>
          <a:p>
            <a:pPr algn="l">
              <a:lnSpc>
                <a:spcPts val="6480"/>
              </a:lnSpc>
            </a:pPr>
            <a:r>
              <a:rPr lang="en-US" sz="60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Cross-Sectoral Collaboration and Knowledge Sharing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14399" y="2653003"/>
            <a:ext cx="9743091" cy="552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16"/>
              </a:lnSpc>
            </a:pPr>
            <a:r>
              <a:rPr lang="en-US" sz="27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ENVIRONMENT IN HUMANITARIAN ACTION (EHA) TRAINING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05839" y="7232263"/>
            <a:ext cx="6848235" cy="13030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Name of Facilitator:</a:t>
            </a:r>
          </a:p>
          <a:p>
            <a:pPr algn="l">
              <a:lnSpc>
                <a:spcPts val="3240"/>
              </a:lnSpc>
            </a:pPr>
            <a:r>
              <a:rPr lang="en-US" sz="27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Venue:</a:t>
            </a:r>
          </a:p>
          <a:p>
            <a:pPr algn="l">
              <a:lnSpc>
                <a:spcPts val="3240"/>
              </a:lnSpc>
            </a:pPr>
            <a:r>
              <a:rPr lang="en-US" sz="27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Date: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4069030">
            <a:off x="-61126" y="3944630"/>
            <a:ext cx="5313670" cy="10627340"/>
          </a:xfrm>
          <a:custGeom>
            <a:avLst/>
            <a:gdLst/>
            <a:ahLst/>
            <a:cxnLst/>
            <a:rect r="r" b="b" t="t" l="l"/>
            <a:pathLst>
              <a:path h="10627340" w="5313670">
                <a:moveTo>
                  <a:pt x="5313670" y="0"/>
                </a:moveTo>
                <a:lnTo>
                  <a:pt x="0" y="0"/>
                </a:lnTo>
                <a:lnTo>
                  <a:pt x="0" y="10627340"/>
                </a:lnTo>
                <a:lnTo>
                  <a:pt x="5313670" y="10627340"/>
                </a:lnTo>
                <a:lnTo>
                  <a:pt x="5313670" y="0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6730969">
            <a:off x="165475" y="5206783"/>
            <a:ext cx="4438165" cy="8876330"/>
          </a:xfrm>
          <a:custGeom>
            <a:avLst/>
            <a:gdLst/>
            <a:ahLst/>
            <a:cxnLst/>
            <a:rect r="r" b="b" t="t" l="l"/>
            <a:pathLst>
              <a:path h="8876330" w="4438165">
                <a:moveTo>
                  <a:pt x="0" y="0"/>
                </a:moveTo>
                <a:lnTo>
                  <a:pt x="4438165" y="0"/>
                </a:lnTo>
                <a:lnTo>
                  <a:pt x="4438165" y="8876330"/>
                </a:lnTo>
                <a:lnTo>
                  <a:pt x="0" y="88763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true" rot="7148013">
            <a:off x="13601198" y="-3271764"/>
            <a:ext cx="5309799" cy="10619597"/>
          </a:xfrm>
          <a:custGeom>
            <a:avLst/>
            <a:gdLst/>
            <a:ahLst/>
            <a:cxnLst/>
            <a:rect r="r" b="b" t="t" l="l"/>
            <a:pathLst>
              <a:path h="10619597" w="5309799">
                <a:moveTo>
                  <a:pt x="5309799" y="10619597"/>
                </a:moveTo>
                <a:lnTo>
                  <a:pt x="0" y="10619597"/>
                </a:lnTo>
                <a:lnTo>
                  <a:pt x="0" y="0"/>
                </a:lnTo>
                <a:lnTo>
                  <a:pt x="5309799" y="0"/>
                </a:lnTo>
                <a:lnTo>
                  <a:pt x="5309799" y="10619597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-3651986">
            <a:off x="14294835" y="-2754889"/>
            <a:ext cx="4434931" cy="8869863"/>
          </a:xfrm>
          <a:custGeom>
            <a:avLst/>
            <a:gdLst/>
            <a:ahLst/>
            <a:cxnLst/>
            <a:rect r="r" b="b" t="t" l="l"/>
            <a:pathLst>
              <a:path h="8869863" w="4434931">
                <a:moveTo>
                  <a:pt x="0" y="8869863"/>
                </a:moveTo>
                <a:lnTo>
                  <a:pt x="4434932" y="8869863"/>
                </a:lnTo>
                <a:lnTo>
                  <a:pt x="4434932" y="0"/>
                </a:lnTo>
                <a:lnTo>
                  <a:pt x="0" y="0"/>
                </a:lnTo>
                <a:lnTo>
                  <a:pt x="0" y="8869863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946653" y="9256760"/>
            <a:ext cx="4125144" cy="776376"/>
          </a:xfrm>
          <a:custGeom>
            <a:avLst/>
            <a:gdLst/>
            <a:ahLst/>
            <a:cxnLst/>
            <a:rect r="r" b="b" t="t" l="l"/>
            <a:pathLst>
              <a:path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807" r="0" b="-807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901110" y="798091"/>
            <a:ext cx="16173450" cy="6171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true">
                <a:solidFill>
                  <a:srgbClr val="A71F36"/>
                </a:solidFill>
                <a:latin typeface="Roboto Bold"/>
                <a:ea typeface="Roboto Bold"/>
                <a:cs typeface="Roboto Bold"/>
                <a:sym typeface="Roboto Bold"/>
              </a:rPr>
              <a:t>Challenges in Cross-Sectoral Collaboration: </a:t>
            </a:r>
          </a:p>
          <a:p>
            <a:pPr algn="l">
              <a:lnSpc>
                <a:spcPts val="5184"/>
              </a:lnSpc>
            </a:pPr>
            <a:r>
              <a:rPr lang="en-US" sz="4800" b="true">
                <a:solidFill>
                  <a:srgbClr val="A71F36"/>
                </a:solidFill>
                <a:latin typeface="Roboto Bold"/>
                <a:ea typeface="Roboto Bold"/>
                <a:cs typeface="Roboto Bold"/>
                <a:sym typeface="Roboto Bold"/>
              </a:rPr>
              <a:t>Systemic Challenges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01110" y="2911787"/>
            <a:ext cx="15827988" cy="3476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60"/>
              </a:lnSpc>
            </a:pPr>
            <a:r>
              <a:rPr lang="en-US" sz="33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Accountability and Governance</a:t>
            </a: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</a:p>
          <a:p>
            <a:pPr algn="l" marL="712472" indent="-356236" lvl="1">
              <a:lnSpc>
                <a:spcPts val="396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Establishing clear accountability and governance structures across sectors is complex, especially when multiple stakeholders are involved.</a:t>
            </a:r>
          </a:p>
          <a:p>
            <a:pPr algn="l" marL="597219" indent="-298609" lvl="1">
              <a:lnSpc>
                <a:spcPts val="3960"/>
              </a:lnSpc>
              <a:buFont typeface="Arial"/>
              <a:buChar char="•"/>
            </a:pPr>
            <a:r>
              <a:rPr lang="en-US" b="true" sz="330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Solution</a:t>
            </a: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Develop multi-stakeholder governance frameworks to promote transparency and shared accountability.</a:t>
            </a:r>
          </a:p>
          <a:p>
            <a:pPr algn="l" marL="597219" indent="-298609" lvl="1">
              <a:lnSpc>
                <a:spcPts val="3960"/>
              </a:lnSpc>
              <a:buFont typeface="Arial"/>
              <a:buChar char="•"/>
            </a:pPr>
            <a:r>
              <a:rPr lang="en-US" b="true" sz="330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Example</a:t>
            </a: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Creating governance frameworks involving governments, UN agencies, and other stakeholders.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4069030">
            <a:off x="-61126" y="3944630"/>
            <a:ext cx="5313670" cy="10627340"/>
          </a:xfrm>
          <a:custGeom>
            <a:avLst/>
            <a:gdLst/>
            <a:ahLst/>
            <a:cxnLst/>
            <a:rect r="r" b="b" t="t" l="l"/>
            <a:pathLst>
              <a:path h="10627340" w="5313670">
                <a:moveTo>
                  <a:pt x="5313670" y="0"/>
                </a:moveTo>
                <a:lnTo>
                  <a:pt x="0" y="0"/>
                </a:lnTo>
                <a:lnTo>
                  <a:pt x="0" y="10627340"/>
                </a:lnTo>
                <a:lnTo>
                  <a:pt x="5313670" y="10627340"/>
                </a:lnTo>
                <a:lnTo>
                  <a:pt x="5313670" y="0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6730969">
            <a:off x="165475" y="5206783"/>
            <a:ext cx="4438165" cy="8876330"/>
          </a:xfrm>
          <a:custGeom>
            <a:avLst/>
            <a:gdLst/>
            <a:ahLst/>
            <a:cxnLst/>
            <a:rect r="r" b="b" t="t" l="l"/>
            <a:pathLst>
              <a:path h="8876330" w="4438165">
                <a:moveTo>
                  <a:pt x="0" y="0"/>
                </a:moveTo>
                <a:lnTo>
                  <a:pt x="4438165" y="0"/>
                </a:lnTo>
                <a:lnTo>
                  <a:pt x="4438165" y="8876330"/>
                </a:lnTo>
                <a:lnTo>
                  <a:pt x="0" y="88763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true" rot="7148013">
            <a:off x="13601198" y="-3271764"/>
            <a:ext cx="5309799" cy="10619597"/>
          </a:xfrm>
          <a:custGeom>
            <a:avLst/>
            <a:gdLst/>
            <a:ahLst/>
            <a:cxnLst/>
            <a:rect r="r" b="b" t="t" l="l"/>
            <a:pathLst>
              <a:path h="10619597" w="5309799">
                <a:moveTo>
                  <a:pt x="5309799" y="10619597"/>
                </a:moveTo>
                <a:lnTo>
                  <a:pt x="0" y="10619597"/>
                </a:lnTo>
                <a:lnTo>
                  <a:pt x="0" y="0"/>
                </a:lnTo>
                <a:lnTo>
                  <a:pt x="5309799" y="0"/>
                </a:lnTo>
                <a:lnTo>
                  <a:pt x="5309799" y="10619597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-3651986">
            <a:off x="14294835" y="-2754889"/>
            <a:ext cx="4434931" cy="8869863"/>
          </a:xfrm>
          <a:custGeom>
            <a:avLst/>
            <a:gdLst/>
            <a:ahLst/>
            <a:cxnLst/>
            <a:rect r="r" b="b" t="t" l="l"/>
            <a:pathLst>
              <a:path h="8869863" w="4434931">
                <a:moveTo>
                  <a:pt x="0" y="8869863"/>
                </a:moveTo>
                <a:lnTo>
                  <a:pt x="4434932" y="8869863"/>
                </a:lnTo>
                <a:lnTo>
                  <a:pt x="4434932" y="0"/>
                </a:lnTo>
                <a:lnTo>
                  <a:pt x="0" y="0"/>
                </a:lnTo>
                <a:lnTo>
                  <a:pt x="0" y="8869863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19272" y="9193500"/>
            <a:ext cx="4125144" cy="776376"/>
          </a:xfrm>
          <a:custGeom>
            <a:avLst/>
            <a:gdLst/>
            <a:ahLst/>
            <a:cxnLst/>
            <a:rect r="r" b="b" t="t" l="l"/>
            <a:pathLst>
              <a:path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807" r="0" b="-807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914399" y="452359"/>
            <a:ext cx="15702196" cy="11268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true">
                <a:solidFill>
                  <a:srgbClr val="A71F36"/>
                </a:solidFill>
                <a:latin typeface="Roboto Bold"/>
                <a:ea typeface="Roboto Bold"/>
                <a:cs typeface="Roboto Bold"/>
                <a:sym typeface="Roboto Bold"/>
              </a:rPr>
              <a:t>Challenges in Cross-Sectoral Collaboration: </a:t>
            </a:r>
          </a:p>
          <a:p>
            <a:pPr algn="l">
              <a:lnSpc>
                <a:spcPts val="5184"/>
              </a:lnSpc>
            </a:pPr>
            <a:r>
              <a:rPr lang="en-US" sz="4800" b="true">
                <a:solidFill>
                  <a:srgbClr val="A71F36"/>
                </a:solidFill>
                <a:latin typeface="Roboto Bold"/>
                <a:ea typeface="Roboto Bold"/>
                <a:cs typeface="Roboto Bold"/>
                <a:sym typeface="Roboto Bold"/>
              </a:rPr>
              <a:t>Operational Challenges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791043" y="2737202"/>
            <a:ext cx="7486650" cy="5723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51510" indent="-325755" lvl="1">
              <a:lnSpc>
                <a:spcPts val="3499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Communication Barriers:</a:t>
            </a:r>
          </a:p>
          <a:p>
            <a:pPr algn="l" marL="1337310" indent="-445770" lvl="2">
              <a:lnSpc>
                <a:spcPts val="3499"/>
              </a:lnSpc>
              <a:buFont typeface="Arial"/>
              <a:buChar char="⚬"/>
            </a:pPr>
            <a:r>
              <a:rPr lang="en-US" sz="3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Differences in terminology, goals, and procedures can hinder effective communication.</a:t>
            </a:r>
          </a:p>
          <a:p>
            <a:pPr algn="l" marL="651510" indent="-325755" lvl="1">
              <a:lnSpc>
                <a:spcPts val="3499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Solution: </a:t>
            </a:r>
          </a:p>
          <a:p>
            <a:pPr algn="l" marL="1337310" indent="-445770" lvl="2">
              <a:lnSpc>
                <a:spcPts val="3499"/>
              </a:lnSpc>
              <a:buFont typeface="Arial"/>
              <a:buChar char="⚬"/>
            </a:pPr>
            <a:r>
              <a:rPr lang="en-US" sz="3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Standardize communication protocols and provide cross-sector training.</a:t>
            </a:r>
          </a:p>
          <a:p>
            <a:pPr algn="l" marL="651510" indent="-325755" lvl="1">
              <a:lnSpc>
                <a:spcPts val="3499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Example: </a:t>
            </a:r>
          </a:p>
          <a:p>
            <a:pPr algn="l" marL="1337310" indent="-445770" lvl="2">
              <a:lnSpc>
                <a:spcPts val="3499"/>
              </a:lnSpc>
              <a:buFont typeface="Arial"/>
              <a:buChar char="⚬"/>
            </a:pPr>
            <a:r>
              <a:rPr lang="en-US" sz="3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Joint workshops to align sectoral terminology and goals.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487274" y="2345100"/>
            <a:ext cx="1077422" cy="1077422"/>
          </a:xfrm>
          <a:custGeom>
            <a:avLst/>
            <a:gdLst/>
            <a:ahLst/>
            <a:cxnLst/>
            <a:rect r="r" b="b" t="t" l="l"/>
            <a:pathLst>
              <a:path h="1077422" w="1077422">
                <a:moveTo>
                  <a:pt x="0" y="0"/>
                </a:moveTo>
                <a:lnTo>
                  <a:pt x="1077422" y="0"/>
                </a:lnTo>
                <a:lnTo>
                  <a:pt x="1077422" y="1077422"/>
                </a:lnTo>
                <a:lnTo>
                  <a:pt x="0" y="10774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487274" y="4793789"/>
            <a:ext cx="1077422" cy="1077422"/>
          </a:xfrm>
          <a:custGeom>
            <a:avLst/>
            <a:gdLst/>
            <a:ahLst/>
            <a:cxnLst/>
            <a:rect r="r" b="b" t="t" l="l"/>
            <a:pathLst>
              <a:path h="1077422" w="1077422">
                <a:moveTo>
                  <a:pt x="0" y="0"/>
                </a:moveTo>
                <a:lnTo>
                  <a:pt x="1077422" y="0"/>
                </a:lnTo>
                <a:lnTo>
                  <a:pt x="1077422" y="1077421"/>
                </a:lnTo>
                <a:lnTo>
                  <a:pt x="0" y="107742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487274" y="7242476"/>
            <a:ext cx="1077422" cy="1077422"/>
          </a:xfrm>
          <a:custGeom>
            <a:avLst/>
            <a:gdLst/>
            <a:ahLst/>
            <a:cxnLst/>
            <a:rect r="r" b="b" t="t" l="l"/>
            <a:pathLst>
              <a:path h="1077422" w="1077422">
                <a:moveTo>
                  <a:pt x="0" y="0"/>
                </a:moveTo>
                <a:lnTo>
                  <a:pt x="1077422" y="0"/>
                </a:lnTo>
                <a:lnTo>
                  <a:pt x="1077422" y="1077421"/>
                </a:lnTo>
                <a:lnTo>
                  <a:pt x="0" y="107742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1123293" y="2132937"/>
            <a:ext cx="7715250" cy="1958949"/>
            <a:chOff x="0" y="0"/>
            <a:chExt cx="10287000" cy="2611932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0287000" cy="2612009"/>
            </a:xfrm>
            <a:custGeom>
              <a:avLst/>
              <a:gdLst/>
              <a:ahLst/>
              <a:cxnLst/>
              <a:rect r="r" b="b" t="t" l="l"/>
              <a:pathLst>
                <a:path h="2612009" w="10287000">
                  <a:moveTo>
                    <a:pt x="0" y="261239"/>
                  </a:moveTo>
                  <a:cubicBezTo>
                    <a:pt x="0" y="116967"/>
                    <a:pt x="116967" y="0"/>
                    <a:pt x="261239" y="0"/>
                  </a:cubicBezTo>
                  <a:lnTo>
                    <a:pt x="10025761" y="0"/>
                  </a:lnTo>
                  <a:cubicBezTo>
                    <a:pt x="10170033" y="0"/>
                    <a:pt x="10287000" y="116967"/>
                    <a:pt x="10287000" y="261239"/>
                  </a:cubicBezTo>
                  <a:lnTo>
                    <a:pt x="10287000" y="2350770"/>
                  </a:lnTo>
                  <a:cubicBezTo>
                    <a:pt x="10287000" y="2495042"/>
                    <a:pt x="10170033" y="2612009"/>
                    <a:pt x="10025761" y="2612009"/>
                  </a:cubicBezTo>
                  <a:lnTo>
                    <a:pt x="261239" y="2612009"/>
                  </a:lnTo>
                  <a:cubicBezTo>
                    <a:pt x="116967" y="2611882"/>
                    <a:pt x="0" y="2495042"/>
                    <a:pt x="0" y="2350770"/>
                  </a:cubicBezTo>
                  <a:close/>
                </a:path>
              </a:pathLst>
            </a:custGeom>
            <a:solidFill>
              <a:srgbClr val="F7DFDF"/>
            </a:solid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1715874" y="2573700"/>
            <a:ext cx="1077422" cy="1077422"/>
          </a:xfrm>
          <a:custGeom>
            <a:avLst/>
            <a:gdLst/>
            <a:ahLst/>
            <a:cxnLst/>
            <a:rect r="r" b="b" t="t" l="l"/>
            <a:pathLst>
              <a:path h="1077422" w="1077422">
                <a:moveTo>
                  <a:pt x="0" y="0"/>
                </a:moveTo>
                <a:lnTo>
                  <a:pt x="1077422" y="0"/>
                </a:lnTo>
                <a:lnTo>
                  <a:pt x="1077422" y="1077422"/>
                </a:lnTo>
                <a:lnTo>
                  <a:pt x="0" y="10774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3519332" y="2386987"/>
            <a:ext cx="5185757" cy="1469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16"/>
              </a:lnSpc>
            </a:pPr>
            <a:r>
              <a:rPr lang="en-US" sz="27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Coordination Complexity: </a:t>
            </a:r>
            <a:r>
              <a:rPr lang="en-US" sz="2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Managing logistics across sectors requires robust coordination mechanisms.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1123293" y="4581624"/>
            <a:ext cx="7715250" cy="1958949"/>
            <a:chOff x="0" y="0"/>
            <a:chExt cx="10287000" cy="261193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0287000" cy="2612009"/>
            </a:xfrm>
            <a:custGeom>
              <a:avLst/>
              <a:gdLst/>
              <a:ahLst/>
              <a:cxnLst/>
              <a:rect r="r" b="b" t="t" l="l"/>
              <a:pathLst>
                <a:path h="2612009" w="10287000">
                  <a:moveTo>
                    <a:pt x="0" y="261239"/>
                  </a:moveTo>
                  <a:cubicBezTo>
                    <a:pt x="0" y="116967"/>
                    <a:pt x="116967" y="0"/>
                    <a:pt x="261239" y="0"/>
                  </a:cubicBezTo>
                  <a:lnTo>
                    <a:pt x="10025761" y="0"/>
                  </a:lnTo>
                  <a:cubicBezTo>
                    <a:pt x="10170033" y="0"/>
                    <a:pt x="10287000" y="116967"/>
                    <a:pt x="10287000" y="261239"/>
                  </a:cubicBezTo>
                  <a:lnTo>
                    <a:pt x="10287000" y="2350770"/>
                  </a:lnTo>
                  <a:cubicBezTo>
                    <a:pt x="10287000" y="2495042"/>
                    <a:pt x="10170033" y="2612009"/>
                    <a:pt x="10025761" y="2612009"/>
                  </a:cubicBezTo>
                  <a:lnTo>
                    <a:pt x="261239" y="2612009"/>
                  </a:lnTo>
                  <a:cubicBezTo>
                    <a:pt x="116967" y="2611882"/>
                    <a:pt x="0" y="2495042"/>
                    <a:pt x="0" y="2350770"/>
                  </a:cubicBezTo>
                  <a:close/>
                </a:path>
              </a:pathLst>
            </a:custGeom>
            <a:solidFill>
              <a:srgbClr val="F7DFDF"/>
            </a:solidFill>
          </p:spPr>
        </p:sp>
      </p:grpSp>
      <p:sp>
        <p:nvSpPr>
          <p:cNvPr name="Freeform 18" id="18"/>
          <p:cNvSpPr/>
          <p:nvPr/>
        </p:nvSpPr>
        <p:spPr>
          <a:xfrm flipH="false" flipV="false" rot="0">
            <a:off x="1715874" y="5022389"/>
            <a:ext cx="1077422" cy="1077422"/>
          </a:xfrm>
          <a:custGeom>
            <a:avLst/>
            <a:gdLst/>
            <a:ahLst/>
            <a:cxnLst/>
            <a:rect r="r" b="b" t="t" l="l"/>
            <a:pathLst>
              <a:path h="1077422" w="1077422">
                <a:moveTo>
                  <a:pt x="0" y="0"/>
                </a:moveTo>
                <a:lnTo>
                  <a:pt x="1077422" y="0"/>
                </a:lnTo>
                <a:lnTo>
                  <a:pt x="1077422" y="1077421"/>
                </a:lnTo>
                <a:lnTo>
                  <a:pt x="0" y="107742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3519332" y="5016649"/>
            <a:ext cx="5185757" cy="11079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16"/>
              </a:lnSpc>
            </a:pPr>
            <a:r>
              <a:rPr lang="en-US" sz="27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Solution: </a:t>
            </a:r>
            <a:r>
              <a:rPr lang="en-US" sz="2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Establish clear roles and responsibilities and use coordination platforms.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1123293" y="7030312"/>
            <a:ext cx="7715250" cy="1958949"/>
            <a:chOff x="0" y="0"/>
            <a:chExt cx="10287000" cy="2611932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0287000" cy="2612009"/>
            </a:xfrm>
            <a:custGeom>
              <a:avLst/>
              <a:gdLst/>
              <a:ahLst/>
              <a:cxnLst/>
              <a:rect r="r" b="b" t="t" l="l"/>
              <a:pathLst>
                <a:path h="2612009" w="10287000">
                  <a:moveTo>
                    <a:pt x="0" y="261239"/>
                  </a:moveTo>
                  <a:cubicBezTo>
                    <a:pt x="0" y="116967"/>
                    <a:pt x="116967" y="0"/>
                    <a:pt x="261239" y="0"/>
                  </a:cubicBezTo>
                  <a:lnTo>
                    <a:pt x="10025761" y="0"/>
                  </a:lnTo>
                  <a:cubicBezTo>
                    <a:pt x="10170033" y="0"/>
                    <a:pt x="10287000" y="116967"/>
                    <a:pt x="10287000" y="261239"/>
                  </a:cubicBezTo>
                  <a:lnTo>
                    <a:pt x="10287000" y="2350770"/>
                  </a:lnTo>
                  <a:cubicBezTo>
                    <a:pt x="10287000" y="2495042"/>
                    <a:pt x="10170033" y="2612009"/>
                    <a:pt x="10025761" y="2612009"/>
                  </a:cubicBezTo>
                  <a:lnTo>
                    <a:pt x="261239" y="2612009"/>
                  </a:lnTo>
                  <a:cubicBezTo>
                    <a:pt x="116967" y="2611882"/>
                    <a:pt x="0" y="2495042"/>
                    <a:pt x="0" y="2350770"/>
                  </a:cubicBezTo>
                  <a:close/>
                </a:path>
              </a:pathLst>
            </a:custGeom>
            <a:solidFill>
              <a:srgbClr val="F7DFDF"/>
            </a:solidFill>
          </p:spPr>
        </p:sp>
      </p:grpSp>
      <p:sp>
        <p:nvSpPr>
          <p:cNvPr name="Freeform 22" id="22"/>
          <p:cNvSpPr/>
          <p:nvPr/>
        </p:nvSpPr>
        <p:spPr>
          <a:xfrm flipH="false" flipV="false" rot="0">
            <a:off x="1715874" y="7471076"/>
            <a:ext cx="1077422" cy="1077422"/>
          </a:xfrm>
          <a:custGeom>
            <a:avLst/>
            <a:gdLst/>
            <a:ahLst/>
            <a:cxnLst/>
            <a:rect r="r" b="b" t="t" l="l"/>
            <a:pathLst>
              <a:path h="1077422" w="1077422">
                <a:moveTo>
                  <a:pt x="0" y="0"/>
                </a:moveTo>
                <a:lnTo>
                  <a:pt x="1077422" y="0"/>
                </a:lnTo>
                <a:lnTo>
                  <a:pt x="1077422" y="1077421"/>
                </a:lnTo>
                <a:lnTo>
                  <a:pt x="0" y="107742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3519332" y="7465338"/>
            <a:ext cx="5185757" cy="11079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16"/>
              </a:lnSpc>
            </a:pPr>
            <a:r>
              <a:rPr lang="en-US" sz="27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Example: </a:t>
            </a:r>
            <a:r>
              <a:rPr lang="en-US" sz="2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Joint operational plans ensuring aligned activities and timelines.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4184315">
            <a:off x="67429" y="-2362116"/>
            <a:ext cx="4561350" cy="9122700"/>
          </a:xfrm>
          <a:custGeom>
            <a:avLst/>
            <a:gdLst/>
            <a:ahLst/>
            <a:cxnLst/>
            <a:rect r="r" b="b" t="t" l="l"/>
            <a:pathLst>
              <a:path h="9122700" w="4561350">
                <a:moveTo>
                  <a:pt x="4561350" y="0"/>
                </a:moveTo>
                <a:lnTo>
                  <a:pt x="0" y="0"/>
                </a:lnTo>
                <a:lnTo>
                  <a:pt x="0" y="9122700"/>
                </a:lnTo>
                <a:lnTo>
                  <a:pt x="4561350" y="9122700"/>
                </a:lnTo>
                <a:lnTo>
                  <a:pt x="4561350" y="0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6615684">
            <a:off x="352965" y="-1977816"/>
            <a:ext cx="3809801" cy="7619601"/>
          </a:xfrm>
          <a:custGeom>
            <a:avLst/>
            <a:gdLst/>
            <a:ahLst/>
            <a:cxnLst/>
            <a:rect r="r" b="b" t="t" l="l"/>
            <a:pathLst>
              <a:path h="7619601" w="3809801">
                <a:moveTo>
                  <a:pt x="0" y="0"/>
                </a:moveTo>
                <a:lnTo>
                  <a:pt x="3809801" y="0"/>
                </a:lnTo>
                <a:lnTo>
                  <a:pt x="3809801" y="7619601"/>
                </a:lnTo>
                <a:lnTo>
                  <a:pt x="0" y="76196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true" rot="-7144515">
            <a:off x="13983793" y="2966251"/>
            <a:ext cx="5309799" cy="10619597"/>
          </a:xfrm>
          <a:custGeom>
            <a:avLst/>
            <a:gdLst/>
            <a:ahLst/>
            <a:cxnLst/>
            <a:rect r="r" b="b" t="t" l="l"/>
            <a:pathLst>
              <a:path h="10619597" w="5309799">
                <a:moveTo>
                  <a:pt x="5309799" y="10619598"/>
                </a:moveTo>
                <a:lnTo>
                  <a:pt x="0" y="10619598"/>
                </a:lnTo>
                <a:lnTo>
                  <a:pt x="0" y="0"/>
                </a:lnTo>
                <a:lnTo>
                  <a:pt x="5309799" y="0"/>
                </a:lnTo>
                <a:lnTo>
                  <a:pt x="5309799" y="10619598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3655484">
            <a:off x="14590536" y="4247484"/>
            <a:ext cx="4434931" cy="8869863"/>
          </a:xfrm>
          <a:custGeom>
            <a:avLst/>
            <a:gdLst/>
            <a:ahLst/>
            <a:cxnLst/>
            <a:rect r="r" b="b" t="t" l="l"/>
            <a:pathLst>
              <a:path h="8869863" w="4434931">
                <a:moveTo>
                  <a:pt x="0" y="8869863"/>
                </a:moveTo>
                <a:lnTo>
                  <a:pt x="4434932" y="8869863"/>
                </a:lnTo>
                <a:lnTo>
                  <a:pt x="4434932" y="0"/>
                </a:lnTo>
                <a:lnTo>
                  <a:pt x="0" y="0"/>
                </a:lnTo>
                <a:lnTo>
                  <a:pt x="0" y="8869863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19272" y="9193500"/>
            <a:ext cx="4125144" cy="776376"/>
          </a:xfrm>
          <a:custGeom>
            <a:avLst/>
            <a:gdLst/>
            <a:ahLst/>
            <a:cxnLst/>
            <a:rect r="r" b="b" t="t" l="l"/>
            <a:pathLst>
              <a:path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807" r="0" b="-807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914400" y="962025"/>
            <a:ext cx="15412365" cy="6171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true">
                <a:solidFill>
                  <a:srgbClr val="A71F36"/>
                </a:solidFill>
                <a:latin typeface="Roboto Bold"/>
                <a:ea typeface="Roboto Bold"/>
                <a:cs typeface="Roboto Bold"/>
                <a:sym typeface="Roboto Bold"/>
              </a:rPr>
              <a:t>Challenges in Cross-Sectoral Collaboration: 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885166" y="1903964"/>
            <a:ext cx="14810210" cy="666645"/>
            <a:chOff x="0" y="0"/>
            <a:chExt cx="19746946" cy="88886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2700" y="12700"/>
              <a:ext cx="19721576" cy="863473"/>
            </a:xfrm>
            <a:custGeom>
              <a:avLst/>
              <a:gdLst/>
              <a:ahLst/>
              <a:cxnLst/>
              <a:rect r="r" b="b" t="t" l="l"/>
              <a:pathLst>
                <a:path h="863473" w="19721576">
                  <a:moveTo>
                    <a:pt x="0" y="143891"/>
                  </a:moveTo>
                  <a:cubicBezTo>
                    <a:pt x="0" y="64389"/>
                    <a:pt x="66294" y="0"/>
                    <a:pt x="147955" y="0"/>
                  </a:cubicBezTo>
                  <a:lnTo>
                    <a:pt x="19573621" y="0"/>
                  </a:lnTo>
                  <a:cubicBezTo>
                    <a:pt x="19655282" y="0"/>
                    <a:pt x="19721576" y="64389"/>
                    <a:pt x="19721576" y="143891"/>
                  </a:cubicBezTo>
                  <a:lnTo>
                    <a:pt x="19721576" y="719582"/>
                  </a:lnTo>
                  <a:cubicBezTo>
                    <a:pt x="19721576" y="799084"/>
                    <a:pt x="19655282" y="863473"/>
                    <a:pt x="19573621" y="863473"/>
                  </a:cubicBezTo>
                  <a:lnTo>
                    <a:pt x="147955" y="863473"/>
                  </a:lnTo>
                  <a:cubicBezTo>
                    <a:pt x="66294" y="863473"/>
                    <a:pt x="0" y="799084"/>
                    <a:pt x="0" y="719582"/>
                  </a:cubicBezTo>
                  <a:close/>
                </a:path>
              </a:pathLst>
            </a:custGeom>
            <a:solidFill>
              <a:srgbClr val="A71F36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9746976" cy="888873"/>
            </a:xfrm>
            <a:custGeom>
              <a:avLst/>
              <a:gdLst/>
              <a:ahLst/>
              <a:cxnLst/>
              <a:rect r="r" b="b" t="t" l="l"/>
              <a:pathLst>
                <a:path h="888873" w="19746976">
                  <a:moveTo>
                    <a:pt x="0" y="156591"/>
                  </a:moveTo>
                  <a:cubicBezTo>
                    <a:pt x="0" y="69850"/>
                    <a:pt x="72263" y="0"/>
                    <a:pt x="160655" y="0"/>
                  </a:cubicBezTo>
                  <a:lnTo>
                    <a:pt x="19586321" y="0"/>
                  </a:lnTo>
                  <a:lnTo>
                    <a:pt x="19586321" y="12700"/>
                  </a:lnTo>
                  <a:lnTo>
                    <a:pt x="19586321" y="0"/>
                  </a:lnTo>
                  <a:cubicBezTo>
                    <a:pt x="19674712" y="0"/>
                    <a:pt x="19746976" y="69850"/>
                    <a:pt x="19746976" y="156591"/>
                  </a:cubicBezTo>
                  <a:lnTo>
                    <a:pt x="19734276" y="156591"/>
                  </a:lnTo>
                  <a:lnTo>
                    <a:pt x="19746976" y="156591"/>
                  </a:lnTo>
                  <a:lnTo>
                    <a:pt x="19746976" y="732282"/>
                  </a:lnTo>
                  <a:lnTo>
                    <a:pt x="19734276" y="732282"/>
                  </a:lnTo>
                  <a:lnTo>
                    <a:pt x="19746976" y="732282"/>
                  </a:lnTo>
                  <a:cubicBezTo>
                    <a:pt x="19746976" y="819150"/>
                    <a:pt x="19674712" y="888873"/>
                    <a:pt x="19586321" y="888873"/>
                  </a:cubicBezTo>
                  <a:lnTo>
                    <a:pt x="19586321" y="876173"/>
                  </a:lnTo>
                  <a:lnTo>
                    <a:pt x="19586321" y="888873"/>
                  </a:lnTo>
                  <a:lnTo>
                    <a:pt x="160655" y="888873"/>
                  </a:lnTo>
                  <a:lnTo>
                    <a:pt x="160655" y="876173"/>
                  </a:lnTo>
                  <a:lnTo>
                    <a:pt x="160655" y="888873"/>
                  </a:lnTo>
                  <a:cubicBezTo>
                    <a:pt x="72263" y="888873"/>
                    <a:pt x="0" y="819023"/>
                    <a:pt x="0" y="732282"/>
                  </a:cubicBezTo>
                  <a:lnTo>
                    <a:pt x="0" y="156591"/>
                  </a:lnTo>
                  <a:lnTo>
                    <a:pt x="12700" y="156591"/>
                  </a:lnTo>
                  <a:lnTo>
                    <a:pt x="0" y="156591"/>
                  </a:lnTo>
                  <a:moveTo>
                    <a:pt x="25400" y="156591"/>
                  </a:moveTo>
                  <a:lnTo>
                    <a:pt x="25400" y="732282"/>
                  </a:lnTo>
                  <a:lnTo>
                    <a:pt x="12700" y="732282"/>
                  </a:lnTo>
                  <a:lnTo>
                    <a:pt x="25400" y="732282"/>
                  </a:lnTo>
                  <a:cubicBezTo>
                    <a:pt x="25400" y="804418"/>
                    <a:pt x="85598" y="863473"/>
                    <a:pt x="160655" y="863473"/>
                  </a:cubicBezTo>
                  <a:lnTo>
                    <a:pt x="19586321" y="863473"/>
                  </a:lnTo>
                  <a:cubicBezTo>
                    <a:pt x="19661378" y="863473"/>
                    <a:pt x="19721576" y="804418"/>
                    <a:pt x="19721576" y="732282"/>
                  </a:cubicBezTo>
                  <a:lnTo>
                    <a:pt x="19721576" y="156591"/>
                  </a:lnTo>
                  <a:cubicBezTo>
                    <a:pt x="19721576" y="84455"/>
                    <a:pt x="19661378" y="25400"/>
                    <a:pt x="19586321" y="25400"/>
                  </a:cubicBezTo>
                  <a:lnTo>
                    <a:pt x="160655" y="25400"/>
                  </a:lnTo>
                  <a:lnTo>
                    <a:pt x="160655" y="12700"/>
                  </a:lnTo>
                  <a:lnTo>
                    <a:pt x="160655" y="25400"/>
                  </a:lnTo>
                  <a:cubicBezTo>
                    <a:pt x="85598" y="25400"/>
                    <a:pt x="25400" y="84455"/>
                    <a:pt x="25400" y="15659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985359" y="2023206"/>
            <a:ext cx="14609824" cy="4472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16"/>
              </a:lnSpc>
            </a:pPr>
            <a:r>
              <a:rPr lang="en-US" sz="27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Capacity and Training: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203009" y="2598231"/>
            <a:ext cx="14359589" cy="1006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68"/>
              </a:lnSpc>
            </a:pPr>
            <a:r>
              <a:rPr lang="en-US" sz="21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Different sectors may lack the skills to collaborate effectively.</a:t>
            </a:r>
          </a:p>
          <a:p>
            <a:pPr algn="l" marL="380048" indent="-126682" lvl="2">
              <a:lnSpc>
                <a:spcPts val="2268"/>
              </a:lnSpc>
              <a:buFont typeface="Arial"/>
              <a:buChar char="⚬"/>
            </a:pPr>
            <a:r>
              <a:rPr lang="en-US" b="true" sz="2100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Solution:</a:t>
            </a:r>
            <a:r>
              <a:rPr lang="en-US" sz="21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 Implement cross-sectoral training programs and provide capacity-building resources.</a:t>
            </a:r>
          </a:p>
          <a:p>
            <a:pPr algn="l" marL="380048" indent="-126682" lvl="2">
              <a:lnSpc>
                <a:spcPts val="2268"/>
              </a:lnSpc>
              <a:buFont typeface="Arial"/>
              <a:buChar char="⚬"/>
            </a:pPr>
            <a:r>
              <a:rPr lang="en-US" b="true" sz="2100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Example: </a:t>
            </a:r>
            <a:r>
              <a:rPr lang="en-US" sz="21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Joint training for humanitarian, environmental, and development professionals.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885166" y="3613470"/>
            <a:ext cx="14810210" cy="666645"/>
            <a:chOff x="0" y="0"/>
            <a:chExt cx="19746946" cy="88886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12700" y="12700"/>
              <a:ext cx="19721576" cy="863473"/>
            </a:xfrm>
            <a:custGeom>
              <a:avLst/>
              <a:gdLst/>
              <a:ahLst/>
              <a:cxnLst/>
              <a:rect r="r" b="b" t="t" l="l"/>
              <a:pathLst>
                <a:path h="863473" w="19721576">
                  <a:moveTo>
                    <a:pt x="0" y="143891"/>
                  </a:moveTo>
                  <a:cubicBezTo>
                    <a:pt x="0" y="64389"/>
                    <a:pt x="66294" y="0"/>
                    <a:pt x="147955" y="0"/>
                  </a:cubicBezTo>
                  <a:lnTo>
                    <a:pt x="19573621" y="0"/>
                  </a:lnTo>
                  <a:cubicBezTo>
                    <a:pt x="19655282" y="0"/>
                    <a:pt x="19721576" y="64389"/>
                    <a:pt x="19721576" y="143891"/>
                  </a:cubicBezTo>
                  <a:lnTo>
                    <a:pt x="19721576" y="719582"/>
                  </a:lnTo>
                  <a:cubicBezTo>
                    <a:pt x="19721576" y="799084"/>
                    <a:pt x="19655282" y="863473"/>
                    <a:pt x="19573621" y="863473"/>
                  </a:cubicBezTo>
                  <a:lnTo>
                    <a:pt x="147955" y="863473"/>
                  </a:lnTo>
                  <a:cubicBezTo>
                    <a:pt x="66294" y="863473"/>
                    <a:pt x="0" y="799084"/>
                    <a:pt x="0" y="719582"/>
                  </a:cubicBezTo>
                  <a:close/>
                </a:path>
              </a:pathLst>
            </a:custGeom>
            <a:solidFill>
              <a:srgbClr val="A71F36"/>
            </a:solid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9746976" cy="888873"/>
            </a:xfrm>
            <a:custGeom>
              <a:avLst/>
              <a:gdLst/>
              <a:ahLst/>
              <a:cxnLst/>
              <a:rect r="r" b="b" t="t" l="l"/>
              <a:pathLst>
                <a:path h="888873" w="19746976">
                  <a:moveTo>
                    <a:pt x="0" y="156591"/>
                  </a:moveTo>
                  <a:cubicBezTo>
                    <a:pt x="0" y="69850"/>
                    <a:pt x="72263" y="0"/>
                    <a:pt x="160655" y="0"/>
                  </a:cubicBezTo>
                  <a:lnTo>
                    <a:pt x="19586321" y="0"/>
                  </a:lnTo>
                  <a:lnTo>
                    <a:pt x="19586321" y="12700"/>
                  </a:lnTo>
                  <a:lnTo>
                    <a:pt x="19586321" y="0"/>
                  </a:lnTo>
                  <a:cubicBezTo>
                    <a:pt x="19674712" y="0"/>
                    <a:pt x="19746976" y="69850"/>
                    <a:pt x="19746976" y="156591"/>
                  </a:cubicBezTo>
                  <a:lnTo>
                    <a:pt x="19734276" y="156591"/>
                  </a:lnTo>
                  <a:lnTo>
                    <a:pt x="19746976" y="156591"/>
                  </a:lnTo>
                  <a:lnTo>
                    <a:pt x="19746976" y="732282"/>
                  </a:lnTo>
                  <a:lnTo>
                    <a:pt x="19734276" y="732282"/>
                  </a:lnTo>
                  <a:lnTo>
                    <a:pt x="19746976" y="732282"/>
                  </a:lnTo>
                  <a:cubicBezTo>
                    <a:pt x="19746976" y="819150"/>
                    <a:pt x="19674712" y="888873"/>
                    <a:pt x="19586321" y="888873"/>
                  </a:cubicBezTo>
                  <a:lnTo>
                    <a:pt x="19586321" y="876173"/>
                  </a:lnTo>
                  <a:lnTo>
                    <a:pt x="19586321" y="888873"/>
                  </a:lnTo>
                  <a:lnTo>
                    <a:pt x="160655" y="888873"/>
                  </a:lnTo>
                  <a:lnTo>
                    <a:pt x="160655" y="876173"/>
                  </a:lnTo>
                  <a:lnTo>
                    <a:pt x="160655" y="888873"/>
                  </a:lnTo>
                  <a:cubicBezTo>
                    <a:pt x="72263" y="888873"/>
                    <a:pt x="0" y="819023"/>
                    <a:pt x="0" y="732282"/>
                  </a:cubicBezTo>
                  <a:lnTo>
                    <a:pt x="0" y="156591"/>
                  </a:lnTo>
                  <a:lnTo>
                    <a:pt x="12700" y="156591"/>
                  </a:lnTo>
                  <a:lnTo>
                    <a:pt x="0" y="156591"/>
                  </a:lnTo>
                  <a:moveTo>
                    <a:pt x="25400" y="156591"/>
                  </a:moveTo>
                  <a:lnTo>
                    <a:pt x="25400" y="732282"/>
                  </a:lnTo>
                  <a:lnTo>
                    <a:pt x="12700" y="732282"/>
                  </a:lnTo>
                  <a:lnTo>
                    <a:pt x="25400" y="732282"/>
                  </a:lnTo>
                  <a:cubicBezTo>
                    <a:pt x="25400" y="804418"/>
                    <a:pt x="85598" y="863473"/>
                    <a:pt x="160655" y="863473"/>
                  </a:cubicBezTo>
                  <a:lnTo>
                    <a:pt x="19586321" y="863473"/>
                  </a:lnTo>
                  <a:cubicBezTo>
                    <a:pt x="19661378" y="863473"/>
                    <a:pt x="19721576" y="804418"/>
                    <a:pt x="19721576" y="732282"/>
                  </a:cubicBezTo>
                  <a:lnTo>
                    <a:pt x="19721576" y="156591"/>
                  </a:lnTo>
                  <a:cubicBezTo>
                    <a:pt x="19721576" y="84455"/>
                    <a:pt x="19661378" y="25400"/>
                    <a:pt x="19586321" y="25400"/>
                  </a:cubicBezTo>
                  <a:lnTo>
                    <a:pt x="160655" y="25400"/>
                  </a:lnTo>
                  <a:lnTo>
                    <a:pt x="160655" y="12700"/>
                  </a:lnTo>
                  <a:lnTo>
                    <a:pt x="160655" y="25400"/>
                  </a:lnTo>
                  <a:cubicBezTo>
                    <a:pt x="85598" y="25400"/>
                    <a:pt x="25400" y="84455"/>
                    <a:pt x="25400" y="15659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985359" y="3732712"/>
            <a:ext cx="14609824" cy="4472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16"/>
              </a:lnSpc>
            </a:pPr>
            <a:r>
              <a:rPr lang="en-US" sz="27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Operational Constraints in Fragile Contexts</a:t>
            </a:r>
            <a:r>
              <a:rPr lang="en-US" sz="2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203009" y="4307738"/>
            <a:ext cx="14359589" cy="1006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68"/>
              </a:lnSpc>
            </a:pPr>
            <a:r>
              <a:rPr lang="en-US" sz="21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Security risks and weak governance complicate collaboration.</a:t>
            </a:r>
          </a:p>
          <a:p>
            <a:pPr algn="l" marL="380048" indent="-126682" lvl="2">
              <a:lnSpc>
                <a:spcPts val="2268"/>
              </a:lnSpc>
              <a:buFont typeface="Arial"/>
              <a:buChar char="⚬"/>
            </a:pPr>
            <a:r>
              <a:rPr lang="en-US" b="true" sz="2100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Solution</a:t>
            </a:r>
            <a:r>
              <a:rPr lang="en-US" sz="21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Adapt strategies for specific contexts and develop contingency plans.</a:t>
            </a:r>
          </a:p>
          <a:p>
            <a:pPr algn="l" marL="380048" indent="-126682" lvl="2">
              <a:lnSpc>
                <a:spcPts val="2268"/>
              </a:lnSpc>
              <a:buFont typeface="Arial"/>
              <a:buChar char="⚬"/>
            </a:pPr>
            <a:r>
              <a:rPr lang="en-US" b="true" sz="2100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Example</a:t>
            </a:r>
            <a:r>
              <a:rPr lang="en-US" sz="21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: Tailoring collaboration approaches to conflict zones with a focus on security and access.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885166" y="5322975"/>
            <a:ext cx="14810210" cy="666645"/>
            <a:chOff x="0" y="0"/>
            <a:chExt cx="19746946" cy="88886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12700" y="12700"/>
              <a:ext cx="19721576" cy="863473"/>
            </a:xfrm>
            <a:custGeom>
              <a:avLst/>
              <a:gdLst/>
              <a:ahLst/>
              <a:cxnLst/>
              <a:rect r="r" b="b" t="t" l="l"/>
              <a:pathLst>
                <a:path h="863473" w="19721576">
                  <a:moveTo>
                    <a:pt x="0" y="143891"/>
                  </a:moveTo>
                  <a:cubicBezTo>
                    <a:pt x="0" y="64389"/>
                    <a:pt x="66294" y="0"/>
                    <a:pt x="147955" y="0"/>
                  </a:cubicBezTo>
                  <a:lnTo>
                    <a:pt x="19573621" y="0"/>
                  </a:lnTo>
                  <a:cubicBezTo>
                    <a:pt x="19655282" y="0"/>
                    <a:pt x="19721576" y="64389"/>
                    <a:pt x="19721576" y="143891"/>
                  </a:cubicBezTo>
                  <a:lnTo>
                    <a:pt x="19721576" y="719582"/>
                  </a:lnTo>
                  <a:cubicBezTo>
                    <a:pt x="19721576" y="799084"/>
                    <a:pt x="19655282" y="863473"/>
                    <a:pt x="19573621" y="863473"/>
                  </a:cubicBezTo>
                  <a:lnTo>
                    <a:pt x="147955" y="863473"/>
                  </a:lnTo>
                  <a:cubicBezTo>
                    <a:pt x="66294" y="863473"/>
                    <a:pt x="0" y="799084"/>
                    <a:pt x="0" y="719582"/>
                  </a:cubicBezTo>
                  <a:close/>
                </a:path>
              </a:pathLst>
            </a:custGeom>
            <a:solidFill>
              <a:srgbClr val="A71F36"/>
            </a:solid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9746976" cy="888873"/>
            </a:xfrm>
            <a:custGeom>
              <a:avLst/>
              <a:gdLst/>
              <a:ahLst/>
              <a:cxnLst/>
              <a:rect r="r" b="b" t="t" l="l"/>
              <a:pathLst>
                <a:path h="888873" w="19746976">
                  <a:moveTo>
                    <a:pt x="0" y="156591"/>
                  </a:moveTo>
                  <a:cubicBezTo>
                    <a:pt x="0" y="69850"/>
                    <a:pt x="72263" y="0"/>
                    <a:pt x="160655" y="0"/>
                  </a:cubicBezTo>
                  <a:lnTo>
                    <a:pt x="19586321" y="0"/>
                  </a:lnTo>
                  <a:lnTo>
                    <a:pt x="19586321" y="12700"/>
                  </a:lnTo>
                  <a:lnTo>
                    <a:pt x="19586321" y="0"/>
                  </a:lnTo>
                  <a:cubicBezTo>
                    <a:pt x="19674712" y="0"/>
                    <a:pt x="19746976" y="69850"/>
                    <a:pt x="19746976" y="156591"/>
                  </a:cubicBezTo>
                  <a:lnTo>
                    <a:pt x="19734276" y="156591"/>
                  </a:lnTo>
                  <a:lnTo>
                    <a:pt x="19746976" y="156591"/>
                  </a:lnTo>
                  <a:lnTo>
                    <a:pt x="19746976" y="732282"/>
                  </a:lnTo>
                  <a:lnTo>
                    <a:pt x="19734276" y="732282"/>
                  </a:lnTo>
                  <a:lnTo>
                    <a:pt x="19746976" y="732282"/>
                  </a:lnTo>
                  <a:cubicBezTo>
                    <a:pt x="19746976" y="819150"/>
                    <a:pt x="19674712" y="888873"/>
                    <a:pt x="19586321" y="888873"/>
                  </a:cubicBezTo>
                  <a:lnTo>
                    <a:pt x="19586321" y="876173"/>
                  </a:lnTo>
                  <a:lnTo>
                    <a:pt x="19586321" y="888873"/>
                  </a:lnTo>
                  <a:lnTo>
                    <a:pt x="160655" y="888873"/>
                  </a:lnTo>
                  <a:lnTo>
                    <a:pt x="160655" y="876173"/>
                  </a:lnTo>
                  <a:lnTo>
                    <a:pt x="160655" y="888873"/>
                  </a:lnTo>
                  <a:cubicBezTo>
                    <a:pt x="72263" y="888873"/>
                    <a:pt x="0" y="819023"/>
                    <a:pt x="0" y="732282"/>
                  </a:cubicBezTo>
                  <a:lnTo>
                    <a:pt x="0" y="156591"/>
                  </a:lnTo>
                  <a:lnTo>
                    <a:pt x="12700" y="156591"/>
                  </a:lnTo>
                  <a:lnTo>
                    <a:pt x="0" y="156591"/>
                  </a:lnTo>
                  <a:moveTo>
                    <a:pt x="25400" y="156591"/>
                  </a:moveTo>
                  <a:lnTo>
                    <a:pt x="25400" y="732282"/>
                  </a:lnTo>
                  <a:lnTo>
                    <a:pt x="12700" y="732282"/>
                  </a:lnTo>
                  <a:lnTo>
                    <a:pt x="25400" y="732282"/>
                  </a:lnTo>
                  <a:cubicBezTo>
                    <a:pt x="25400" y="804418"/>
                    <a:pt x="85598" y="863473"/>
                    <a:pt x="160655" y="863473"/>
                  </a:cubicBezTo>
                  <a:lnTo>
                    <a:pt x="19586321" y="863473"/>
                  </a:lnTo>
                  <a:cubicBezTo>
                    <a:pt x="19661378" y="863473"/>
                    <a:pt x="19721576" y="804418"/>
                    <a:pt x="19721576" y="732282"/>
                  </a:cubicBezTo>
                  <a:lnTo>
                    <a:pt x="19721576" y="156591"/>
                  </a:lnTo>
                  <a:cubicBezTo>
                    <a:pt x="19721576" y="84455"/>
                    <a:pt x="19661378" y="25400"/>
                    <a:pt x="19586321" y="25400"/>
                  </a:cubicBezTo>
                  <a:lnTo>
                    <a:pt x="160655" y="25400"/>
                  </a:lnTo>
                  <a:lnTo>
                    <a:pt x="160655" y="12700"/>
                  </a:lnTo>
                  <a:lnTo>
                    <a:pt x="160655" y="25400"/>
                  </a:lnTo>
                  <a:cubicBezTo>
                    <a:pt x="85598" y="25400"/>
                    <a:pt x="25400" y="84455"/>
                    <a:pt x="25400" y="15659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21" id="21"/>
          <p:cNvSpPr txBox="true"/>
          <p:nvPr/>
        </p:nvSpPr>
        <p:spPr>
          <a:xfrm rot="0">
            <a:off x="985359" y="5442218"/>
            <a:ext cx="14609824" cy="4472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16"/>
              </a:lnSpc>
            </a:pPr>
            <a:r>
              <a:rPr lang="en-US" sz="2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Communication Barriers: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203009" y="6017242"/>
            <a:ext cx="14359589" cy="1006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68"/>
              </a:lnSpc>
            </a:pPr>
            <a:r>
              <a:rPr lang="en-US" sz="21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Differences in terminology, goals, and procedures can hinder effective communication.</a:t>
            </a:r>
          </a:p>
          <a:p>
            <a:pPr algn="l" marL="380048" indent="-126682" lvl="2">
              <a:lnSpc>
                <a:spcPts val="2268"/>
              </a:lnSpc>
              <a:buFont typeface="Arial"/>
              <a:buChar char="⚬"/>
            </a:pPr>
            <a:r>
              <a:rPr lang="en-US" b="true" sz="2100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Solution: </a:t>
            </a:r>
            <a:r>
              <a:rPr lang="en-US" sz="21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Standardize communication protocols and provide cross-sector training.</a:t>
            </a:r>
          </a:p>
          <a:p>
            <a:pPr algn="l" marL="380048" indent="-126682" lvl="2">
              <a:lnSpc>
                <a:spcPts val="2268"/>
              </a:lnSpc>
              <a:buFont typeface="Arial"/>
              <a:buChar char="⚬"/>
            </a:pPr>
            <a:r>
              <a:rPr lang="en-US" b="true" sz="2100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Example: </a:t>
            </a:r>
            <a:r>
              <a:rPr lang="en-US" sz="21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Joint workshops to align sectoral terminology and goals.</a:t>
            </a:r>
          </a:p>
        </p:txBody>
      </p:sp>
      <p:grpSp>
        <p:nvGrpSpPr>
          <p:cNvPr name="Group 23" id="23"/>
          <p:cNvGrpSpPr/>
          <p:nvPr/>
        </p:nvGrpSpPr>
        <p:grpSpPr>
          <a:xfrm rot="0">
            <a:off x="885166" y="7032480"/>
            <a:ext cx="14810210" cy="666645"/>
            <a:chOff x="0" y="0"/>
            <a:chExt cx="19746946" cy="88886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12700" y="12700"/>
              <a:ext cx="19721576" cy="863473"/>
            </a:xfrm>
            <a:custGeom>
              <a:avLst/>
              <a:gdLst/>
              <a:ahLst/>
              <a:cxnLst/>
              <a:rect r="r" b="b" t="t" l="l"/>
              <a:pathLst>
                <a:path h="863473" w="19721576">
                  <a:moveTo>
                    <a:pt x="0" y="143891"/>
                  </a:moveTo>
                  <a:cubicBezTo>
                    <a:pt x="0" y="64389"/>
                    <a:pt x="66294" y="0"/>
                    <a:pt x="147955" y="0"/>
                  </a:cubicBezTo>
                  <a:lnTo>
                    <a:pt x="19573621" y="0"/>
                  </a:lnTo>
                  <a:cubicBezTo>
                    <a:pt x="19655282" y="0"/>
                    <a:pt x="19721576" y="64389"/>
                    <a:pt x="19721576" y="143891"/>
                  </a:cubicBezTo>
                  <a:lnTo>
                    <a:pt x="19721576" y="719582"/>
                  </a:lnTo>
                  <a:cubicBezTo>
                    <a:pt x="19721576" y="799084"/>
                    <a:pt x="19655282" y="863473"/>
                    <a:pt x="19573621" y="863473"/>
                  </a:cubicBezTo>
                  <a:lnTo>
                    <a:pt x="147955" y="863473"/>
                  </a:lnTo>
                  <a:cubicBezTo>
                    <a:pt x="66294" y="863473"/>
                    <a:pt x="0" y="799084"/>
                    <a:pt x="0" y="719582"/>
                  </a:cubicBezTo>
                  <a:close/>
                </a:path>
              </a:pathLst>
            </a:custGeom>
            <a:solidFill>
              <a:srgbClr val="A71F36"/>
            </a:solid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9746976" cy="888873"/>
            </a:xfrm>
            <a:custGeom>
              <a:avLst/>
              <a:gdLst/>
              <a:ahLst/>
              <a:cxnLst/>
              <a:rect r="r" b="b" t="t" l="l"/>
              <a:pathLst>
                <a:path h="888873" w="19746976">
                  <a:moveTo>
                    <a:pt x="0" y="156591"/>
                  </a:moveTo>
                  <a:cubicBezTo>
                    <a:pt x="0" y="69850"/>
                    <a:pt x="72263" y="0"/>
                    <a:pt x="160655" y="0"/>
                  </a:cubicBezTo>
                  <a:lnTo>
                    <a:pt x="19586321" y="0"/>
                  </a:lnTo>
                  <a:lnTo>
                    <a:pt x="19586321" y="12700"/>
                  </a:lnTo>
                  <a:lnTo>
                    <a:pt x="19586321" y="0"/>
                  </a:lnTo>
                  <a:cubicBezTo>
                    <a:pt x="19674712" y="0"/>
                    <a:pt x="19746976" y="69850"/>
                    <a:pt x="19746976" y="156591"/>
                  </a:cubicBezTo>
                  <a:lnTo>
                    <a:pt x="19734276" y="156591"/>
                  </a:lnTo>
                  <a:lnTo>
                    <a:pt x="19746976" y="156591"/>
                  </a:lnTo>
                  <a:lnTo>
                    <a:pt x="19746976" y="732282"/>
                  </a:lnTo>
                  <a:lnTo>
                    <a:pt x="19734276" y="732282"/>
                  </a:lnTo>
                  <a:lnTo>
                    <a:pt x="19746976" y="732282"/>
                  </a:lnTo>
                  <a:cubicBezTo>
                    <a:pt x="19746976" y="819150"/>
                    <a:pt x="19674712" y="888873"/>
                    <a:pt x="19586321" y="888873"/>
                  </a:cubicBezTo>
                  <a:lnTo>
                    <a:pt x="19586321" y="876173"/>
                  </a:lnTo>
                  <a:lnTo>
                    <a:pt x="19586321" y="888873"/>
                  </a:lnTo>
                  <a:lnTo>
                    <a:pt x="160655" y="888873"/>
                  </a:lnTo>
                  <a:lnTo>
                    <a:pt x="160655" y="876173"/>
                  </a:lnTo>
                  <a:lnTo>
                    <a:pt x="160655" y="888873"/>
                  </a:lnTo>
                  <a:cubicBezTo>
                    <a:pt x="72263" y="888873"/>
                    <a:pt x="0" y="819023"/>
                    <a:pt x="0" y="732282"/>
                  </a:cubicBezTo>
                  <a:lnTo>
                    <a:pt x="0" y="156591"/>
                  </a:lnTo>
                  <a:lnTo>
                    <a:pt x="12700" y="156591"/>
                  </a:lnTo>
                  <a:lnTo>
                    <a:pt x="0" y="156591"/>
                  </a:lnTo>
                  <a:moveTo>
                    <a:pt x="25400" y="156591"/>
                  </a:moveTo>
                  <a:lnTo>
                    <a:pt x="25400" y="732282"/>
                  </a:lnTo>
                  <a:lnTo>
                    <a:pt x="12700" y="732282"/>
                  </a:lnTo>
                  <a:lnTo>
                    <a:pt x="25400" y="732282"/>
                  </a:lnTo>
                  <a:cubicBezTo>
                    <a:pt x="25400" y="804418"/>
                    <a:pt x="85598" y="863473"/>
                    <a:pt x="160655" y="863473"/>
                  </a:cubicBezTo>
                  <a:lnTo>
                    <a:pt x="19586321" y="863473"/>
                  </a:lnTo>
                  <a:cubicBezTo>
                    <a:pt x="19661378" y="863473"/>
                    <a:pt x="19721576" y="804418"/>
                    <a:pt x="19721576" y="732282"/>
                  </a:cubicBezTo>
                  <a:lnTo>
                    <a:pt x="19721576" y="156591"/>
                  </a:lnTo>
                  <a:cubicBezTo>
                    <a:pt x="19721576" y="84455"/>
                    <a:pt x="19661378" y="25400"/>
                    <a:pt x="19586321" y="25400"/>
                  </a:cubicBezTo>
                  <a:lnTo>
                    <a:pt x="160655" y="25400"/>
                  </a:lnTo>
                  <a:lnTo>
                    <a:pt x="160655" y="12700"/>
                  </a:lnTo>
                  <a:lnTo>
                    <a:pt x="160655" y="25400"/>
                  </a:lnTo>
                  <a:cubicBezTo>
                    <a:pt x="85598" y="25400"/>
                    <a:pt x="25400" y="84455"/>
                    <a:pt x="25400" y="15659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26" id="26"/>
          <p:cNvSpPr txBox="true"/>
          <p:nvPr/>
        </p:nvSpPr>
        <p:spPr>
          <a:xfrm rot="0">
            <a:off x="985359" y="7151723"/>
            <a:ext cx="14609824" cy="4472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16"/>
              </a:lnSpc>
            </a:pPr>
            <a:r>
              <a:rPr lang="en-US" sz="27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Cultural and Political Sensitivities: 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203009" y="7726748"/>
            <a:ext cx="14359589" cy="1006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68"/>
              </a:lnSpc>
            </a:pPr>
            <a:r>
              <a:rPr lang="en-US" sz="21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Local dynamics can impact collaboration, particularly in politically or culturally sensitive areas.</a:t>
            </a:r>
          </a:p>
          <a:p>
            <a:pPr algn="l" marL="380048" indent="-126682" lvl="2">
              <a:lnSpc>
                <a:spcPts val="2268"/>
              </a:lnSpc>
              <a:buFont typeface="Arial"/>
              <a:buChar char="⚬"/>
            </a:pPr>
            <a:r>
              <a:rPr lang="en-US" b="true" sz="2100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Solution: </a:t>
            </a:r>
            <a:r>
              <a:rPr lang="en-US" sz="21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Engage local stakeholders early and conduct cultural/political assessments.</a:t>
            </a:r>
          </a:p>
          <a:p>
            <a:pPr algn="l" marL="380048" indent="-126682" lvl="2">
              <a:lnSpc>
                <a:spcPts val="2268"/>
              </a:lnSpc>
              <a:buFont typeface="Arial"/>
              <a:buChar char="⚬"/>
            </a:pPr>
            <a:r>
              <a:rPr lang="en-US" b="true" sz="2100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Example: </a:t>
            </a:r>
            <a:r>
              <a:rPr lang="en-US" sz="21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Designing culturally sensitive interventions that gain support from local communities.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4184315">
            <a:off x="67429" y="-2362116"/>
            <a:ext cx="4561350" cy="9122700"/>
          </a:xfrm>
          <a:custGeom>
            <a:avLst/>
            <a:gdLst/>
            <a:ahLst/>
            <a:cxnLst/>
            <a:rect r="r" b="b" t="t" l="l"/>
            <a:pathLst>
              <a:path h="9122700" w="4561350">
                <a:moveTo>
                  <a:pt x="4561350" y="0"/>
                </a:moveTo>
                <a:lnTo>
                  <a:pt x="0" y="0"/>
                </a:lnTo>
                <a:lnTo>
                  <a:pt x="0" y="9122700"/>
                </a:lnTo>
                <a:lnTo>
                  <a:pt x="4561350" y="9122700"/>
                </a:lnTo>
                <a:lnTo>
                  <a:pt x="4561350" y="0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6615684">
            <a:off x="352965" y="-1977816"/>
            <a:ext cx="3809801" cy="7619601"/>
          </a:xfrm>
          <a:custGeom>
            <a:avLst/>
            <a:gdLst/>
            <a:ahLst/>
            <a:cxnLst/>
            <a:rect r="r" b="b" t="t" l="l"/>
            <a:pathLst>
              <a:path h="7619601" w="3809801">
                <a:moveTo>
                  <a:pt x="0" y="0"/>
                </a:moveTo>
                <a:lnTo>
                  <a:pt x="3809801" y="0"/>
                </a:lnTo>
                <a:lnTo>
                  <a:pt x="3809801" y="7619601"/>
                </a:lnTo>
                <a:lnTo>
                  <a:pt x="0" y="76196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true" rot="-7144515">
            <a:off x="13983793" y="2966251"/>
            <a:ext cx="5309799" cy="10619597"/>
          </a:xfrm>
          <a:custGeom>
            <a:avLst/>
            <a:gdLst/>
            <a:ahLst/>
            <a:cxnLst/>
            <a:rect r="r" b="b" t="t" l="l"/>
            <a:pathLst>
              <a:path h="10619597" w="5309799">
                <a:moveTo>
                  <a:pt x="5309799" y="10619598"/>
                </a:moveTo>
                <a:lnTo>
                  <a:pt x="0" y="10619598"/>
                </a:lnTo>
                <a:lnTo>
                  <a:pt x="0" y="0"/>
                </a:lnTo>
                <a:lnTo>
                  <a:pt x="5309799" y="0"/>
                </a:lnTo>
                <a:lnTo>
                  <a:pt x="5309799" y="10619598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3655484">
            <a:off x="14590536" y="4247484"/>
            <a:ext cx="4434931" cy="8869863"/>
          </a:xfrm>
          <a:custGeom>
            <a:avLst/>
            <a:gdLst/>
            <a:ahLst/>
            <a:cxnLst/>
            <a:rect r="r" b="b" t="t" l="l"/>
            <a:pathLst>
              <a:path h="8869863" w="4434931">
                <a:moveTo>
                  <a:pt x="0" y="8869863"/>
                </a:moveTo>
                <a:lnTo>
                  <a:pt x="4434932" y="8869863"/>
                </a:lnTo>
                <a:lnTo>
                  <a:pt x="4434932" y="0"/>
                </a:lnTo>
                <a:lnTo>
                  <a:pt x="0" y="0"/>
                </a:lnTo>
                <a:lnTo>
                  <a:pt x="0" y="8869863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19272" y="9193500"/>
            <a:ext cx="4125144" cy="776376"/>
          </a:xfrm>
          <a:custGeom>
            <a:avLst/>
            <a:gdLst/>
            <a:ahLst/>
            <a:cxnLst/>
            <a:rect r="r" b="b" t="t" l="l"/>
            <a:pathLst>
              <a:path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807" r="0" b="-807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914400" y="952500"/>
            <a:ext cx="15412365" cy="6266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74"/>
              </a:lnSpc>
            </a:pPr>
            <a:r>
              <a:rPr lang="en-US" sz="4050" b="true">
                <a:solidFill>
                  <a:srgbClr val="A71F36"/>
                </a:solidFill>
                <a:latin typeface="Roboto Bold"/>
                <a:ea typeface="Roboto Bold"/>
                <a:cs typeface="Roboto Bold"/>
                <a:sym typeface="Roboto Bold"/>
              </a:rPr>
              <a:t>Cross-Cluster Collaboration for Environmental Mainstreaming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894693" y="1904494"/>
            <a:ext cx="15811845" cy="517245"/>
            <a:chOff x="0" y="0"/>
            <a:chExt cx="21082460" cy="68966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1082508" cy="689610"/>
            </a:xfrm>
            <a:custGeom>
              <a:avLst/>
              <a:gdLst/>
              <a:ahLst/>
              <a:cxnLst/>
              <a:rect r="r" b="b" t="t" l="l"/>
              <a:pathLst>
                <a:path h="689610" w="21082508">
                  <a:moveTo>
                    <a:pt x="0" y="114935"/>
                  </a:moveTo>
                  <a:cubicBezTo>
                    <a:pt x="0" y="51435"/>
                    <a:pt x="51435" y="0"/>
                    <a:pt x="114935" y="0"/>
                  </a:cubicBezTo>
                  <a:lnTo>
                    <a:pt x="20967573" y="0"/>
                  </a:lnTo>
                  <a:cubicBezTo>
                    <a:pt x="21031073" y="0"/>
                    <a:pt x="21082508" y="51435"/>
                    <a:pt x="21082508" y="114935"/>
                  </a:cubicBezTo>
                  <a:lnTo>
                    <a:pt x="21082508" y="574675"/>
                  </a:lnTo>
                  <a:cubicBezTo>
                    <a:pt x="21082508" y="638175"/>
                    <a:pt x="21031073" y="689610"/>
                    <a:pt x="20967573" y="689610"/>
                  </a:cubicBezTo>
                  <a:lnTo>
                    <a:pt x="114935" y="689610"/>
                  </a:lnTo>
                  <a:cubicBezTo>
                    <a:pt x="51435" y="689610"/>
                    <a:pt x="0" y="638175"/>
                    <a:pt x="0" y="574675"/>
                  </a:cubicBezTo>
                  <a:close/>
                </a:path>
              </a:pathLst>
            </a:custGeom>
            <a:solidFill>
              <a:srgbClr val="A71F36"/>
            </a:solid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983760" y="1980618"/>
            <a:ext cx="15633711" cy="3840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16"/>
              </a:lnSpc>
            </a:pPr>
            <a:r>
              <a:rPr lang="en-US" sz="27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Joint Needs Assessment</a:t>
            </a:r>
            <a:r>
              <a:rPr lang="en-US" sz="2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224615" y="2458887"/>
            <a:ext cx="15358670" cy="3641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16"/>
              </a:lnSpc>
            </a:pPr>
            <a:r>
              <a:rPr lang="en-US" sz="27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Integrating environmental criteria in multi-cluster assessments (e.g., Shelter, WASH, Health).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894693" y="2841172"/>
            <a:ext cx="15811845" cy="517245"/>
            <a:chOff x="0" y="0"/>
            <a:chExt cx="21082460" cy="68966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1082508" cy="689610"/>
            </a:xfrm>
            <a:custGeom>
              <a:avLst/>
              <a:gdLst/>
              <a:ahLst/>
              <a:cxnLst/>
              <a:rect r="r" b="b" t="t" l="l"/>
              <a:pathLst>
                <a:path h="689610" w="21082508">
                  <a:moveTo>
                    <a:pt x="0" y="114935"/>
                  </a:moveTo>
                  <a:cubicBezTo>
                    <a:pt x="0" y="51435"/>
                    <a:pt x="51435" y="0"/>
                    <a:pt x="114935" y="0"/>
                  </a:cubicBezTo>
                  <a:lnTo>
                    <a:pt x="20967573" y="0"/>
                  </a:lnTo>
                  <a:cubicBezTo>
                    <a:pt x="21031073" y="0"/>
                    <a:pt x="21082508" y="51435"/>
                    <a:pt x="21082508" y="114935"/>
                  </a:cubicBezTo>
                  <a:lnTo>
                    <a:pt x="21082508" y="574675"/>
                  </a:lnTo>
                  <a:cubicBezTo>
                    <a:pt x="21082508" y="638175"/>
                    <a:pt x="21031073" y="689610"/>
                    <a:pt x="20967573" y="689610"/>
                  </a:cubicBezTo>
                  <a:lnTo>
                    <a:pt x="114935" y="689610"/>
                  </a:lnTo>
                  <a:cubicBezTo>
                    <a:pt x="51435" y="689610"/>
                    <a:pt x="0" y="638175"/>
                    <a:pt x="0" y="574675"/>
                  </a:cubicBezTo>
                  <a:close/>
                </a:path>
              </a:pathLst>
            </a:custGeom>
            <a:solidFill>
              <a:srgbClr val="A71F36"/>
            </a:solid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983760" y="2949289"/>
            <a:ext cx="15633711" cy="3200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16"/>
              </a:lnSpc>
            </a:pPr>
            <a:r>
              <a:rPr lang="en-US" sz="27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Integrated Project Design</a:t>
            </a:r>
            <a:r>
              <a:rPr lang="en-US" sz="2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224615" y="3395565"/>
            <a:ext cx="15358670" cy="7378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16"/>
              </a:lnSpc>
            </a:pPr>
            <a:r>
              <a:rPr lang="en-US" sz="27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Developing projects that address environmental concerns across clusters (e.g., water-saving technologies).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894693" y="4151527"/>
            <a:ext cx="15811845" cy="517245"/>
            <a:chOff x="0" y="0"/>
            <a:chExt cx="21082460" cy="68966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1082508" cy="689610"/>
            </a:xfrm>
            <a:custGeom>
              <a:avLst/>
              <a:gdLst/>
              <a:ahLst/>
              <a:cxnLst/>
              <a:rect r="r" b="b" t="t" l="l"/>
              <a:pathLst>
                <a:path h="689610" w="21082508">
                  <a:moveTo>
                    <a:pt x="0" y="114935"/>
                  </a:moveTo>
                  <a:cubicBezTo>
                    <a:pt x="0" y="51435"/>
                    <a:pt x="51435" y="0"/>
                    <a:pt x="114935" y="0"/>
                  </a:cubicBezTo>
                  <a:lnTo>
                    <a:pt x="20967573" y="0"/>
                  </a:lnTo>
                  <a:cubicBezTo>
                    <a:pt x="21031073" y="0"/>
                    <a:pt x="21082508" y="51435"/>
                    <a:pt x="21082508" y="114935"/>
                  </a:cubicBezTo>
                  <a:lnTo>
                    <a:pt x="21082508" y="574675"/>
                  </a:lnTo>
                  <a:cubicBezTo>
                    <a:pt x="21082508" y="638175"/>
                    <a:pt x="21031073" y="689610"/>
                    <a:pt x="20967573" y="689610"/>
                  </a:cubicBezTo>
                  <a:lnTo>
                    <a:pt x="114935" y="689610"/>
                  </a:lnTo>
                  <a:cubicBezTo>
                    <a:pt x="51435" y="689610"/>
                    <a:pt x="0" y="638175"/>
                    <a:pt x="0" y="574675"/>
                  </a:cubicBezTo>
                  <a:close/>
                </a:path>
              </a:pathLst>
            </a:custGeom>
            <a:solidFill>
              <a:srgbClr val="A71F36"/>
            </a:solidFill>
          </p:spPr>
        </p:sp>
      </p:grpSp>
      <p:sp>
        <p:nvSpPr>
          <p:cNvPr name="TextBox 18" id="18"/>
          <p:cNvSpPr txBox="true"/>
          <p:nvPr/>
        </p:nvSpPr>
        <p:spPr>
          <a:xfrm rot="0">
            <a:off x="983760" y="4259644"/>
            <a:ext cx="15633711" cy="3200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16"/>
              </a:lnSpc>
            </a:pPr>
            <a:r>
              <a:rPr lang="en-US" sz="27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Shared Resources and Expertise</a:t>
            </a:r>
            <a:r>
              <a:rPr lang="en-US" sz="2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224615" y="4705920"/>
            <a:ext cx="15358670" cy="3718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16"/>
              </a:lnSpc>
            </a:pPr>
            <a:r>
              <a:rPr lang="en-US" sz="27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Pooling resources across clusters for environmental solutions.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894693" y="5095831"/>
            <a:ext cx="15811845" cy="517245"/>
            <a:chOff x="0" y="0"/>
            <a:chExt cx="21082460" cy="68966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21082508" cy="689610"/>
            </a:xfrm>
            <a:custGeom>
              <a:avLst/>
              <a:gdLst/>
              <a:ahLst/>
              <a:cxnLst/>
              <a:rect r="r" b="b" t="t" l="l"/>
              <a:pathLst>
                <a:path h="689610" w="21082508">
                  <a:moveTo>
                    <a:pt x="0" y="114935"/>
                  </a:moveTo>
                  <a:cubicBezTo>
                    <a:pt x="0" y="51435"/>
                    <a:pt x="51435" y="0"/>
                    <a:pt x="114935" y="0"/>
                  </a:cubicBezTo>
                  <a:lnTo>
                    <a:pt x="20967573" y="0"/>
                  </a:lnTo>
                  <a:cubicBezTo>
                    <a:pt x="21031073" y="0"/>
                    <a:pt x="21082508" y="51435"/>
                    <a:pt x="21082508" y="114935"/>
                  </a:cubicBezTo>
                  <a:lnTo>
                    <a:pt x="21082508" y="574675"/>
                  </a:lnTo>
                  <a:cubicBezTo>
                    <a:pt x="21082508" y="638175"/>
                    <a:pt x="21031073" y="689610"/>
                    <a:pt x="20967573" y="689610"/>
                  </a:cubicBezTo>
                  <a:lnTo>
                    <a:pt x="114935" y="689610"/>
                  </a:lnTo>
                  <a:cubicBezTo>
                    <a:pt x="51435" y="689610"/>
                    <a:pt x="0" y="638175"/>
                    <a:pt x="0" y="574675"/>
                  </a:cubicBezTo>
                  <a:close/>
                </a:path>
              </a:pathLst>
            </a:custGeom>
            <a:solidFill>
              <a:srgbClr val="A71F36"/>
            </a:solidFill>
          </p:spPr>
        </p:sp>
      </p:grpSp>
      <p:sp>
        <p:nvSpPr>
          <p:cNvPr name="TextBox 22" id="22"/>
          <p:cNvSpPr txBox="true"/>
          <p:nvPr/>
        </p:nvSpPr>
        <p:spPr>
          <a:xfrm rot="0">
            <a:off x="983760" y="5203949"/>
            <a:ext cx="15633711" cy="3200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16"/>
              </a:lnSpc>
            </a:pPr>
            <a:r>
              <a:rPr lang="en-US" sz="27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Collaborative Implementation</a:t>
            </a:r>
            <a:r>
              <a:rPr lang="en-US" sz="2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224615" y="5650224"/>
            <a:ext cx="15358670" cy="3718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16"/>
              </a:lnSpc>
            </a:pPr>
            <a:r>
              <a:rPr lang="en-US" sz="27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Coordinating cross-cluster projects for integrated solutions (e.g., waste management).</a:t>
            </a:r>
          </a:p>
        </p:txBody>
      </p:sp>
      <p:grpSp>
        <p:nvGrpSpPr>
          <p:cNvPr name="Group 24" id="24"/>
          <p:cNvGrpSpPr/>
          <p:nvPr/>
        </p:nvGrpSpPr>
        <p:grpSpPr>
          <a:xfrm rot="0">
            <a:off x="894693" y="6040135"/>
            <a:ext cx="15811845" cy="517245"/>
            <a:chOff x="0" y="0"/>
            <a:chExt cx="21082460" cy="68966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21082508" cy="689610"/>
            </a:xfrm>
            <a:custGeom>
              <a:avLst/>
              <a:gdLst/>
              <a:ahLst/>
              <a:cxnLst/>
              <a:rect r="r" b="b" t="t" l="l"/>
              <a:pathLst>
                <a:path h="689610" w="21082508">
                  <a:moveTo>
                    <a:pt x="0" y="114935"/>
                  </a:moveTo>
                  <a:cubicBezTo>
                    <a:pt x="0" y="51435"/>
                    <a:pt x="51435" y="0"/>
                    <a:pt x="114935" y="0"/>
                  </a:cubicBezTo>
                  <a:lnTo>
                    <a:pt x="20967573" y="0"/>
                  </a:lnTo>
                  <a:cubicBezTo>
                    <a:pt x="21031073" y="0"/>
                    <a:pt x="21082508" y="51435"/>
                    <a:pt x="21082508" y="114935"/>
                  </a:cubicBezTo>
                  <a:lnTo>
                    <a:pt x="21082508" y="574675"/>
                  </a:lnTo>
                  <a:cubicBezTo>
                    <a:pt x="21082508" y="638175"/>
                    <a:pt x="21031073" y="689610"/>
                    <a:pt x="20967573" y="689610"/>
                  </a:cubicBezTo>
                  <a:lnTo>
                    <a:pt x="114935" y="689610"/>
                  </a:lnTo>
                  <a:cubicBezTo>
                    <a:pt x="51435" y="689610"/>
                    <a:pt x="0" y="638175"/>
                    <a:pt x="0" y="574675"/>
                  </a:cubicBezTo>
                  <a:close/>
                </a:path>
              </a:pathLst>
            </a:custGeom>
            <a:solidFill>
              <a:srgbClr val="A71F36"/>
            </a:solidFill>
          </p:spPr>
        </p:sp>
      </p:grpSp>
      <p:sp>
        <p:nvSpPr>
          <p:cNvPr name="TextBox 26" id="26"/>
          <p:cNvSpPr txBox="true"/>
          <p:nvPr/>
        </p:nvSpPr>
        <p:spPr>
          <a:xfrm rot="0">
            <a:off x="983760" y="6145862"/>
            <a:ext cx="15633711" cy="3200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16"/>
              </a:lnSpc>
            </a:pPr>
            <a:r>
              <a:rPr lang="en-US" sz="27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Monitoring and Evaluation</a:t>
            </a:r>
            <a:r>
              <a:rPr lang="en-US" sz="2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224615" y="6594528"/>
            <a:ext cx="15358670" cy="3718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16"/>
              </a:lnSpc>
            </a:pPr>
            <a:r>
              <a:rPr lang="en-US" sz="27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Jointly tracking the environmental impact of interventions.</a:t>
            </a:r>
          </a:p>
        </p:txBody>
      </p:sp>
      <p:grpSp>
        <p:nvGrpSpPr>
          <p:cNvPr name="Group 28" id="28"/>
          <p:cNvGrpSpPr/>
          <p:nvPr/>
        </p:nvGrpSpPr>
        <p:grpSpPr>
          <a:xfrm rot="0">
            <a:off x="894693" y="6984440"/>
            <a:ext cx="15811845" cy="517245"/>
            <a:chOff x="0" y="0"/>
            <a:chExt cx="21082460" cy="68966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21082508" cy="689610"/>
            </a:xfrm>
            <a:custGeom>
              <a:avLst/>
              <a:gdLst/>
              <a:ahLst/>
              <a:cxnLst/>
              <a:rect r="r" b="b" t="t" l="l"/>
              <a:pathLst>
                <a:path h="689610" w="21082508">
                  <a:moveTo>
                    <a:pt x="0" y="114935"/>
                  </a:moveTo>
                  <a:cubicBezTo>
                    <a:pt x="0" y="51435"/>
                    <a:pt x="51435" y="0"/>
                    <a:pt x="114935" y="0"/>
                  </a:cubicBezTo>
                  <a:lnTo>
                    <a:pt x="20967573" y="0"/>
                  </a:lnTo>
                  <a:cubicBezTo>
                    <a:pt x="21031073" y="0"/>
                    <a:pt x="21082508" y="51435"/>
                    <a:pt x="21082508" y="114935"/>
                  </a:cubicBezTo>
                  <a:lnTo>
                    <a:pt x="21082508" y="574675"/>
                  </a:lnTo>
                  <a:cubicBezTo>
                    <a:pt x="21082508" y="638175"/>
                    <a:pt x="21031073" y="689610"/>
                    <a:pt x="20967573" y="689610"/>
                  </a:cubicBezTo>
                  <a:lnTo>
                    <a:pt x="114935" y="689610"/>
                  </a:lnTo>
                  <a:cubicBezTo>
                    <a:pt x="51435" y="689610"/>
                    <a:pt x="0" y="638175"/>
                    <a:pt x="0" y="574675"/>
                  </a:cubicBezTo>
                  <a:close/>
                </a:path>
              </a:pathLst>
            </a:custGeom>
            <a:solidFill>
              <a:srgbClr val="A71F36"/>
            </a:solidFill>
          </p:spPr>
        </p:sp>
      </p:grpSp>
      <p:sp>
        <p:nvSpPr>
          <p:cNvPr name="TextBox 30" id="30"/>
          <p:cNvSpPr txBox="true"/>
          <p:nvPr/>
        </p:nvSpPr>
        <p:spPr>
          <a:xfrm rot="0">
            <a:off x="983760" y="7061590"/>
            <a:ext cx="15633711" cy="3200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16"/>
              </a:lnSpc>
            </a:pPr>
            <a:r>
              <a:rPr lang="en-US" sz="27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Policy Development and Advocacy</a:t>
            </a:r>
            <a:r>
              <a:rPr lang="en-US" sz="2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224615" y="7538832"/>
            <a:ext cx="15358670" cy="3718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16"/>
              </a:lnSpc>
            </a:pPr>
            <a:r>
              <a:rPr lang="en-US" sz="27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Promoting environmental sustainability in humanitarian policies.</a:t>
            </a:r>
          </a:p>
        </p:txBody>
      </p:sp>
      <p:grpSp>
        <p:nvGrpSpPr>
          <p:cNvPr name="Group 32" id="32"/>
          <p:cNvGrpSpPr/>
          <p:nvPr/>
        </p:nvGrpSpPr>
        <p:grpSpPr>
          <a:xfrm rot="0">
            <a:off x="894693" y="7928744"/>
            <a:ext cx="15811845" cy="517245"/>
            <a:chOff x="0" y="0"/>
            <a:chExt cx="21082460" cy="68966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21082508" cy="689610"/>
            </a:xfrm>
            <a:custGeom>
              <a:avLst/>
              <a:gdLst/>
              <a:ahLst/>
              <a:cxnLst/>
              <a:rect r="r" b="b" t="t" l="l"/>
              <a:pathLst>
                <a:path h="689610" w="21082508">
                  <a:moveTo>
                    <a:pt x="0" y="114935"/>
                  </a:moveTo>
                  <a:cubicBezTo>
                    <a:pt x="0" y="51435"/>
                    <a:pt x="51435" y="0"/>
                    <a:pt x="114935" y="0"/>
                  </a:cubicBezTo>
                  <a:lnTo>
                    <a:pt x="20967573" y="0"/>
                  </a:lnTo>
                  <a:cubicBezTo>
                    <a:pt x="21031073" y="0"/>
                    <a:pt x="21082508" y="51435"/>
                    <a:pt x="21082508" y="114935"/>
                  </a:cubicBezTo>
                  <a:lnTo>
                    <a:pt x="21082508" y="574675"/>
                  </a:lnTo>
                  <a:cubicBezTo>
                    <a:pt x="21082508" y="638175"/>
                    <a:pt x="21031073" y="689610"/>
                    <a:pt x="20967573" y="689610"/>
                  </a:cubicBezTo>
                  <a:lnTo>
                    <a:pt x="114935" y="689610"/>
                  </a:lnTo>
                  <a:cubicBezTo>
                    <a:pt x="51435" y="689610"/>
                    <a:pt x="0" y="638175"/>
                    <a:pt x="0" y="574675"/>
                  </a:cubicBezTo>
                  <a:close/>
                </a:path>
              </a:pathLst>
            </a:custGeom>
            <a:solidFill>
              <a:srgbClr val="A71F36"/>
            </a:solidFill>
          </p:spPr>
        </p:sp>
      </p:grpSp>
      <p:sp>
        <p:nvSpPr>
          <p:cNvPr name="TextBox 34" id="34"/>
          <p:cNvSpPr txBox="true"/>
          <p:nvPr/>
        </p:nvSpPr>
        <p:spPr>
          <a:xfrm rot="0">
            <a:off x="983760" y="8005894"/>
            <a:ext cx="15633711" cy="3200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16"/>
              </a:lnSpc>
            </a:pPr>
            <a:r>
              <a:rPr lang="en-US" sz="27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Capacity Building</a:t>
            </a:r>
            <a:r>
              <a:rPr lang="en-US" sz="2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224615" y="8483136"/>
            <a:ext cx="15358670" cy="3794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16"/>
              </a:lnSpc>
            </a:pPr>
            <a:r>
              <a:rPr lang="en-US" sz="27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Cross-sector training on environmental mainstreaming.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71F3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3099417">
            <a:off x="762360" y="-1859891"/>
            <a:ext cx="4066881" cy="8133762"/>
          </a:xfrm>
          <a:custGeom>
            <a:avLst/>
            <a:gdLst/>
            <a:ahLst/>
            <a:cxnLst/>
            <a:rect r="r" b="b" t="t" l="l"/>
            <a:pathLst>
              <a:path h="8133762" w="4066881">
                <a:moveTo>
                  <a:pt x="4066881" y="0"/>
                </a:moveTo>
                <a:lnTo>
                  <a:pt x="0" y="0"/>
                </a:lnTo>
                <a:lnTo>
                  <a:pt x="0" y="8133763"/>
                </a:lnTo>
                <a:lnTo>
                  <a:pt x="4066881" y="8133763"/>
                </a:lnTo>
                <a:lnTo>
                  <a:pt x="4066881" y="0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7700582">
            <a:off x="919289" y="-1476108"/>
            <a:ext cx="3396803" cy="6793606"/>
          </a:xfrm>
          <a:custGeom>
            <a:avLst/>
            <a:gdLst/>
            <a:ahLst/>
            <a:cxnLst/>
            <a:rect r="r" b="b" t="t" l="l"/>
            <a:pathLst>
              <a:path h="6793606" w="3396803">
                <a:moveTo>
                  <a:pt x="0" y="0"/>
                </a:moveTo>
                <a:lnTo>
                  <a:pt x="3396803" y="0"/>
                </a:lnTo>
                <a:lnTo>
                  <a:pt x="3396803" y="6793605"/>
                </a:lnTo>
                <a:lnTo>
                  <a:pt x="0" y="67936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true" rot="-7144515">
            <a:off x="13440469" y="3417085"/>
            <a:ext cx="4506189" cy="9012379"/>
          </a:xfrm>
          <a:custGeom>
            <a:avLst/>
            <a:gdLst/>
            <a:ahLst/>
            <a:cxnLst/>
            <a:rect r="r" b="b" t="t" l="l"/>
            <a:pathLst>
              <a:path h="9012379" w="4506189">
                <a:moveTo>
                  <a:pt x="4506189" y="9012379"/>
                </a:moveTo>
                <a:lnTo>
                  <a:pt x="0" y="9012379"/>
                </a:lnTo>
                <a:lnTo>
                  <a:pt x="0" y="0"/>
                </a:lnTo>
                <a:lnTo>
                  <a:pt x="4506189" y="0"/>
                </a:lnTo>
                <a:lnTo>
                  <a:pt x="4506189" y="9012379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3655484">
            <a:off x="13955385" y="4504410"/>
            <a:ext cx="3763729" cy="7527457"/>
          </a:xfrm>
          <a:custGeom>
            <a:avLst/>
            <a:gdLst/>
            <a:ahLst/>
            <a:cxnLst/>
            <a:rect r="r" b="b" t="t" l="l"/>
            <a:pathLst>
              <a:path h="7527457" w="3763729">
                <a:moveTo>
                  <a:pt x="0" y="7527458"/>
                </a:moveTo>
                <a:lnTo>
                  <a:pt x="3763729" y="7527458"/>
                </a:lnTo>
                <a:lnTo>
                  <a:pt x="3763729" y="0"/>
                </a:lnTo>
                <a:lnTo>
                  <a:pt x="0" y="0"/>
                </a:lnTo>
                <a:lnTo>
                  <a:pt x="0" y="7527458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3225546" y="3797046"/>
            <a:ext cx="2692908" cy="2692908"/>
            <a:chOff x="0" y="0"/>
            <a:chExt cx="3590544" cy="359054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76200" y="76200"/>
              <a:ext cx="3438144" cy="3438144"/>
            </a:xfrm>
            <a:custGeom>
              <a:avLst/>
              <a:gdLst/>
              <a:ahLst/>
              <a:cxnLst/>
              <a:rect r="r" b="b" t="t" l="l"/>
              <a:pathLst>
                <a:path h="3438144" w="3438144">
                  <a:moveTo>
                    <a:pt x="0" y="1719072"/>
                  </a:moveTo>
                  <a:cubicBezTo>
                    <a:pt x="0" y="769620"/>
                    <a:pt x="769620" y="0"/>
                    <a:pt x="1719072" y="0"/>
                  </a:cubicBezTo>
                  <a:cubicBezTo>
                    <a:pt x="2668524" y="0"/>
                    <a:pt x="3438144" y="769620"/>
                    <a:pt x="3438144" y="1719072"/>
                  </a:cubicBezTo>
                  <a:cubicBezTo>
                    <a:pt x="3438144" y="2668524"/>
                    <a:pt x="2668524" y="3438144"/>
                    <a:pt x="1719072" y="3438144"/>
                  </a:cubicBezTo>
                  <a:cubicBezTo>
                    <a:pt x="769620" y="3438144"/>
                    <a:pt x="0" y="2668524"/>
                    <a:pt x="0" y="1719072"/>
                  </a:cubicBezTo>
                  <a:close/>
                </a:path>
              </a:pathLst>
            </a:custGeom>
            <a:solidFill>
              <a:srgbClr val="A71F36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590544" cy="3590544"/>
            </a:xfrm>
            <a:custGeom>
              <a:avLst/>
              <a:gdLst/>
              <a:ahLst/>
              <a:cxnLst/>
              <a:rect r="r" b="b" t="t" l="l"/>
              <a:pathLst>
                <a:path h="3590544" w="3590544">
                  <a:moveTo>
                    <a:pt x="0" y="1795272"/>
                  </a:moveTo>
                  <a:cubicBezTo>
                    <a:pt x="0" y="803783"/>
                    <a:pt x="803783" y="0"/>
                    <a:pt x="1795272" y="0"/>
                  </a:cubicBezTo>
                  <a:lnTo>
                    <a:pt x="1795272" y="76200"/>
                  </a:lnTo>
                  <a:lnTo>
                    <a:pt x="1795272" y="0"/>
                  </a:lnTo>
                  <a:cubicBezTo>
                    <a:pt x="2786761" y="0"/>
                    <a:pt x="3590544" y="803783"/>
                    <a:pt x="3590544" y="1795272"/>
                  </a:cubicBezTo>
                  <a:lnTo>
                    <a:pt x="3514344" y="1795272"/>
                  </a:lnTo>
                  <a:lnTo>
                    <a:pt x="3590544" y="1795272"/>
                  </a:lnTo>
                  <a:cubicBezTo>
                    <a:pt x="3590544" y="2786761"/>
                    <a:pt x="2786761" y="3590544"/>
                    <a:pt x="1795272" y="3590544"/>
                  </a:cubicBezTo>
                  <a:lnTo>
                    <a:pt x="1795272" y="3514344"/>
                  </a:lnTo>
                  <a:lnTo>
                    <a:pt x="1795272" y="3590544"/>
                  </a:lnTo>
                  <a:cubicBezTo>
                    <a:pt x="803783" y="3590544"/>
                    <a:pt x="0" y="2786761"/>
                    <a:pt x="0" y="1795272"/>
                  </a:cubicBezTo>
                  <a:lnTo>
                    <a:pt x="76200" y="1795272"/>
                  </a:lnTo>
                  <a:lnTo>
                    <a:pt x="140843" y="1835658"/>
                  </a:lnTo>
                  <a:cubicBezTo>
                    <a:pt x="122809" y="1864487"/>
                    <a:pt x="87884" y="1877949"/>
                    <a:pt x="55245" y="1868551"/>
                  </a:cubicBezTo>
                  <a:cubicBezTo>
                    <a:pt x="22606" y="1859153"/>
                    <a:pt x="0" y="1829308"/>
                    <a:pt x="0" y="1795272"/>
                  </a:cubicBezTo>
                  <a:moveTo>
                    <a:pt x="152400" y="1795272"/>
                  </a:moveTo>
                  <a:lnTo>
                    <a:pt x="76200" y="1795272"/>
                  </a:lnTo>
                  <a:lnTo>
                    <a:pt x="11557" y="1754886"/>
                  </a:lnTo>
                  <a:cubicBezTo>
                    <a:pt x="29591" y="1726057"/>
                    <a:pt x="64516" y="1712595"/>
                    <a:pt x="97155" y="1721993"/>
                  </a:cubicBezTo>
                  <a:cubicBezTo>
                    <a:pt x="129794" y="1731391"/>
                    <a:pt x="152400" y="1761236"/>
                    <a:pt x="152400" y="1795272"/>
                  </a:cubicBezTo>
                  <a:cubicBezTo>
                    <a:pt x="152400" y="2702560"/>
                    <a:pt x="887984" y="3438144"/>
                    <a:pt x="1795272" y="3438144"/>
                  </a:cubicBezTo>
                  <a:cubicBezTo>
                    <a:pt x="2702560" y="3438144"/>
                    <a:pt x="3438144" y="2702560"/>
                    <a:pt x="3438144" y="1795272"/>
                  </a:cubicBezTo>
                  <a:cubicBezTo>
                    <a:pt x="3438144" y="887984"/>
                    <a:pt x="2702560" y="152400"/>
                    <a:pt x="1795272" y="152400"/>
                  </a:cubicBezTo>
                  <a:lnTo>
                    <a:pt x="1795272" y="76200"/>
                  </a:lnTo>
                  <a:lnTo>
                    <a:pt x="1795272" y="152400"/>
                  </a:lnTo>
                  <a:cubicBezTo>
                    <a:pt x="887984" y="152400"/>
                    <a:pt x="152400" y="887984"/>
                    <a:pt x="152400" y="179527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AutoShape 9" id="9"/>
          <p:cNvSpPr/>
          <p:nvPr/>
        </p:nvSpPr>
        <p:spPr>
          <a:xfrm>
            <a:off x="2586929" y="8331327"/>
            <a:ext cx="3970142" cy="57150"/>
          </a:xfrm>
          <a:prstGeom prst="line">
            <a:avLst/>
          </a:prstGeom>
          <a:ln cap="rnd" w="571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13717059" y="9067162"/>
            <a:ext cx="4131647" cy="777600"/>
          </a:xfrm>
          <a:custGeom>
            <a:avLst/>
            <a:gdLst/>
            <a:ahLst/>
            <a:cxnLst/>
            <a:rect r="r" b="b" t="t" l="l"/>
            <a:pathLst>
              <a:path h="777600" w="4131647">
                <a:moveTo>
                  <a:pt x="0" y="0"/>
                </a:moveTo>
                <a:lnTo>
                  <a:pt x="4131647" y="0"/>
                </a:lnTo>
                <a:lnTo>
                  <a:pt x="4131647" y="777600"/>
                </a:lnTo>
                <a:lnTo>
                  <a:pt x="0" y="7776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807" r="0" b="-807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761611" y="5596941"/>
            <a:ext cx="2753175" cy="4114800"/>
          </a:xfrm>
          <a:custGeom>
            <a:avLst/>
            <a:gdLst/>
            <a:ahLst/>
            <a:cxnLst/>
            <a:rect r="r" b="b" t="t" l="l"/>
            <a:pathLst>
              <a:path h="4114800" w="2753175">
                <a:moveTo>
                  <a:pt x="0" y="0"/>
                </a:moveTo>
                <a:lnTo>
                  <a:pt x="2753175" y="0"/>
                </a:lnTo>
                <a:lnTo>
                  <a:pt x="275317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2" id="12"/>
          <p:cNvSpPr txBox="true"/>
          <p:nvPr/>
        </p:nvSpPr>
        <p:spPr>
          <a:xfrm rot="0">
            <a:off x="3785644" y="4288974"/>
            <a:ext cx="768911" cy="17090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60"/>
              </a:lnSpc>
            </a:pPr>
            <a:r>
              <a:rPr lang="en-US" sz="10800" b="true">
                <a:solidFill>
                  <a:srgbClr val="F7DFDF"/>
                </a:solidFill>
                <a:latin typeface="Roboto Bold"/>
                <a:ea typeface="Roboto Bold"/>
                <a:cs typeface="Roboto Bold"/>
                <a:sym typeface="Roboto Bold"/>
              </a:rPr>
              <a:t>0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531695" y="4324350"/>
            <a:ext cx="676275" cy="1638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960"/>
              </a:lnSpc>
            </a:pPr>
            <a:r>
              <a:rPr lang="en-US" sz="108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3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629400" y="4168711"/>
            <a:ext cx="8299165" cy="19972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Session 2: Methods for effective knowledge sharing and collaboration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4069030">
            <a:off x="-61126" y="3944630"/>
            <a:ext cx="5313670" cy="10627340"/>
          </a:xfrm>
          <a:custGeom>
            <a:avLst/>
            <a:gdLst/>
            <a:ahLst/>
            <a:cxnLst/>
            <a:rect r="r" b="b" t="t" l="l"/>
            <a:pathLst>
              <a:path h="10627340" w="5313670">
                <a:moveTo>
                  <a:pt x="5313670" y="0"/>
                </a:moveTo>
                <a:lnTo>
                  <a:pt x="0" y="0"/>
                </a:lnTo>
                <a:lnTo>
                  <a:pt x="0" y="10627340"/>
                </a:lnTo>
                <a:lnTo>
                  <a:pt x="5313670" y="10627340"/>
                </a:lnTo>
                <a:lnTo>
                  <a:pt x="5313670" y="0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6730969">
            <a:off x="165475" y="5206783"/>
            <a:ext cx="4438165" cy="8876330"/>
          </a:xfrm>
          <a:custGeom>
            <a:avLst/>
            <a:gdLst/>
            <a:ahLst/>
            <a:cxnLst/>
            <a:rect r="r" b="b" t="t" l="l"/>
            <a:pathLst>
              <a:path h="8876330" w="4438165">
                <a:moveTo>
                  <a:pt x="0" y="0"/>
                </a:moveTo>
                <a:lnTo>
                  <a:pt x="4438165" y="0"/>
                </a:lnTo>
                <a:lnTo>
                  <a:pt x="4438165" y="8876330"/>
                </a:lnTo>
                <a:lnTo>
                  <a:pt x="0" y="88763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true" rot="7148013">
            <a:off x="13601198" y="-3271764"/>
            <a:ext cx="5309799" cy="10619597"/>
          </a:xfrm>
          <a:custGeom>
            <a:avLst/>
            <a:gdLst/>
            <a:ahLst/>
            <a:cxnLst/>
            <a:rect r="r" b="b" t="t" l="l"/>
            <a:pathLst>
              <a:path h="10619597" w="5309799">
                <a:moveTo>
                  <a:pt x="5309799" y="10619597"/>
                </a:moveTo>
                <a:lnTo>
                  <a:pt x="0" y="10619597"/>
                </a:lnTo>
                <a:lnTo>
                  <a:pt x="0" y="0"/>
                </a:lnTo>
                <a:lnTo>
                  <a:pt x="5309799" y="0"/>
                </a:lnTo>
                <a:lnTo>
                  <a:pt x="5309799" y="10619597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-3651986">
            <a:off x="14294835" y="-2754889"/>
            <a:ext cx="4434931" cy="8869863"/>
          </a:xfrm>
          <a:custGeom>
            <a:avLst/>
            <a:gdLst/>
            <a:ahLst/>
            <a:cxnLst/>
            <a:rect r="r" b="b" t="t" l="l"/>
            <a:pathLst>
              <a:path h="8869863" w="4434931">
                <a:moveTo>
                  <a:pt x="0" y="8869863"/>
                </a:moveTo>
                <a:lnTo>
                  <a:pt x="4434932" y="8869863"/>
                </a:lnTo>
                <a:lnTo>
                  <a:pt x="4434932" y="0"/>
                </a:lnTo>
                <a:lnTo>
                  <a:pt x="0" y="0"/>
                </a:lnTo>
                <a:lnTo>
                  <a:pt x="0" y="8869863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867882" y="9246436"/>
            <a:ext cx="4125144" cy="776376"/>
          </a:xfrm>
          <a:custGeom>
            <a:avLst/>
            <a:gdLst/>
            <a:ahLst/>
            <a:cxnLst/>
            <a:rect r="r" b="b" t="t" l="l"/>
            <a:pathLst>
              <a:path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807" r="0" b="-807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914400" y="962025"/>
            <a:ext cx="15412365" cy="6171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true">
                <a:solidFill>
                  <a:srgbClr val="A71F36"/>
                </a:solidFill>
                <a:latin typeface="Roboto Bold"/>
                <a:ea typeface="Roboto Bold"/>
                <a:cs typeface="Roboto Bold"/>
                <a:sym typeface="Roboto Bold"/>
              </a:rPr>
              <a:t>Introduction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894692" y="1904337"/>
            <a:ext cx="15654448" cy="1958949"/>
            <a:chOff x="0" y="0"/>
            <a:chExt cx="20872598" cy="261193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0872704" cy="2612009"/>
            </a:xfrm>
            <a:custGeom>
              <a:avLst/>
              <a:gdLst/>
              <a:ahLst/>
              <a:cxnLst/>
              <a:rect r="r" b="b" t="t" l="l"/>
              <a:pathLst>
                <a:path h="2612009" w="20872704">
                  <a:moveTo>
                    <a:pt x="0" y="261239"/>
                  </a:moveTo>
                  <a:cubicBezTo>
                    <a:pt x="0" y="116967"/>
                    <a:pt x="116967" y="0"/>
                    <a:pt x="261239" y="0"/>
                  </a:cubicBezTo>
                  <a:lnTo>
                    <a:pt x="20611464" y="0"/>
                  </a:lnTo>
                  <a:cubicBezTo>
                    <a:pt x="20755736" y="0"/>
                    <a:pt x="20872704" y="116967"/>
                    <a:pt x="20872704" y="261239"/>
                  </a:cubicBezTo>
                  <a:lnTo>
                    <a:pt x="20872704" y="2350770"/>
                  </a:lnTo>
                  <a:cubicBezTo>
                    <a:pt x="20872704" y="2495042"/>
                    <a:pt x="20755736" y="2612009"/>
                    <a:pt x="20611464" y="2612009"/>
                  </a:cubicBezTo>
                  <a:lnTo>
                    <a:pt x="261239" y="2612009"/>
                  </a:lnTo>
                  <a:cubicBezTo>
                    <a:pt x="116967" y="2611882"/>
                    <a:pt x="0" y="2495042"/>
                    <a:pt x="0" y="2350770"/>
                  </a:cubicBezTo>
                  <a:close/>
                </a:path>
              </a:pathLst>
            </a:custGeom>
            <a:solidFill>
              <a:srgbClr val="F7DFDF"/>
            </a:solid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1487272" y="2345100"/>
            <a:ext cx="1077422" cy="1077422"/>
          </a:xfrm>
          <a:custGeom>
            <a:avLst/>
            <a:gdLst/>
            <a:ahLst/>
            <a:cxnLst/>
            <a:rect r="r" b="b" t="t" l="l"/>
            <a:pathLst>
              <a:path h="1077422" w="1077422">
                <a:moveTo>
                  <a:pt x="0" y="0"/>
                </a:moveTo>
                <a:lnTo>
                  <a:pt x="1077422" y="0"/>
                </a:lnTo>
                <a:lnTo>
                  <a:pt x="1077422" y="1077422"/>
                </a:lnTo>
                <a:lnTo>
                  <a:pt x="0" y="10774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3290730" y="2075890"/>
            <a:ext cx="13124956" cy="16539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50"/>
              </a:lnSpc>
            </a:pPr>
            <a:r>
              <a:rPr lang="en-US" sz="37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Effective knowledge sharing enhances the capacity of organizations to address environmental issues in humanitarian contexts.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894692" y="4353024"/>
            <a:ext cx="15654448" cy="1958949"/>
            <a:chOff x="0" y="0"/>
            <a:chExt cx="20872598" cy="2611932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0872704" cy="2612009"/>
            </a:xfrm>
            <a:custGeom>
              <a:avLst/>
              <a:gdLst/>
              <a:ahLst/>
              <a:cxnLst/>
              <a:rect r="r" b="b" t="t" l="l"/>
              <a:pathLst>
                <a:path h="2612009" w="20872704">
                  <a:moveTo>
                    <a:pt x="0" y="261239"/>
                  </a:moveTo>
                  <a:cubicBezTo>
                    <a:pt x="0" y="116967"/>
                    <a:pt x="116967" y="0"/>
                    <a:pt x="261239" y="0"/>
                  </a:cubicBezTo>
                  <a:lnTo>
                    <a:pt x="20611464" y="0"/>
                  </a:lnTo>
                  <a:cubicBezTo>
                    <a:pt x="20755736" y="0"/>
                    <a:pt x="20872704" y="116967"/>
                    <a:pt x="20872704" y="261239"/>
                  </a:cubicBezTo>
                  <a:lnTo>
                    <a:pt x="20872704" y="2350770"/>
                  </a:lnTo>
                  <a:cubicBezTo>
                    <a:pt x="20872704" y="2495042"/>
                    <a:pt x="20755736" y="2612009"/>
                    <a:pt x="20611464" y="2612009"/>
                  </a:cubicBezTo>
                  <a:lnTo>
                    <a:pt x="261239" y="2612009"/>
                  </a:lnTo>
                  <a:cubicBezTo>
                    <a:pt x="116967" y="2611882"/>
                    <a:pt x="0" y="2495042"/>
                    <a:pt x="0" y="2350770"/>
                  </a:cubicBezTo>
                  <a:close/>
                </a:path>
              </a:pathLst>
            </a:custGeom>
            <a:solidFill>
              <a:srgbClr val="F7DFDF"/>
            </a:solid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1487272" y="4793789"/>
            <a:ext cx="1077422" cy="1077422"/>
          </a:xfrm>
          <a:custGeom>
            <a:avLst/>
            <a:gdLst/>
            <a:ahLst/>
            <a:cxnLst/>
            <a:rect r="r" b="b" t="t" l="l"/>
            <a:pathLst>
              <a:path h="1077422" w="1077422">
                <a:moveTo>
                  <a:pt x="0" y="0"/>
                </a:moveTo>
                <a:lnTo>
                  <a:pt x="1077422" y="0"/>
                </a:lnTo>
                <a:lnTo>
                  <a:pt x="1077422" y="1077421"/>
                </a:lnTo>
                <a:lnTo>
                  <a:pt x="0" y="107742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3290730" y="4524576"/>
            <a:ext cx="13124956" cy="16539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50"/>
              </a:lnSpc>
            </a:pPr>
            <a:r>
              <a:rPr lang="en-US" sz="37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Platforms and tools can facilitate the dissemination of best practices and lessons learned.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894692" y="6801712"/>
            <a:ext cx="15654448" cy="1958949"/>
            <a:chOff x="0" y="0"/>
            <a:chExt cx="20872598" cy="261193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0872704" cy="2612009"/>
            </a:xfrm>
            <a:custGeom>
              <a:avLst/>
              <a:gdLst/>
              <a:ahLst/>
              <a:cxnLst/>
              <a:rect r="r" b="b" t="t" l="l"/>
              <a:pathLst>
                <a:path h="2612009" w="20872704">
                  <a:moveTo>
                    <a:pt x="0" y="261239"/>
                  </a:moveTo>
                  <a:cubicBezTo>
                    <a:pt x="0" y="116967"/>
                    <a:pt x="116967" y="0"/>
                    <a:pt x="261239" y="0"/>
                  </a:cubicBezTo>
                  <a:lnTo>
                    <a:pt x="20611464" y="0"/>
                  </a:lnTo>
                  <a:cubicBezTo>
                    <a:pt x="20755736" y="0"/>
                    <a:pt x="20872704" y="116967"/>
                    <a:pt x="20872704" y="261239"/>
                  </a:cubicBezTo>
                  <a:lnTo>
                    <a:pt x="20872704" y="2350770"/>
                  </a:lnTo>
                  <a:cubicBezTo>
                    <a:pt x="20872704" y="2495042"/>
                    <a:pt x="20755736" y="2612009"/>
                    <a:pt x="20611464" y="2612009"/>
                  </a:cubicBezTo>
                  <a:lnTo>
                    <a:pt x="261239" y="2612009"/>
                  </a:lnTo>
                  <a:cubicBezTo>
                    <a:pt x="116967" y="2611882"/>
                    <a:pt x="0" y="2495042"/>
                    <a:pt x="0" y="2350770"/>
                  </a:cubicBezTo>
                  <a:close/>
                </a:path>
              </a:pathLst>
            </a:custGeom>
            <a:solidFill>
              <a:srgbClr val="F7DFDF"/>
            </a:solidFill>
          </p:spPr>
        </p:sp>
      </p:grpSp>
      <p:sp>
        <p:nvSpPr>
          <p:cNvPr name="Freeform 18" id="18"/>
          <p:cNvSpPr/>
          <p:nvPr/>
        </p:nvSpPr>
        <p:spPr>
          <a:xfrm flipH="false" flipV="false" rot="0">
            <a:off x="1487272" y="7242476"/>
            <a:ext cx="1077422" cy="1077422"/>
          </a:xfrm>
          <a:custGeom>
            <a:avLst/>
            <a:gdLst/>
            <a:ahLst/>
            <a:cxnLst/>
            <a:rect r="r" b="b" t="t" l="l"/>
            <a:pathLst>
              <a:path h="1077422" w="1077422">
                <a:moveTo>
                  <a:pt x="0" y="0"/>
                </a:moveTo>
                <a:lnTo>
                  <a:pt x="1077422" y="0"/>
                </a:lnTo>
                <a:lnTo>
                  <a:pt x="1077422" y="1077421"/>
                </a:lnTo>
                <a:lnTo>
                  <a:pt x="0" y="107742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3290730" y="6973265"/>
            <a:ext cx="13124956" cy="16539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50"/>
              </a:lnSpc>
            </a:pPr>
            <a:r>
              <a:rPr lang="en-US" sz="37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Collaboration across sectors ensures that diverse expertise and resources are leveraged to develop comprehensive and sustainable solutions.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4184315">
            <a:off x="67429" y="-2362116"/>
            <a:ext cx="4561350" cy="9122700"/>
          </a:xfrm>
          <a:custGeom>
            <a:avLst/>
            <a:gdLst/>
            <a:ahLst/>
            <a:cxnLst/>
            <a:rect r="r" b="b" t="t" l="l"/>
            <a:pathLst>
              <a:path h="9122700" w="4561350">
                <a:moveTo>
                  <a:pt x="4561350" y="0"/>
                </a:moveTo>
                <a:lnTo>
                  <a:pt x="0" y="0"/>
                </a:lnTo>
                <a:lnTo>
                  <a:pt x="0" y="9122700"/>
                </a:lnTo>
                <a:lnTo>
                  <a:pt x="4561350" y="9122700"/>
                </a:lnTo>
                <a:lnTo>
                  <a:pt x="4561350" y="0"/>
                </a:lnTo>
                <a:close/>
              </a:path>
            </a:pathLst>
          </a:custGeom>
          <a:blipFill>
            <a:blip r:embed="rId3">
              <a:alphaModFix amt="28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6615684">
            <a:off x="352965" y="-1977816"/>
            <a:ext cx="3809801" cy="7619601"/>
          </a:xfrm>
          <a:custGeom>
            <a:avLst/>
            <a:gdLst/>
            <a:ahLst/>
            <a:cxnLst/>
            <a:rect r="r" b="b" t="t" l="l"/>
            <a:pathLst>
              <a:path h="7619601" w="3809801">
                <a:moveTo>
                  <a:pt x="0" y="0"/>
                </a:moveTo>
                <a:lnTo>
                  <a:pt x="3809801" y="0"/>
                </a:lnTo>
                <a:lnTo>
                  <a:pt x="3809801" y="7619601"/>
                </a:lnTo>
                <a:lnTo>
                  <a:pt x="0" y="76196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8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true" rot="-7144515">
            <a:off x="13983793" y="2966251"/>
            <a:ext cx="5309799" cy="10619597"/>
          </a:xfrm>
          <a:custGeom>
            <a:avLst/>
            <a:gdLst/>
            <a:ahLst/>
            <a:cxnLst/>
            <a:rect r="r" b="b" t="t" l="l"/>
            <a:pathLst>
              <a:path h="10619597" w="5309799">
                <a:moveTo>
                  <a:pt x="5309799" y="10619598"/>
                </a:moveTo>
                <a:lnTo>
                  <a:pt x="0" y="10619598"/>
                </a:lnTo>
                <a:lnTo>
                  <a:pt x="0" y="0"/>
                </a:lnTo>
                <a:lnTo>
                  <a:pt x="5309799" y="0"/>
                </a:lnTo>
                <a:lnTo>
                  <a:pt x="5309799" y="10619598"/>
                </a:lnTo>
                <a:close/>
              </a:path>
            </a:pathLst>
          </a:custGeom>
          <a:blipFill>
            <a:blip r:embed="rId3">
              <a:alphaModFix amt="28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3655484">
            <a:off x="14590536" y="4247484"/>
            <a:ext cx="4434931" cy="8869863"/>
          </a:xfrm>
          <a:custGeom>
            <a:avLst/>
            <a:gdLst/>
            <a:ahLst/>
            <a:cxnLst/>
            <a:rect r="r" b="b" t="t" l="l"/>
            <a:pathLst>
              <a:path h="8869863" w="4434931">
                <a:moveTo>
                  <a:pt x="0" y="8869863"/>
                </a:moveTo>
                <a:lnTo>
                  <a:pt x="4434932" y="8869863"/>
                </a:lnTo>
                <a:lnTo>
                  <a:pt x="4434932" y="0"/>
                </a:lnTo>
                <a:lnTo>
                  <a:pt x="0" y="0"/>
                </a:lnTo>
                <a:lnTo>
                  <a:pt x="0" y="8869863"/>
                </a:lnTo>
                <a:close/>
              </a:path>
            </a:pathLst>
          </a:custGeom>
          <a:blipFill>
            <a:blip r:embed="rId5">
              <a:alphaModFix amt="28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19272" y="9193500"/>
            <a:ext cx="4125144" cy="776376"/>
          </a:xfrm>
          <a:custGeom>
            <a:avLst/>
            <a:gdLst/>
            <a:ahLst/>
            <a:cxnLst/>
            <a:rect r="r" b="b" t="t" l="l"/>
            <a:pathLst>
              <a:path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-807" r="0" b="-807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914400" y="962025"/>
            <a:ext cx="15412365" cy="6171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true">
                <a:solidFill>
                  <a:srgbClr val="A71F36"/>
                </a:solidFill>
                <a:latin typeface="Roboto Bold"/>
                <a:ea typeface="Roboto Bold"/>
                <a:cs typeface="Roboto Bold"/>
                <a:sym typeface="Roboto Bold"/>
              </a:rPr>
              <a:t>Methods for Effective Knowledge Sharing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885165" y="2255302"/>
            <a:ext cx="16517414" cy="802218"/>
            <a:chOff x="0" y="0"/>
            <a:chExt cx="22023218" cy="106962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2700" y="12700"/>
              <a:ext cx="21997797" cy="1044194"/>
            </a:xfrm>
            <a:custGeom>
              <a:avLst/>
              <a:gdLst/>
              <a:ahLst/>
              <a:cxnLst/>
              <a:rect r="r" b="b" t="t" l="l"/>
              <a:pathLst>
                <a:path h="1044194" w="21997797">
                  <a:moveTo>
                    <a:pt x="0" y="0"/>
                  </a:moveTo>
                  <a:lnTo>
                    <a:pt x="21997797" y="0"/>
                  </a:lnTo>
                  <a:lnTo>
                    <a:pt x="21997797" y="1044194"/>
                  </a:lnTo>
                  <a:lnTo>
                    <a:pt x="0" y="1044194"/>
                  </a:ln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2023197" cy="1069594"/>
            </a:xfrm>
            <a:custGeom>
              <a:avLst/>
              <a:gdLst/>
              <a:ahLst/>
              <a:cxnLst/>
              <a:rect r="r" b="b" t="t" l="l"/>
              <a:pathLst>
                <a:path h="1069594" w="22023197">
                  <a:moveTo>
                    <a:pt x="12700" y="0"/>
                  </a:moveTo>
                  <a:lnTo>
                    <a:pt x="22010497" y="0"/>
                  </a:lnTo>
                  <a:cubicBezTo>
                    <a:pt x="22017482" y="0"/>
                    <a:pt x="22023197" y="5715"/>
                    <a:pt x="22023197" y="12700"/>
                  </a:cubicBezTo>
                  <a:lnTo>
                    <a:pt x="22023197" y="1056894"/>
                  </a:lnTo>
                  <a:cubicBezTo>
                    <a:pt x="22023197" y="1063879"/>
                    <a:pt x="22017482" y="1069594"/>
                    <a:pt x="22010497" y="1069594"/>
                  </a:cubicBezTo>
                  <a:lnTo>
                    <a:pt x="12700" y="1069594"/>
                  </a:lnTo>
                  <a:cubicBezTo>
                    <a:pt x="5715" y="1069594"/>
                    <a:pt x="0" y="1063879"/>
                    <a:pt x="0" y="1056894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056894"/>
                  </a:lnTo>
                  <a:lnTo>
                    <a:pt x="12700" y="1056894"/>
                  </a:lnTo>
                  <a:lnTo>
                    <a:pt x="12700" y="1044194"/>
                  </a:lnTo>
                  <a:lnTo>
                    <a:pt x="22010497" y="1044194"/>
                  </a:lnTo>
                  <a:lnTo>
                    <a:pt x="22010497" y="1056894"/>
                  </a:lnTo>
                  <a:lnTo>
                    <a:pt x="21997797" y="1056894"/>
                  </a:lnTo>
                  <a:lnTo>
                    <a:pt x="21997797" y="12700"/>
                  </a:lnTo>
                  <a:lnTo>
                    <a:pt x="22010497" y="12700"/>
                  </a:lnTo>
                  <a:lnTo>
                    <a:pt x="22010497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A71F36"/>
            </a:solid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1738803" y="2535591"/>
            <a:ext cx="14810138" cy="436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44"/>
              </a:lnSpc>
            </a:pPr>
            <a:r>
              <a:rPr lang="en-US" sz="18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Example</a:t>
            </a:r>
            <a:r>
              <a:rPr lang="en-US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Memorandums of Understanding (MoUs) between organizations for joint initiatives.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1710083" y="1967482"/>
            <a:ext cx="11567904" cy="594690"/>
            <a:chOff x="0" y="0"/>
            <a:chExt cx="15423872" cy="79292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12700" y="12700"/>
              <a:ext cx="15398496" cy="767461"/>
            </a:xfrm>
            <a:custGeom>
              <a:avLst/>
              <a:gdLst/>
              <a:ahLst/>
              <a:cxnLst/>
              <a:rect r="r" b="b" t="t" l="l"/>
              <a:pathLst>
                <a:path h="767461" w="15398496">
                  <a:moveTo>
                    <a:pt x="0" y="127889"/>
                  </a:moveTo>
                  <a:cubicBezTo>
                    <a:pt x="0" y="57277"/>
                    <a:pt x="59055" y="0"/>
                    <a:pt x="131953" y="0"/>
                  </a:cubicBezTo>
                  <a:lnTo>
                    <a:pt x="15266543" y="0"/>
                  </a:lnTo>
                  <a:cubicBezTo>
                    <a:pt x="15339440" y="0"/>
                    <a:pt x="15398496" y="57277"/>
                    <a:pt x="15398496" y="127889"/>
                  </a:cubicBezTo>
                  <a:lnTo>
                    <a:pt x="15398496" y="639572"/>
                  </a:lnTo>
                  <a:cubicBezTo>
                    <a:pt x="15398496" y="710184"/>
                    <a:pt x="15339440" y="767461"/>
                    <a:pt x="15266543" y="767461"/>
                  </a:cubicBezTo>
                  <a:lnTo>
                    <a:pt x="131953" y="767461"/>
                  </a:lnTo>
                  <a:cubicBezTo>
                    <a:pt x="59055" y="767461"/>
                    <a:pt x="0" y="710184"/>
                    <a:pt x="0" y="639572"/>
                  </a:cubicBezTo>
                  <a:close/>
                </a:path>
              </a:pathLst>
            </a:custGeom>
            <a:solidFill>
              <a:srgbClr val="A71F36"/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5423896" cy="792861"/>
            </a:xfrm>
            <a:custGeom>
              <a:avLst/>
              <a:gdLst/>
              <a:ahLst/>
              <a:cxnLst/>
              <a:rect r="r" b="b" t="t" l="l"/>
              <a:pathLst>
                <a:path h="792861" w="15423896">
                  <a:moveTo>
                    <a:pt x="0" y="140589"/>
                  </a:moveTo>
                  <a:cubicBezTo>
                    <a:pt x="0" y="62611"/>
                    <a:pt x="65151" y="0"/>
                    <a:pt x="144653" y="0"/>
                  </a:cubicBezTo>
                  <a:lnTo>
                    <a:pt x="15279243" y="0"/>
                  </a:lnTo>
                  <a:lnTo>
                    <a:pt x="15279243" y="12700"/>
                  </a:lnTo>
                  <a:lnTo>
                    <a:pt x="15279243" y="0"/>
                  </a:lnTo>
                  <a:cubicBezTo>
                    <a:pt x="15358745" y="0"/>
                    <a:pt x="15423896" y="62611"/>
                    <a:pt x="15423896" y="140589"/>
                  </a:cubicBezTo>
                  <a:lnTo>
                    <a:pt x="15411196" y="140589"/>
                  </a:lnTo>
                  <a:lnTo>
                    <a:pt x="15423896" y="140589"/>
                  </a:lnTo>
                  <a:lnTo>
                    <a:pt x="15423896" y="652272"/>
                  </a:lnTo>
                  <a:lnTo>
                    <a:pt x="15411196" y="652272"/>
                  </a:lnTo>
                  <a:lnTo>
                    <a:pt x="15423896" y="652272"/>
                  </a:lnTo>
                  <a:cubicBezTo>
                    <a:pt x="15423896" y="730250"/>
                    <a:pt x="15358745" y="792861"/>
                    <a:pt x="15279243" y="792861"/>
                  </a:cubicBezTo>
                  <a:lnTo>
                    <a:pt x="15279243" y="780161"/>
                  </a:lnTo>
                  <a:lnTo>
                    <a:pt x="15279243" y="792861"/>
                  </a:lnTo>
                  <a:lnTo>
                    <a:pt x="144653" y="792861"/>
                  </a:lnTo>
                  <a:lnTo>
                    <a:pt x="144653" y="780161"/>
                  </a:lnTo>
                  <a:lnTo>
                    <a:pt x="144653" y="792861"/>
                  </a:lnTo>
                  <a:cubicBezTo>
                    <a:pt x="65151" y="792861"/>
                    <a:pt x="0" y="730377"/>
                    <a:pt x="0" y="652272"/>
                  </a:cubicBezTo>
                  <a:lnTo>
                    <a:pt x="0" y="140589"/>
                  </a:lnTo>
                  <a:lnTo>
                    <a:pt x="12700" y="140589"/>
                  </a:lnTo>
                  <a:lnTo>
                    <a:pt x="0" y="140589"/>
                  </a:lnTo>
                  <a:moveTo>
                    <a:pt x="25400" y="140589"/>
                  </a:moveTo>
                  <a:lnTo>
                    <a:pt x="25400" y="652272"/>
                  </a:lnTo>
                  <a:lnTo>
                    <a:pt x="12700" y="652272"/>
                  </a:lnTo>
                  <a:lnTo>
                    <a:pt x="25400" y="652272"/>
                  </a:lnTo>
                  <a:cubicBezTo>
                    <a:pt x="25400" y="715518"/>
                    <a:pt x="78359" y="767461"/>
                    <a:pt x="144653" y="767461"/>
                  </a:cubicBezTo>
                  <a:lnTo>
                    <a:pt x="15279243" y="767461"/>
                  </a:lnTo>
                  <a:cubicBezTo>
                    <a:pt x="15345409" y="767461"/>
                    <a:pt x="15398496" y="715518"/>
                    <a:pt x="15398496" y="652272"/>
                  </a:cubicBezTo>
                  <a:lnTo>
                    <a:pt x="15398496" y="140589"/>
                  </a:lnTo>
                  <a:cubicBezTo>
                    <a:pt x="15398496" y="77343"/>
                    <a:pt x="15345536" y="25400"/>
                    <a:pt x="15279243" y="25400"/>
                  </a:cubicBezTo>
                  <a:lnTo>
                    <a:pt x="144653" y="25400"/>
                  </a:lnTo>
                  <a:lnTo>
                    <a:pt x="144653" y="12700"/>
                  </a:lnTo>
                  <a:lnTo>
                    <a:pt x="144653" y="25400"/>
                  </a:lnTo>
                  <a:cubicBezTo>
                    <a:pt x="78359" y="25400"/>
                    <a:pt x="25400" y="77343"/>
                    <a:pt x="25400" y="14058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2029196" y="2141574"/>
            <a:ext cx="10929676" cy="2560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44"/>
              </a:lnSpc>
            </a:pPr>
            <a:r>
              <a:rPr lang="en-US" sz="18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Building partnerships</a:t>
            </a: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 Formal and informal collaboration enhances resource pooling and expertise sharing.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885165" y="3431592"/>
            <a:ext cx="16517414" cy="802218"/>
            <a:chOff x="0" y="0"/>
            <a:chExt cx="22023218" cy="1069624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12700" y="12700"/>
              <a:ext cx="21997797" cy="1044194"/>
            </a:xfrm>
            <a:custGeom>
              <a:avLst/>
              <a:gdLst/>
              <a:ahLst/>
              <a:cxnLst/>
              <a:rect r="r" b="b" t="t" l="l"/>
              <a:pathLst>
                <a:path h="1044194" w="21997797">
                  <a:moveTo>
                    <a:pt x="0" y="0"/>
                  </a:moveTo>
                  <a:lnTo>
                    <a:pt x="21997797" y="0"/>
                  </a:lnTo>
                  <a:lnTo>
                    <a:pt x="21997797" y="1044194"/>
                  </a:lnTo>
                  <a:lnTo>
                    <a:pt x="0" y="1044194"/>
                  </a:ln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22023197" cy="1069594"/>
            </a:xfrm>
            <a:custGeom>
              <a:avLst/>
              <a:gdLst/>
              <a:ahLst/>
              <a:cxnLst/>
              <a:rect r="r" b="b" t="t" l="l"/>
              <a:pathLst>
                <a:path h="1069594" w="22023197">
                  <a:moveTo>
                    <a:pt x="12700" y="0"/>
                  </a:moveTo>
                  <a:lnTo>
                    <a:pt x="22010497" y="0"/>
                  </a:lnTo>
                  <a:cubicBezTo>
                    <a:pt x="22017482" y="0"/>
                    <a:pt x="22023197" y="5715"/>
                    <a:pt x="22023197" y="12700"/>
                  </a:cubicBezTo>
                  <a:lnTo>
                    <a:pt x="22023197" y="1056894"/>
                  </a:lnTo>
                  <a:cubicBezTo>
                    <a:pt x="22023197" y="1063879"/>
                    <a:pt x="22017482" y="1069594"/>
                    <a:pt x="22010497" y="1069594"/>
                  </a:cubicBezTo>
                  <a:lnTo>
                    <a:pt x="12700" y="1069594"/>
                  </a:lnTo>
                  <a:cubicBezTo>
                    <a:pt x="5715" y="1069594"/>
                    <a:pt x="0" y="1063879"/>
                    <a:pt x="0" y="1056894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056894"/>
                  </a:lnTo>
                  <a:lnTo>
                    <a:pt x="12700" y="1056894"/>
                  </a:lnTo>
                  <a:lnTo>
                    <a:pt x="12700" y="1044194"/>
                  </a:lnTo>
                  <a:lnTo>
                    <a:pt x="22010497" y="1044194"/>
                  </a:lnTo>
                  <a:lnTo>
                    <a:pt x="22010497" y="1056894"/>
                  </a:lnTo>
                  <a:lnTo>
                    <a:pt x="21997797" y="1056894"/>
                  </a:lnTo>
                  <a:lnTo>
                    <a:pt x="21997797" y="12700"/>
                  </a:lnTo>
                  <a:lnTo>
                    <a:pt x="22010497" y="12700"/>
                  </a:lnTo>
                  <a:lnTo>
                    <a:pt x="22010497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A71F36"/>
            </a:solidFill>
          </p:spPr>
        </p:sp>
      </p:grpSp>
      <p:sp>
        <p:nvSpPr>
          <p:cNvPr name="TextBox 19" id="19"/>
          <p:cNvSpPr txBox="true"/>
          <p:nvPr/>
        </p:nvSpPr>
        <p:spPr>
          <a:xfrm rot="0">
            <a:off x="1738803" y="3711881"/>
            <a:ext cx="14810138" cy="436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44"/>
              </a:lnSpc>
            </a:pPr>
            <a:r>
              <a:rPr lang="en-US" sz="18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Example</a:t>
            </a:r>
            <a:r>
              <a:rPr lang="en-US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Platforms like ReliefWeb, EHAN, ADAPT, ALNAP, and webinars.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1710083" y="3143770"/>
            <a:ext cx="11567904" cy="594690"/>
            <a:chOff x="0" y="0"/>
            <a:chExt cx="15423872" cy="79292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12700" y="12700"/>
              <a:ext cx="15398496" cy="767461"/>
            </a:xfrm>
            <a:custGeom>
              <a:avLst/>
              <a:gdLst/>
              <a:ahLst/>
              <a:cxnLst/>
              <a:rect r="r" b="b" t="t" l="l"/>
              <a:pathLst>
                <a:path h="767461" w="15398496">
                  <a:moveTo>
                    <a:pt x="0" y="127889"/>
                  </a:moveTo>
                  <a:cubicBezTo>
                    <a:pt x="0" y="57277"/>
                    <a:pt x="59055" y="0"/>
                    <a:pt x="131953" y="0"/>
                  </a:cubicBezTo>
                  <a:lnTo>
                    <a:pt x="15266543" y="0"/>
                  </a:lnTo>
                  <a:cubicBezTo>
                    <a:pt x="15339440" y="0"/>
                    <a:pt x="15398496" y="57277"/>
                    <a:pt x="15398496" y="127889"/>
                  </a:cubicBezTo>
                  <a:lnTo>
                    <a:pt x="15398496" y="639572"/>
                  </a:lnTo>
                  <a:cubicBezTo>
                    <a:pt x="15398496" y="710184"/>
                    <a:pt x="15339440" y="767461"/>
                    <a:pt x="15266543" y="767461"/>
                  </a:cubicBezTo>
                  <a:lnTo>
                    <a:pt x="131953" y="767461"/>
                  </a:lnTo>
                  <a:cubicBezTo>
                    <a:pt x="59055" y="767461"/>
                    <a:pt x="0" y="710184"/>
                    <a:pt x="0" y="639572"/>
                  </a:cubicBezTo>
                  <a:close/>
                </a:path>
              </a:pathLst>
            </a:custGeom>
            <a:solidFill>
              <a:srgbClr val="A71F36"/>
            </a:solid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5423896" cy="792861"/>
            </a:xfrm>
            <a:custGeom>
              <a:avLst/>
              <a:gdLst/>
              <a:ahLst/>
              <a:cxnLst/>
              <a:rect r="r" b="b" t="t" l="l"/>
              <a:pathLst>
                <a:path h="792861" w="15423896">
                  <a:moveTo>
                    <a:pt x="0" y="140589"/>
                  </a:moveTo>
                  <a:cubicBezTo>
                    <a:pt x="0" y="62611"/>
                    <a:pt x="65151" y="0"/>
                    <a:pt x="144653" y="0"/>
                  </a:cubicBezTo>
                  <a:lnTo>
                    <a:pt x="15279243" y="0"/>
                  </a:lnTo>
                  <a:lnTo>
                    <a:pt x="15279243" y="12700"/>
                  </a:lnTo>
                  <a:lnTo>
                    <a:pt x="15279243" y="0"/>
                  </a:lnTo>
                  <a:cubicBezTo>
                    <a:pt x="15358745" y="0"/>
                    <a:pt x="15423896" y="62611"/>
                    <a:pt x="15423896" y="140589"/>
                  </a:cubicBezTo>
                  <a:lnTo>
                    <a:pt x="15411196" y="140589"/>
                  </a:lnTo>
                  <a:lnTo>
                    <a:pt x="15423896" y="140589"/>
                  </a:lnTo>
                  <a:lnTo>
                    <a:pt x="15423896" y="652272"/>
                  </a:lnTo>
                  <a:lnTo>
                    <a:pt x="15411196" y="652272"/>
                  </a:lnTo>
                  <a:lnTo>
                    <a:pt x="15423896" y="652272"/>
                  </a:lnTo>
                  <a:cubicBezTo>
                    <a:pt x="15423896" y="730250"/>
                    <a:pt x="15358745" y="792861"/>
                    <a:pt x="15279243" y="792861"/>
                  </a:cubicBezTo>
                  <a:lnTo>
                    <a:pt x="15279243" y="780161"/>
                  </a:lnTo>
                  <a:lnTo>
                    <a:pt x="15279243" y="792861"/>
                  </a:lnTo>
                  <a:lnTo>
                    <a:pt x="144653" y="792861"/>
                  </a:lnTo>
                  <a:lnTo>
                    <a:pt x="144653" y="780161"/>
                  </a:lnTo>
                  <a:lnTo>
                    <a:pt x="144653" y="792861"/>
                  </a:lnTo>
                  <a:cubicBezTo>
                    <a:pt x="65151" y="792861"/>
                    <a:pt x="0" y="730377"/>
                    <a:pt x="0" y="652272"/>
                  </a:cubicBezTo>
                  <a:lnTo>
                    <a:pt x="0" y="140589"/>
                  </a:lnTo>
                  <a:lnTo>
                    <a:pt x="12700" y="140589"/>
                  </a:lnTo>
                  <a:lnTo>
                    <a:pt x="0" y="140589"/>
                  </a:lnTo>
                  <a:moveTo>
                    <a:pt x="25400" y="140589"/>
                  </a:moveTo>
                  <a:lnTo>
                    <a:pt x="25400" y="652272"/>
                  </a:lnTo>
                  <a:lnTo>
                    <a:pt x="12700" y="652272"/>
                  </a:lnTo>
                  <a:lnTo>
                    <a:pt x="25400" y="652272"/>
                  </a:lnTo>
                  <a:cubicBezTo>
                    <a:pt x="25400" y="715518"/>
                    <a:pt x="78359" y="767461"/>
                    <a:pt x="144653" y="767461"/>
                  </a:cubicBezTo>
                  <a:lnTo>
                    <a:pt x="15279243" y="767461"/>
                  </a:lnTo>
                  <a:cubicBezTo>
                    <a:pt x="15345409" y="767461"/>
                    <a:pt x="15398496" y="715518"/>
                    <a:pt x="15398496" y="652272"/>
                  </a:cubicBezTo>
                  <a:lnTo>
                    <a:pt x="15398496" y="140589"/>
                  </a:lnTo>
                  <a:cubicBezTo>
                    <a:pt x="15398496" y="77343"/>
                    <a:pt x="15345536" y="25400"/>
                    <a:pt x="15279243" y="25400"/>
                  </a:cubicBezTo>
                  <a:lnTo>
                    <a:pt x="144653" y="25400"/>
                  </a:lnTo>
                  <a:lnTo>
                    <a:pt x="144653" y="12700"/>
                  </a:lnTo>
                  <a:lnTo>
                    <a:pt x="144653" y="25400"/>
                  </a:lnTo>
                  <a:cubicBezTo>
                    <a:pt x="78359" y="25400"/>
                    <a:pt x="25400" y="77343"/>
                    <a:pt x="25400" y="14058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23" id="23"/>
          <p:cNvSpPr txBox="true"/>
          <p:nvPr/>
        </p:nvSpPr>
        <p:spPr>
          <a:xfrm rot="0">
            <a:off x="2029196" y="3198799"/>
            <a:ext cx="10929676" cy="4941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44"/>
              </a:lnSpc>
            </a:pPr>
            <a:r>
              <a:rPr lang="en-US" sz="18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Knowledge dissemination platforms</a:t>
            </a: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 Tools for sharing information, best practices, and innovative solutions.</a:t>
            </a:r>
          </a:p>
        </p:txBody>
      </p:sp>
      <p:grpSp>
        <p:nvGrpSpPr>
          <p:cNvPr name="Group 24" id="24"/>
          <p:cNvGrpSpPr/>
          <p:nvPr/>
        </p:nvGrpSpPr>
        <p:grpSpPr>
          <a:xfrm rot="0">
            <a:off x="885165" y="4607880"/>
            <a:ext cx="16517414" cy="802218"/>
            <a:chOff x="0" y="0"/>
            <a:chExt cx="22023218" cy="1069624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12700" y="12700"/>
              <a:ext cx="21997797" cy="1044194"/>
            </a:xfrm>
            <a:custGeom>
              <a:avLst/>
              <a:gdLst/>
              <a:ahLst/>
              <a:cxnLst/>
              <a:rect r="r" b="b" t="t" l="l"/>
              <a:pathLst>
                <a:path h="1044194" w="21997797">
                  <a:moveTo>
                    <a:pt x="0" y="0"/>
                  </a:moveTo>
                  <a:lnTo>
                    <a:pt x="21997797" y="0"/>
                  </a:lnTo>
                  <a:lnTo>
                    <a:pt x="21997797" y="1044194"/>
                  </a:lnTo>
                  <a:lnTo>
                    <a:pt x="0" y="1044194"/>
                  </a:ln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22023197" cy="1069594"/>
            </a:xfrm>
            <a:custGeom>
              <a:avLst/>
              <a:gdLst/>
              <a:ahLst/>
              <a:cxnLst/>
              <a:rect r="r" b="b" t="t" l="l"/>
              <a:pathLst>
                <a:path h="1069594" w="22023197">
                  <a:moveTo>
                    <a:pt x="12700" y="0"/>
                  </a:moveTo>
                  <a:lnTo>
                    <a:pt x="22010497" y="0"/>
                  </a:lnTo>
                  <a:cubicBezTo>
                    <a:pt x="22017482" y="0"/>
                    <a:pt x="22023197" y="5715"/>
                    <a:pt x="22023197" y="12700"/>
                  </a:cubicBezTo>
                  <a:lnTo>
                    <a:pt x="22023197" y="1056894"/>
                  </a:lnTo>
                  <a:cubicBezTo>
                    <a:pt x="22023197" y="1063879"/>
                    <a:pt x="22017482" y="1069594"/>
                    <a:pt x="22010497" y="1069594"/>
                  </a:cubicBezTo>
                  <a:lnTo>
                    <a:pt x="12700" y="1069594"/>
                  </a:lnTo>
                  <a:cubicBezTo>
                    <a:pt x="5715" y="1069594"/>
                    <a:pt x="0" y="1063879"/>
                    <a:pt x="0" y="1056894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056894"/>
                  </a:lnTo>
                  <a:lnTo>
                    <a:pt x="12700" y="1056894"/>
                  </a:lnTo>
                  <a:lnTo>
                    <a:pt x="12700" y="1044194"/>
                  </a:lnTo>
                  <a:lnTo>
                    <a:pt x="22010497" y="1044194"/>
                  </a:lnTo>
                  <a:lnTo>
                    <a:pt x="22010497" y="1056894"/>
                  </a:lnTo>
                  <a:lnTo>
                    <a:pt x="21997797" y="1056894"/>
                  </a:lnTo>
                  <a:lnTo>
                    <a:pt x="21997797" y="12700"/>
                  </a:lnTo>
                  <a:lnTo>
                    <a:pt x="22010497" y="12700"/>
                  </a:lnTo>
                  <a:lnTo>
                    <a:pt x="22010497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A71F36"/>
            </a:solidFill>
          </p:spPr>
        </p:sp>
      </p:grpSp>
      <p:sp>
        <p:nvSpPr>
          <p:cNvPr name="TextBox 27" id="27"/>
          <p:cNvSpPr txBox="true"/>
          <p:nvPr/>
        </p:nvSpPr>
        <p:spPr>
          <a:xfrm rot="0">
            <a:off x="1738803" y="4888169"/>
            <a:ext cx="14810138" cy="436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44"/>
              </a:lnSpc>
            </a:pPr>
            <a:r>
              <a:rPr lang="en-US" sz="18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Example</a:t>
            </a:r>
            <a:r>
              <a:rPr lang="en-US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Training platforms like RedR UK, DisasterReady, UNDRR.</a:t>
            </a:r>
          </a:p>
        </p:txBody>
      </p:sp>
      <p:grpSp>
        <p:nvGrpSpPr>
          <p:cNvPr name="Group 28" id="28"/>
          <p:cNvGrpSpPr/>
          <p:nvPr/>
        </p:nvGrpSpPr>
        <p:grpSpPr>
          <a:xfrm rot="0">
            <a:off x="1710083" y="4320060"/>
            <a:ext cx="11567904" cy="594690"/>
            <a:chOff x="0" y="0"/>
            <a:chExt cx="15423872" cy="79292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12700" y="12700"/>
              <a:ext cx="15398496" cy="767461"/>
            </a:xfrm>
            <a:custGeom>
              <a:avLst/>
              <a:gdLst/>
              <a:ahLst/>
              <a:cxnLst/>
              <a:rect r="r" b="b" t="t" l="l"/>
              <a:pathLst>
                <a:path h="767461" w="15398496">
                  <a:moveTo>
                    <a:pt x="0" y="127889"/>
                  </a:moveTo>
                  <a:cubicBezTo>
                    <a:pt x="0" y="57277"/>
                    <a:pt x="59055" y="0"/>
                    <a:pt x="131953" y="0"/>
                  </a:cubicBezTo>
                  <a:lnTo>
                    <a:pt x="15266543" y="0"/>
                  </a:lnTo>
                  <a:cubicBezTo>
                    <a:pt x="15339440" y="0"/>
                    <a:pt x="15398496" y="57277"/>
                    <a:pt x="15398496" y="127889"/>
                  </a:cubicBezTo>
                  <a:lnTo>
                    <a:pt x="15398496" y="639572"/>
                  </a:lnTo>
                  <a:cubicBezTo>
                    <a:pt x="15398496" y="710184"/>
                    <a:pt x="15339440" y="767461"/>
                    <a:pt x="15266543" y="767461"/>
                  </a:cubicBezTo>
                  <a:lnTo>
                    <a:pt x="131953" y="767461"/>
                  </a:lnTo>
                  <a:cubicBezTo>
                    <a:pt x="59055" y="767461"/>
                    <a:pt x="0" y="710184"/>
                    <a:pt x="0" y="639572"/>
                  </a:cubicBezTo>
                  <a:close/>
                </a:path>
              </a:pathLst>
            </a:custGeom>
            <a:solidFill>
              <a:srgbClr val="A71F36"/>
            </a:solidFill>
          </p:spPr>
        </p:sp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15423896" cy="792861"/>
            </a:xfrm>
            <a:custGeom>
              <a:avLst/>
              <a:gdLst/>
              <a:ahLst/>
              <a:cxnLst/>
              <a:rect r="r" b="b" t="t" l="l"/>
              <a:pathLst>
                <a:path h="792861" w="15423896">
                  <a:moveTo>
                    <a:pt x="0" y="140589"/>
                  </a:moveTo>
                  <a:cubicBezTo>
                    <a:pt x="0" y="62611"/>
                    <a:pt x="65151" y="0"/>
                    <a:pt x="144653" y="0"/>
                  </a:cubicBezTo>
                  <a:lnTo>
                    <a:pt x="15279243" y="0"/>
                  </a:lnTo>
                  <a:lnTo>
                    <a:pt x="15279243" y="12700"/>
                  </a:lnTo>
                  <a:lnTo>
                    <a:pt x="15279243" y="0"/>
                  </a:lnTo>
                  <a:cubicBezTo>
                    <a:pt x="15358745" y="0"/>
                    <a:pt x="15423896" y="62611"/>
                    <a:pt x="15423896" y="140589"/>
                  </a:cubicBezTo>
                  <a:lnTo>
                    <a:pt x="15411196" y="140589"/>
                  </a:lnTo>
                  <a:lnTo>
                    <a:pt x="15423896" y="140589"/>
                  </a:lnTo>
                  <a:lnTo>
                    <a:pt x="15423896" y="652272"/>
                  </a:lnTo>
                  <a:lnTo>
                    <a:pt x="15411196" y="652272"/>
                  </a:lnTo>
                  <a:lnTo>
                    <a:pt x="15423896" y="652272"/>
                  </a:lnTo>
                  <a:cubicBezTo>
                    <a:pt x="15423896" y="730250"/>
                    <a:pt x="15358745" y="792861"/>
                    <a:pt x="15279243" y="792861"/>
                  </a:cubicBezTo>
                  <a:lnTo>
                    <a:pt x="15279243" y="780161"/>
                  </a:lnTo>
                  <a:lnTo>
                    <a:pt x="15279243" y="792861"/>
                  </a:lnTo>
                  <a:lnTo>
                    <a:pt x="144653" y="792861"/>
                  </a:lnTo>
                  <a:lnTo>
                    <a:pt x="144653" y="780161"/>
                  </a:lnTo>
                  <a:lnTo>
                    <a:pt x="144653" y="792861"/>
                  </a:lnTo>
                  <a:cubicBezTo>
                    <a:pt x="65151" y="792861"/>
                    <a:pt x="0" y="730377"/>
                    <a:pt x="0" y="652272"/>
                  </a:cubicBezTo>
                  <a:lnTo>
                    <a:pt x="0" y="140589"/>
                  </a:lnTo>
                  <a:lnTo>
                    <a:pt x="12700" y="140589"/>
                  </a:lnTo>
                  <a:lnTo>
                    <a:pt x="0" y="140589"/>
                  </a:lnTo>
                  <a:moveTo>
                    <a:pt x="25400" y="140589"/>
                  </a:moveTo>
                  <a:lnTo>
                    <a:pt x="25400" y="652272"/>
                  </a:lnTo>
                  <a:lnTo>
                    <a:pt x="12700" y="652272"/>
                  </a:lnTo>
                  <a:lnTo>
                    <a:pt x="25400" y="652272"/>
                  </a:lnTo>
                  <a:cubicBezTo>
                    <a:pt x="25400" y="715518"/>
                    <a:pt x="78359" y="767461"/>
                    <a:pt x="144653" y="767461"/>
                  </a:cubicBezTo>
                  <a:lnTo>
                    <a:pt x="15279243" y="767461"/>
                  </a:lnTo>
                  <a:cubicBezTo>
                    <a:pt x="15345409" y="767461"/>
                    <a:pt x="15398496" y="715518"/>
                    <a:pt x="15398496" y="652272"/>
                  </a:cubicBezTo>
                  <a:lnTo>
                    <a:pt x="15398496" y="140589"/>
                  </a:lnTo>
                  <a:cubicBezTo>
                    <a:pt x="15398496" y="77343"/>
                    <a:pt x="15345536" y="25400"/>
                    <a:pt x="15279243" y="25400"/>
                  </a:cubicBezTo>
                  <a:lnTo>
                    <a:pt x="144653" y="25400"/>
                  </a:lnTo>
                  <a:lnTo>
                    <a:pt x="144653" y="12700"/>
                  </a:lnTo>
                  <a:lnTo>
                    <a:pt x="144653" y="25400"/>
                  </a:lnTo>
                  <a:cubicBezTo>
                    <a:pt x="78359" y="25400"/>
                    <a:pt x="25400" y="77343"/>
                    <a:pt x="25400" y="14058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31" id="31"/>
          <p:cNvSpPr txBox="true"/>
          <p:nvPr/>
        </p:nvSpPr>
        <p:spPr>
          <a:xfrm rot="0">
            <a:off x="2029196" y="4494151"/>
            <a:ext cx="10929676" cy="2560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44"/>
              </a:lnSpc>
            </a:pPr>
            <a:r>
              <a:rPr lang="en-US" sz="18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Training and workshops</a:t>
            </a: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 Events for capacity building and promoting best practices.</a:t>
            </a:r>
          </a:p>
        </p:txBody>
      </p:sp>
      <p:grpSp>
        <p:nvGrpSpPr>
          <p:cNvPr name="Group 32" id="32"/>
          <p:cNvGrpSpPr/>
          <p:nvPr/>
        </p:nvGrpSpPr>
        <p:grpSpPr>
          <a:xfrm rot="0">
            <a:off x="885165" y="5784170"/>
            <a:ext cx="16517414" cy="802218"/>
            <a:chOff x="0" y="0"/>
            <a:chExt cx="22023218" cy="1069624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12700" y="12700"/>
              <a:ext cx="21997797" cy="1044194"/>
            </a:xfrm>
            <a:custGeom>
              <a:avLst/>
              <a:gdLst/>
              <a:ahLst/>
              <a:cxnLst/>
              <a:rect r="r" b="b" t="t" l="l"/>
              <a:pathLst>
                <a:path h="1044194" w="21997797">
                  <a:moveTo>
                    <a:pt x="0" y="0"/>
                  </a:moveTo>
                  <a:lnTo>
                    <a:pt x="21997797" y="0"/>
                  </a:lnTo>
                  <a:lnTo>
                    <a:pt x="21997797" y="1044194"/>
                  </a:lnTo>
                  <a:lnTo>
                    <a:pt x="0" y="1044194"/>
                  </a:ln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</p:sp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22023197" cy="1069594"/>
            </a:xfrm>
            <a:custGeom>
              <a:avLst/>
              <a:gdLst/>
              <a:ahLst/>
              <a:cxnLst/>
              <a:rect r="r" b="b" t="t" l="l"/>
              <a:pathLst>
                <a:path h="1069594" w="22023197">
                  <a:moveTo>
                    <a:pt x="12700" y="0"/>
                  </a:moveTo>
                  <a:lnTo>
                    <a:pt x="22010497" y="0"/>
                  </a:lnTo>
                  <a:cubicBezTo>
                    <a:pt x="22017482" y="0"/>
                    <a:pt x="22023197" y="5715"/>
                    <a:pt x="22023197" y="12700"/>
                  </a:cubicBezTo>
                  <a:lnTo>
                    <a:pt x="22023197" y="1056894"/>
                  </a:lnTo>
                  <a:cubicBezTo>
                    <a:pt x="22023197" y="1063879"/>
                    <a:pt x="22017482" y="1069594"/>
                    <a:pt x="22010497" y="1069594"/>
                  </a:cubicBezTo>
                  <a:lnTo>
                    <a:pt x="12700" y="1069594"/>
                  </a:lnTo>
                  <a:cubicBezTo>
                    <a:pt x="5715" y="1069594"/>
                    <a:pt x="0" y="1063879"/>
                    <a:pt x="0" y="1056894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056894"/>
                  </a:lnTo>
                  <a:lnTo>
                    <a:pt x="12700" y="1056894"/>
                  </a:lnTo>
                  <a:lnTo>
                    <a:pt x="12700" y="1044194"/>
                  </a:lnTo>
                  <a:lnTo>
                    <a:pt x="22010497" y="1044194"/>
                  </a:lnTo>
                  <a:lnTo>
                    <a:pt x="22010497" y="1056894"/>
                  </a:lnTo>
                  <a:lnTo>
                    <a:pt x="21997797" y="1056894"/>
                  </a:lnTo>
                  <a:lnTo>
                    <a:pt x="21997797" y="12700"/>
                  </a:lnTo>
                  <a:lnTo>
                    <a:pt x="22010497" y="12700"/>
                  </a:lnTo>
                  <a:lnTo>
                    <a:pt x="22010497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A71F36"/>
            </a:solidFill>
          </p:spPr>
        </p:sp>
      </p:grpSp>
      <p:sp>
        <p:nvSpPr>
          <p:cNvPr name="TextBox 35" id="35"/>
          <p:cNvSpPr txBox="true"/>
          <p:nvPr/>
        </p:nvSpPr>
        <p:spPr>
          <a:xfrm rot="0">
            <a:off x="1738803" y="6064459"/>
            <a:ext cx="14810138" cy="436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44"/>
              </a:lnSpc>
            </a:pPr>
            <a:r>
              <a:rPr lang="en-US" sz="18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Example</a:t>
            </a:r>
            <a:r>
              <a:rPr lang="en-US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Peer-reviewed journals, white papers, and case studies.</a:t>
            </a:r>
          </a:p>
        </p:txBody>
      </p:sp>
      <p:grpSp>
        <p:nvGrpSpPr>
          <p:cNvPr name="Group 36" id="36"/>
          <p:cNvGrpSpPr/>
          <p:nvPr/>
        </p:nvGrpSpPr>
        <p:grpSpPr>
          <a:xfrm rot="0">
            <a:off x="1710083" y="5496350"/>
            <a:ext cx="11567904" cy="594690"/>
            <a:chOff x="0" y="0"/>
            <a:chExt cx="15423872" cy="792920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12700" y="12700"/>
              <a:ext cx="15398496" cy="767461"/>
            </a:xfrm>
            <a:custGeom>
              <a:avLst/>
              <a:gdLst/>
              <a:ahLst/>
              <a:cxnLst/>
              <a:rect r="r" b="b" t="t" l="l"/>
              <a:pathLst>
                <a:path h="767461" w="15398496">
                  <a:moveTo>
                    <a:pt x="0" y="127889"/>
                  </a:moveTo>
                  <a:cubicBezTo>
                    <a:pt x="0" y="57277"/>
                    <a:pt x="59055" y="0"/>
                    <a:pt x="131953" y="0"/>
                  </a:cubicBezTo>
                  <a:lnTo>
                    <a:pt x="15266543" y="0"/>
                  </a:lnTo>
                  <a:cubicBezTo>
                    <a:pt x="15339440" y="0"/>
                    <a:pt x="15398496" y="57277"/>
                    <a:pt x="15398496" y="127889"/>
                  </a:cubicBezTo>
                  <a:lnTo>
                    <a:pt x="15398496" y="639572"/>
                  </a:lnTo>
                  <a:cubicBezTo>
                    <a:pt x="15398496" y="710184"/>
                    <a:pt x="15339440" y="767461"/>
                    <a:pt x="15266543" y="767461"/>
                  </a:cubicBezTo>
                  <a:lnTo>
                    <a:pt x="131953" y="767461"/>
                  </a:lnTo>
                  <a:cubicBezTo>
                    <a:pt x="59055" y="767461"/>
                    <a:pt x="0" y="710184"/>
                    <a:pt x="0" y="639572"/>
                  </a:cubicBezTo>
                  <a:close/>
                </a:path>
              </a:pathLst>
            </a:custGeom>
            <a:solidFill>
              <a:srgbClr val="A71F36"/>
            </a:solidFill>
          </p:spPr>
        </p:sp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15423896" cy="792861"/>
            </a:xfrm>
            <a:custGeom>
              <a:avLst/>
              <a:gdLst/>
              <a:ahLst/>
              <a:cxnLst/>
              <a:rect r="r" b="b" t="t" l="l"/>
              <a:pathLst>
                <a:path h="792861" w="15423896">
                  <a:moveTo>
                    <a:pt x="0" y="140589"/>
                  </a:moveTo>
                  <a:cubicBezTo>
                    <a:pt x="0" y="62611"/>
                    <a:pt x="65151" y="0"/>
                    <a:pt x="144653" y="0"/>
                  </a:cubicBezTo>
                  <a:lnTo>
                    <a:pt x="15279243" y="0"/>
                  </a:lnTo>
                  <a:lnTo>
                    <a:pt x="15279243" y="12700"/>
                  </a:lnTo>
                  <a:lnTo>
                    <a:pt x="15279243" y="0"/>
                  </a:lnTo>
                  <a:cubicBezTo>
                    <a:pt x="15358745" y="0"/>
                    <a:pt x="15423896" y="62611"/>
                    <a:pt x="15423896" y="140589"/>
                  </a:cubicBezTo>
                  <a:lnTo>
                    <a:pt x="15411196" y="140589"/>
                  </a:lnTo>
                  <a:lnTo>
                    <a:pt x="15423896" y="140589"/>
                  </a:lnTo>
                  <a:lnTo>
                    <a:pt x="15423896" y="652272"/>
                  </a:lnTo>
                  <a:lnTo>
                    <a:pt x="15411196" y="652272"/>
                  </a:lnTo>
                  <a:lnTo>
                    <a:pt x="15423896" y="652272"/>
                  </a:lnTo>
                  <a:cubicBezTo>
                    <a:pt x="15423896" y="730250"/>
                    <a:pt x="15358745" y="792861"/>
                    <a:pt x="15279243" y="792861"/>
                  </a:cubicBezTo>
                  <a:lnTo>
                    <a:pt x="15279243" y="780161"/>
                  </a:lnTo>
                  <a:lnTo>
                    <a:pt x="15279243" y="792861"/>
                  </a:lnTo>
                  <a:lnTo>
                    <a:pt x="144653" y="792861"/>
                  </a:lnTo>
                  <a:lnTo>
                    <a:pt x="144653" y="780161"/>
                  </a:lnTo>
                  <a:lnTo>
                    <a:pt x="144653" y="792861"/>
                  </a:lnTo>
                  <a:cubicBezTo>
                    <a:pt x="65151" y="792861"/>
                    <a:pt x="0" y="730377"/>
                    <a:pt x="0" y="652272"/>
                  </a:cubicBezTo>
                  <a:lnTo>
                    <a:pt x="0" y="140589"/>
                  </a:lnTo>
                  <a:lnTo>
                    <a:pt x="12700" y="140589"/>
                  </a:lnTo>
                  <a:lnTo>
                    <a:pt x="0" y="140589"/>
                  </a:lnTo>
                  <a:moveTo>
                    <a:pt x="25400" y="140589"/>
                  </a:moveTo>
                  <a:lnTo>
                    <a:pt x="25400" y="652272"/>
                  </a:lnTo>
                  <a:lnTo>
                    <a:pt x="12700" y="652272"/>
                  </a:lnTo>
                  <a:lnTo>
                    <a:pt x="25400" y="652272"/>
                  </a:lnTo>
                  <a:cubicBezTo>
                    <a:pt x="25400" y="715518"/>
                    <a:pt x="78359" y="767461"/>
                    <a:pt x="144653" y="767461"/>
                  </a:cubicBezTo>
                  <a:lnTo>
                    <a:pt x="15279243" y="767461"/>
                  </a:lnTo>
                  <a:cubicBezTo>
                    <a:pt x="15345409" y="767461"/>
                    <a:pt x="15398496" y="715518"/>
                    <a:pt x="15398496" y="652272"/>
                  </a:cubicBezTo>
                  <a:lnTo>
                    <a:pt x="15398496" y="140589"/>
                  </a:lnTo>
                  <a:cubicBezTo>
                    <a:pt x="15398496" y="77343"/>
                    <a:pt x="15345536" y="25400"/>
                    <a:pt x="15279243" y="25400"/>
                  </a:cubicBezTo>
                  <a:lnTo>
                    <a:pt x="144653" y="25400"/>
                  </a:lnTo>
                  <a:lnTo>
                    <a:pt x="144653" y="12700"/>
                  </a:lnTo>
                  <a:lnTo>
                    <a:pt x="144653" y="25400"/>
                  </a:lnTo>
                  <a:cubicBezTo>
                    <a:pt x="78359" y="25400"/>
                    <a:pt x="25400" y="77343"/>
                    <a:pt x="25400" y="14058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39" id="39"/>
          <p:cNvSpPr txBox="true"/>
          <p:nvPr/>
        </p:nvSpPr>
        <p:spPr>
          <a:xfrm rot="0">
            <a:off x="2029196" y="5670441"/>
            <a:ext cx="10929676" cy="2560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44"/>
              </a:lnSpc>
            </a:pPr>
            <a:r>
              <a:rPr lang="en-US" sz="18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Research and publications</a:t>
            </a: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 Sharing evidence-based reports and insights for decision-making.</a:t>
            </a:r>
          </a:p>
        </p:txBody>
      </p:sp>
      <p:grpSp>
        <p:nvGrpSpPr>
          <p:cNvPr name="Group 40" id="40"/>
          <p:cNvGrpSpPr/>
          <p:nvPr/>
        </p:nvGrpSpPr>
        <p:grpSpPr>
          <a:xfrm rot="0">
            <a:off x="885165" y="6960458"/>
            <a:ext cx="16517414" cy="802218"/>
            <a:chOff x="0" y="0"/>
            <a:chExt cx="22023218" cy="1069624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12700" y="12700"/>
              <a:ext cx="21997797" cy="1044194"/>
            </a:xfrm>
            <a:custGeom>
              <a:avLst/>
              <a:gdLst/>
              <a:ahLst/>
              <a:cxnLst/>
              <a:rect r="r" b="b" t="t" l="l"/>
              <a:pathLst>
                <a:path h="1044194" w="21997797">
                  <a:moveTo>
                    <a:pt x="0" y="0"/>
                  </a:moveTo>
                  <a:lnTo>
                    <a:pt x="21997797" y="0"/>
                  </a:lnTo>
                  <a:lnTo>
                    <a:pt x="21997797" y="1044194"/>
                  </a:lnTo>
                  <a:lnTo>
                    <a:pt x="0" y="1044194"/>
                  </a:ln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</p:sp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22023197" cy="1069594"/>
            </a:xfrm>
            <a:custGeom>
              <a:avLst/>
              <a:gdLst/>
              <a:ahLst/>
              <a:cxnLst/>
              <a:rect r="r" b="b" t="t" l="l"/>
              <a:pathLst>
                <a:path h="1069594" w="22023197">
                  <a:moveTo>
                    <a:pt x="12700" y="0"/>
                  </a:moveTo>
                  <a:lnTo>
                    <a:pt x="22010497" y="0"/>
                  </a:lnTo>
                  <a:cubicBezTo>
                    <a:pt x="22017482" y="0"/>
                    <a:pt x="22023197" y="5715"/>
                    <a:pt x="22023197" y="12700"/>
                  </a:cubicBezTo>
                  <a:lnTo>
                    <a:pt x="22023197" y="1056894"/>
                  </a:lnTo>
                  <a:cubicBezTo>
                    <a:pt x="22023197" y="1063879"/>
                    <a:pt x="22017482" y="1069594"/>
                    <a:pt x="22010497" y="1069594"/>
                  </a:cubicBezTo>
                  <a:lnTo>
                    <a:pt x="12700" y="1069594"/>
                  </a:lnTo>
                  <a:cubicBezTo>
                    <a:pt x="5715" y="1069594"/>
                    <a:pt x="0" y="1063879"/>
                    <a:pt x="0" y="1056894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056894"/>
                  </a:lnTo>
                  <a:lnTo>
                    <a:pt x="12700" y="1056894"/>
                  </a:lnTo>
                  <a:lnTo>
                    <a:pt x="12700" y="1044194"/>
                  </a:lnTo>
                  <a:lnTo>
                    <a:pt x="22010497" y="1044194"/>
                  </a:lnTo>
                  <a:lnTo>
                    <a:pt x="22010497" y="1056894"/>
                  </a:lnTo>
                  <a:lnTo>
                    <a:pt x="21997797" y="1056894"/>
                  </a:lnTo>
                  <a:lnTo>
                    <a:pt x="21997797" y="12700"/>
                  </a:lnTo>
                  <a:lnTo>
                    <a:pt x="22010497" y="12700"/>
                  </a:lnTo>
                  <a:lnTo>
                    <a:pt x="22010497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A71F36"/>
            </a:solidFill>
          </p:spPr>
        </p:sp>
      </p:grpSp>
      <p:sp>
        <p:nvSpPr>
          <p:cNvPr name="TextBox 43" id="43"/>
          <p:cNvSpPr txBox="true"/>
          <p:nvPr/>
        </p:nvSpPr>
        <p:spPr>
          <a:xfrm rot="0">
            <a:off x="1738803" y="7240747"/>
            <a:ext cx="14810138" cy="436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44"/>
              </a:lnSpc>
            </a:pPr>
            <a:r>
              <a:rPr lang="en-US" sz="18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Example</a:t>
            </a:r>
            <a:r>
              <a:rPr lang="en-US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Professional networks, online forums.</a:t>
            </a:r>
          </a:p>
        </p:txBody>
      </p:sp>
      <p:grpSp>
        <p:nvGrpSpPr>
          <p:cNvPr name="Group 44" id="44"/>
          <p:cNvGrpSpPr/>
          <p:nvPr/>
        </p:nvGrpSpPr>
        <p:grpSpPr>
          <a:xfrm rot="0">
            <a:off x="1710083" y="6672638"/>
            <a:ext cx="11567904" cy="594690"/>
            <a:chOff x="0" y="0"/>
            <a:chExt cx="15423872" cy="792920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12700" y="12700"/>
              <a:ext cx="15398496" cy="767461"/>
            </a:xfrm>
            <a:custGeom>
              <a:avLst/>
              <a:gdLst/>
              <a:ahLst/>
              <a:cxnLst/>
              <a:rect r="r" b="b" t="t" l="l"/>
              <a:pathLst>
                <a:path h="767461" w="15398496">
                  <a:moveTo>
                    <a:pt x="0" y="127889"/>
                  </a:moveTo>
                  <a:cubicBezTo>
                    <a:pt x="0" y="57277"/>
                    <a:pt x="59055" y="0"/>
                    <a:pt x="131953" y="0"/>
                  </a:cubicBezTo>
                  <a:lnTo>
                    <a:pt x="15266543" y="0"/>
                  </a:lnTo>
                  <a:cubicBezTo>
                    <a:pt x="15339440" y="0"/>
                    <a:pt x="15398496" y="57277"/>
                    <a:pt x="15398496" y="127889"/>
                  </a:cubicBezTo>
                  <a:lnTo>
                    <a:pt x="15398496" y="639572"/>
                  </a:lnTo>
                  <a:cubicBezTo>
                    <a:pt x="15398496" y="710184"/>
                    <a:pt x="15339440" y="767461"/>
                    <a:pt x="15266543" y="767461"/>
                  </a:cubicBezTo>
                  <a:lnTo>
                    <a:pt x="131953" y="767461"/>
                  </a:lnTo>
                  <a:cubicBezTo>
                    <a:pt x="59055" y="767461"/>
                    <a:pt x="0" y="710184"/>
                    <a:pt x="0" y="639572"/>
                  </a:cubicBezTo>
                  <a:close/>
                </a:path>
              </a:pathLst>
            </a:custGeom>
            <a:solidFill>
              <a:srgbClr val="A71F36"/>
            </a:solidFill>
          </p:spPr>
        </p:sp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15423896" cy="792861"/>
            </a:xfrm>
            <a:custGeom>
              <a:avLst/>
              <a:gdLst/>
              <a:ahLst/>
              <a:cxnLst/>
              <a:rect r="r" b="b" t="t" l="l"/>
              <a:pathLst>
                <a:path h="792861" w="15423896">
                  <a:moveTo>
                    <a:pt x="0" y="140589"/>
                  </a:moveTo>
                  <a:cubicBezTo>
                    <a:pt x="0" y="62611"/>
                    <a:pt x="65151" y="0"/>
                    <a:pt x="144653" y="0"/>
                  </a:cubicBezTo>
                  <a:lnTo>
                    <a:pt x="15279243" y="0"/>
                  </a:lnTo>
                  <a:lnTo>
                    <a:pt x="15279243" y="12700"/>
                  </a:lnTo>
                  <a:lnTo>
                    <a:pt x="15279243" y="0"/>
                  </a:lnTo>
                  <a:cubicBezTo>
                    <a:pt x="15358745" y="0"/>
                    <a:pt x="15423896" y="62611"/>
                    <a:pt x="15423896" y="140589"/>
                  </a:cubicBezTo>
                  <a:lnTo>
                    <a:pt x="15411196" y="140589"/>
                  </a:lnTo>
                  <a:lnTo>
                    <a:pt x="15423896" y="140589"/>
                  </a:lnTo>
                  <a:lnTo>
                    <a:pt x="15423896" y="652272"/>
                  </a:lnTo>
                  <a:lnTo>
                    <a:pt x="15411196" y="652272"/>
                  </a:lnTo>
                  <a:lnTo>
                    <a:pt x="15423896" y="652272"/>
                  </a:lnTo>
                  <a:cubicBezTo>
                    <a:pt x="15423896" y="730250"/>
                    <a:pt x="15358745" y="792861"/>
                    <a:pt x="15279243" y="792861"/>
                  </a:cubicBezTo>
                  <a:lnTo>
                    <a:pt x="15279243" y="780161"/>
                  </a:lnTo>
                  <a:lnTo>
                    <a:pt x="15279243" y="792861"/>
                  </a:lnTo>
                  <a:lnTo>
                    <a:pt x="144653" y="792861"/>
                  </a:lnTo>
                  <a:lnTo>
                    <a:pt x="144653" y="780161"/>
                  </a:lnTo>
                  <a:lnTo>
                    <a:pt x="144653" y="792861"/>
                  </a:lnTo>
                  <a:cubicBezTo>
                    <a:pt x="65151" y="792861"/>
                    <a:pt x="0" y="730377"/>
                    <a:pt x="0" y="652272"/>
                  </a:cubicBezTo>
                  <a:lnTo>
                    <a:pt x="0" y="140589"/>
                  </a:lnTo>
                  <a:lnTo>
                    <a:pt x="12700" y="140589"/>
                  </a:lnTo>
                  <a:lnTo>
                    <a:pt x="0" y="140589"/>
                  </a:lnTo>
                  <a:moveTo>
                    <a:pt x="25400" y="140589"/>
                  </a:moveTo>
                  <a:lnTo>
                    <a:pt x="25400" y="652272"/>
                  </a:lnTo>
                  <a:lnTo>
                    <a:pt x="12700" y="652272"/>
                  </a:lnTo>
                  <a:lnTo>
                    <a:pt x="25400" y="652272"/>
                  </a:lnTo>
                  <a:cubicBezTo>
                    <a:pt x="25400" y="715518"/>
                    <a:pt x="78359" y="767461"/>
                    <a:pt x="144653" y="767461"/>
                  </a:cubicBezTo>
                  <a:lnTo>
                    <a:pt x="15279243" y="767461"/>
                  </a:lnTo>
                  <a:cubicBezTo>
                    <a:pt x="15345409" y="767461"/>
                    <a:pt x="15398496" y="715518"/>
                    <a:pt x="15398496" y="652272"/>
                  </a:cubicBezTo>
                  <a:lnTo>
                    <a:pt x="15398496" y="140589"/>
                  </a:lnTo>
                  <a:cubicBezTo>
                    <a:pt x="15398496" y="77343"/>
                    <a:pt x="15345536" y="25400"/>
                    <a:pt x="15279243" y="25400"/>
                  </a:cubicBezTo>
                  <a:lnTo>
                    <a:pt x="144653" y="25400"/>
                  </a:lnTo>
                  <a:lnTo>
                    <a:pt x="144653" y="12700"/>
                  </a:lnTo>
                  <a:lnTo>
                    <a:pt x="144653" y="25400"/>
                  </a:lnTo>
                  <a:cubicBezTo>
                    <a:pt x="78359" y="25400"/>
                    <a:pt x="25400" y="77343"/>
                    <a:pt x="25400" y="14058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47" id="47"/>
          <p:cNvSpPr txBox="true"/>
          <p:nvPr/>
        </p:nvSpPr>
        <p:spPr>
          <a:xfrm rot="0">
            <a:off x="2029196" y="6846729"/>
            <a:ext cx="10929676" cy="2560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44"/>
              </a:lnSpc>
            </a:pPr>
            <a:r>
              <a:rPr lang="en-US" sz="18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Community of practice</a:t>
            </a: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 Networks for continuous learning and peer support.</a:t>
            </a:r>
          </a:p>
        </p:txBody>
      </p:sp>
      <p:grpSp>
        <p:nvGrpSpPr>
          <p:cNvPr name="Group 48" id="48"/>
          <p:cNvGrpSpPr/>
          <p:nvPr/>
        </p:nvGrpSpPr>
        <p:grpSpPr>
          <a:xfrm rot="0">
            <a:off x="885165" y="8136747"/>
            <a:ext cx="16517414" cy="802218"/>
            <a:chOff x="0" y="0"/>
            <a:chExt cx="22023218" cy="1069624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12700" y="12700"/>
              <a:ext cx="21997797" cy="1044194"/>
            </a:xfrm>
            <a:custGeom>
              <a:avLst/>
              <a:gdLst/>
              <a:ahLst/>
              <a:cxnLst/>
              <a:rect r="r" b="b" t="t" l="l"/>
              <a:pathLst>
                <a:path h="1044194" w="21997797">
                  <a:moveTo>
                    <a:pt x="0" y="0"/>
                  </a:moveTo>
                  <a:lnTo>
                    <a:pt x="21997797" y="0"/>
                  </a:lnTo>
                  <a:lnTo>
                    <a:pt x="21997797" y="1044194"/>
                  </a:lnTo>
                  <a:lnTo>
                    <a:pt x="0" y="1044194"/>
                  </a:ln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</p:sp>
        <p:sp>
          <p:nvSpPr>
            <p:cNvPr name="Freeform 50" id="50"/>
            <p:cNvSpPr/>
            <p:nvPr/>
          </p:nvSpPr>
          <p:spPr>
            <a:xfrm flipH="false" flipV="false" rot="0">
              <a:off x="0" y="0"/>
              <a:ext cx="22023197" cy="1069594"/>
            </a:xfrm>
            <a:custGeom>
              <a:avLst/>
              <a:gdLst/>
              <a:ahLst/>
              <a:cxnLst/>
              <a:rect r="r" b="b" t="t" l="l"/>
              <a:pathLst>
                <a:path h="1069594" w="22023197">
                  <a:moveTo>
                    <a:pt x="12700" y="0"/>
                  </a:moveTo>
                  <a:lnTo>
                    <a:pt x="22010497" y="0"/>
                  </a:lnTo>
                  <a:cubicBezTo>
                    <a:pt x="22017482" y="0"/>
                    <a:pt x="22023197" y="5715"/>
                    <a:pt x="22023197" y="12700"/>
                  </a:cubicBezTo>
                  <a:lnTo>
                    <a:pt x="22023197" y="1056894"/>
                  </a:lnTo>
                  <a:cubicBezTo>
                    <a:pt x="22023197" y="1063879"/>
                    <a:pt x="22017482" y="1069594"/>
                    <a:pt x="22010497" y="1069594"/>
                  </a:cubicBezTo>
                  <a:lnTo>
                    <a:pt x="12700" y="1069594"/>
                  </a:lnTo>
                  <a:cubicBezTo>
                    <a:pt x="5715" y="1069594"/>
                    <a:pt x="0" y="1063879"/>
                    <a:pt x="0" y="1056894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056894"/>
                  </a:lnTo>
                  <a:lnTo>
                    <a:pt x="12700" y="1056894"/>
                  </a:lnTo>
                  <a:lnTo>
                    <a:pt x="12700" y="1044194"/>
                  </a:lnTo>
                  <a:lnTo>
                    <a:pt x="22010497" y="1044194"/>
                  </a:lnTo>
                  <a:lnTo>
                    <a:pt x="22010497" y="1056894"/>
                  </a:lnTo>
                  <a:lnTo>
                    <a:pt x="21997797" y="1056894"/>
                  </a:lnTo>
                  <a:lnTo>
                    <a:pt x="21997797" y="12700"/>
                  </a:lnTo>
                  <a:lnTo>
                    <a:pt x="22010497" y="12700"/>
                  </a:lnTo>
                  <a:lnTo>
                    <a:pt x="22010497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A71F36"/>
            </a:solidFill>
          </p:spPr>
        </p:sp>
      </p:grpSp>
      <p:sp>
        <p:nvSpPr>
          <p:cNvPr name="TextBox 51" id="51"/>
          <p:cNvSpPr txBox="true"/>
          <p:nvPr/>
        </p:nvSpPr>
        <p:spPr>
          <a:xfrm rot="0">
            <a:off x="1738803" y="8417036"/>
            <a:ext cx="14810138" cy="436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44"/>
              </a:lnSpc>
            </a:pPr>
            <a:r>
              <a:rPr lang="en-US" sz="18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Example</a:t>
            </a:r>
            <a:r>
              <a:rPr lang="en-US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Formal mentorship schemes within and across organizations.</a:t>
            </a:r>
          </a:p>
        </p:txBody>
      </p:sp>
      <p:grpSp>
        <p:nvGrpSpPr>
          <p:cNvPr name="Group 52" id="52"/>
          <p:cNvGrpSpPr/>
          <p:nvPr/>
        </p:nvGrpSpPr>
        <p:grpSpPr>
          <a:xfrm rot="0">
            <a:off x="1710083" y="7848927"/>
            <a:ext cx="11567904" cy="594690"/>
            <a:chOff x="0" y="0"/>
            <a:chExt cx="15423872" cy="792920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12700" y="12700"/>
              <a:ext cx="15398496" cy="767461"/>
            </a:xfrm>
            <a:custGeom>
              <a:avLst/>
              <a:gdLst/>
              <a:ahLst/>
              <a:cxnLst/>
              <a:rect r="r" b="b" t="t" l="l"/>
              <a:pathLst>
                <a:path h="767461" w="15398496">
                  <a:moveTo>
                    <a:pt x="0" y="127889"/>
                  </a:moveTo>
                  <a:cubicBezTo>
                    <a:pt x="0" y="57277"/>
                    <a:pt x="59055" y="0"/>
                    <a:pt x="131953" y="0"/>
                  </a:cubicBezTo>
                  <a:lnTo>
                    <a:pt x="15266543" y="0"/>
                  </a:lnTo>
                  <a:cubicBezTo>
                    <a:pt x="15339440" y="0"/>
                    <a:pt x="15398496" y="57277"/>
                    <a:pt x="15398496" y="127889"/>
                  </a:cubicBezTo>
                  <a:lnTo>
                    <a:pt x="15398496" y="639572"/>
                  </a:lnTo>
                  <a:cubicBezTo>
                    <a:pt x="15398496" y="710184"/>
                    <a:pt x="15339440" y="767461"/>
                    <a:pt x="15266543" y="767461"/>
                  </a:cubicBezTo>
                  <a:lnTo>
                    <a:pt x="131953" y="767461"/>
                  </a:lnTo>
                  <a:cubicBezTo>
                    <a:pt x="59055" y="767461"/>
                    <a:pt x="0" y="710184"/>
                    <a:pt x="0" y="639572"/>
                  </a:cubicBezTo>
                  <a:close/>
                </a:path>
              </a:pathLst>
            </a:custGeom>
            <a:solidFill>
              <a:srgbClr val="A71F36"/>
            </a:solidFill>
          </p:spPr>
        </p:sp>
        <p:sp>
          <p:nvSpPr>
            <p:cNvPr name="Freeform 54" id="54"/>
            <p:cNvSpPr/>
            <p:nvPr/>
          </p:nvSpPr>
          <p:spPr>
            <a:xfrm flipH="false" flipV="false" rot="0">
              <a:off x="0" y="0"/>
              <a:ext cx="15423896" cy="792861"/>
            </a:xfrm>
            <a:custGeom>
              <a:avLst/>
              <a:gdLst/>
              <a:ahLst/>
              <a:cxnLst/>
              <a:rect r="r" b="b" t="t" l="l"/>
              <a:pathLst>
                <a:path h="792861" w="15423896">
                  <a:moveTo>
                    <a:pt x="0" y="140589"/>
                  </a:moveTo>
                  <a:cubicBezTo>
                    <a:pt x="0" y="62611"/>
                    <a:pt x="65151" y="0"/>
                    <a:pt x="144653" y="0"/>
                  </a:cubicBezTo>
                  <a:lnTo>
                    <a:pt x="15279243" y="0"/>
                  </a:lnTo>
                  <a:lnTo>
                    <a:pt x="15279243" y="12700"/>
                  </a:lnTo>
                  <a:lnTo>
                    <a:pt x="15279243" y="0"/>
                  </a:lnTo>
                  <a:cubicBezTo>
                    <a:pt x="15358745" y="0"/>
                    <a:pt x="15423896" y="62611"/>
                    <a:pt x="15423896" y="140589"/>
                  </a:cubicBezTo>
                  <a:lnTo>
                    <a:pt x="15411196" y="140589"/>
                  </a:lnTo>
                  <a:lnTo>
                    <a:pt x="15423896" y="140589"/>
                  </a:lnTo>
                  <a:lnTo>
                    <a:pt x="15423896" y="652272"/>
                  </a:lnTo>
                  <a:lnTo>
                    <a:pt x="15411196" y="652272"/>
                  </a:lnTo>
                  <a:lnTo>
                    <a:pt x="15423896" y="652272"/>
                  </a:lnTo>
                  <a:cubicBezTo>
                    <a:pt x="15423896" y="730250"/>
                    <a:pt x="15358745" y="792861"/>
                    <a:pt x="15279243" y="792861"/>
                  </a:cubicBezTo>
                  <a:lnTo>
                    <a:pt x="15279243" y="780161"/>
                  </a:lnTo>
                  <a:lnTo>
                    <a:pt x="15279243" y="792861"/>
                  </a:lnTo>
                  <a:lnTo>
                    <a:pt x="144653" y="792861"/>
                  </a:lnTo>
                  <a:lnTo>
                    <a:pt x="144653" y="780161"/>
                  </a:lnTo>
                  <a:lnTo>
                    <a:pt x="144653" y="792861"/>
                  </a:lnTo>
                  <a:cubicBezTo>
                    <a:pt x="65151" y="792861"/>
                    <a:pt x="0" y="730377"/>
                    <a:pt x="0" y="652272"/>
                  </a:cubicBezTo>
                  <a:lnTo>
                    <a:pt x="0" y="140589"/>
                  </a:lnTo>
                  <a:lnTo>
                    <a:pt x="12700" y="140589"/>
                  </a:lnTo>
                  <a:lnTo>
                    <a:pt x="0" y="140589"/>
                  </a:lnTo>
                  <a:moveTo>
                    <a:pt x="25400" y="140589"/>
                  </a:moveTo>
                  <a:lnTo>
                    <a:pt x="25400" y="652272"/>
                  </a:lnTo>
                  <a:lnTo>
                    <a:pt x="12700" y="652272"/>
                  </a:lnTo>
                  <a:lnTo>
                    <a:pt x="25400" y="652272"/>
                  </a:lnTo>
                  <a:cubicBezTo>
                    <a:pt x="25400" y="715518"/>
                    <a:pt x="78359" y="767461"/>
                    <a:pt x="144653" y="767461"/>
                  </a:cubicBezTo>
                  <a:lnTo>
                    <a:pt x="15279243" y="767461"/>
                  </a:lnTo>
                  <a:cubicBezTo>
                    <a:pt x="15345409" y="767461"/>
                    <a:pt x="15398496" y="715518"/>
                    <a:pt x="15398496" y="652272"/>
                  </a:cubicBezTo>
                  <a:lnTo>
                    <a:pt x="15398496" y="140589"/>
                  </a:lnTo>
                  <a:cubicBezTo>
                    <a:pt x="15398496" y="77343"/>
                    <a:pt x="15345536" y="25400"/>
                    <a:pt x="15279243" y="25400"/>
                  </a:cubicBezTo>
                  <a:lnTo>
                    <a:pt x="144653" y="25400"/>
                  </a:lnTo>
                  <a:lnTo>
                    <a:pt x="144653" y="12700"/>
                  </a:lnTo>
                  <a:lnTo>
                    <a:pt x="144653" y="25400"/>
                  </a:lnTo>
                  <a:cubicBezTo>
                    <a:pt x="78359" y="25400"/>
                    <a:pt x="25400" y="77343"/>
                    <a:pt x="25400" y="14058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55" id="55"/>
          <p:cNvSpPr txBox="true"/>
          <p:nvPr/>
        </p:nvSpPr>
        <p:spPr>
          <a:xfrm rot="0">
            <a:off x="2029196" y="8023018"/>
            <a:ext cx="10929676" cy="2560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44"/>
              </a:lnSpc>
            </a:pPr>
            <a:r>
              <a:rPr lang="en-US" sz="18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Mentorship programs</a:t>
            </a: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 Knowledge transfer through experienced professionals mentoring others.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4069030">
            <a:off x="-61126" y="3944630"/>
            <a:ext cx="5313670" cy="10627340"/>
          </a:xfrm>
          <a:custGeom>
            <a:avLst/>
            <a:gdLst/>
            <a:ahLst/>
            <a:cxnLst/>
            <a:rect r="r" b="b" t="t" l="l"/>
            <a:pathLst>
              <a:path h="10627340" w="5313670">
                <a:moveTo>
                  <a:pt x="5313670" y="0"/>
                </a:moveTo>
                <a:lnTo>
                  <a:pt x="0" y="0"/>
                </a:lnTo>
                <a:lnTo>
                  <a:pt x="0" y="10627340"/>
                </a:lnTo>
                <a:lnTo>
                  <a:pt x="5313670" y="10627340"/>
                </a:lnTo>
                <a:lnTo>
                  <a:pt x="5313670" y="0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6730969">
            <a:off x="165475" y="5206783"/>
            <a:ext cx="4438165" cy="8876330"/>
          </a:xfrm>
          <a:custGeom>
            <a:avLst/>
            <a:gdLst/>
            <a:ahLst/>
            <a:cxnLst/>
            <a:rect r="r" b="b" t="t" l="l"/>
            <a:pathLst>
              <a:path h="8876330" w="4438165">
                <a:moveTo>
                  <a:pt x="0" y="0"/>
                </a:moveTo>
                <a:lnTo>
                  <a:pt x="4438165" y="0"/>
                </a:lnTo>
                <a:lnTo>
                  <a:pt x="4438165" y="8876330"/>
                </a:lnTo>
                <a:lnTo>
                  <a:pt x="0" y="88763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true" rot="7148013">
            <a:off x="13601198" y="-3271764"/>
            <a:ext cx="5309799" cy="10619597"/>
          </a:xfrm>
          <a:custGeom>
            <a:avLst/>
            <a:gdLst/>
            <a:ahLst/>
            <a:cxnLst/>
            <a:rect r="r" b="b" t="t" l="l"/>
            <a:pathLst>
              <a:path h="10619597" w="5309799">
                <a:moveTo>
                  <a:pt x="5309799" y="10619597"/>
                </a:moveTo>
                <a:lnTo>
                  <a:pt x="0" y="10619597"/>
                </a:lnTo>
                <a:lnTo>
                  <a:pt x="0" y="0"/>
                </a:lnTo>
                <a:lnTo>
                  <a:pt x="5309799" y="0"/>
                </a:lnTo>
                <a:lnTo>
                  <a:pt x="5309799" y="10619597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-3651986">
            <a:off x="14294835" y="-2754889"/>
            <a:ext cx="4434931" cy="8869863"/>
          </a:xfrm>
          <a:custGeom>
            <a:avLst/>
            <a:gdLst/>
            <a:ahLst/>
            <a:cxnLst/>
            <a:rect r="r" b="b" t="t" l="l"/>
            <a:pathLst>
              <a:path h="8869863" w="4434931">
                <a:moveTo>
                  <a:pt x="0" y="8869863"/>
                </a:moveTo>
                <a:lnTo>
                  <a:pt x="4434932" y="8869863"/>
                </a:lnTo>
                <a:lnTo>
                  <a:pt x="4434932" y="0"/>
                </a:lnTo>
                <a:lnTo>
                  <a:pt x="0" y="0"/>
                </a:lnTo>
                <a:lnTo>
                  <a:pt x="0" y="8869863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736597" y="9119280"/>
            <a:ext cx="4125144" cy="776376"/>
          </a:xfrm>
          <a:custGeom>
            <a:avLst/>
            <a:gdLst/>
            <a:ahLst/>
            <a:cxnLst/>
            <a:rect r="r" b="b" t="t" l="l"/>
            <a:pathLst>
              <a:path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807" r="0" b="-807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914400" y="962025"/>
            <a:ext cx="15412365" cy="6171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true">
                <a:solidFill>
                  <a:srgbClr val="A71F36"/>
                </a:solidFill>
                <a:latin typeface="Roboto Bold"/>
                <a:ea typeface="Roboto Bold"/>
                <a:cs typeface="Roboto Bold"/>
                <a:sym typeface="Roboto Bold"/>
              </a:rPr>
              <a:t>Methods for Cross-Sectoral Collaboration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885168" y="1917193"/>
            <a:ext cx="15875865" cy="594690"/>
            <a:chOff x="0" y="0"/>
            <a:chExt cx="21167820" cy="79292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2700" y="12700"/>
              <a:ext cx="21142325" cy="767461"/>
            </a:xfrm>
            <a:custGeom>
              <a:avLst/>
              <a:gdLst/>
              <a:ahLst/>
              <a:cxnLst/>
              <a:rect r="r" b="b" t="t" l="l"/>
              <a:pathLst>
                <a:path h="767461" w="21142325">
                  <a:moveTo>
                    <a:pt x="0" y="127889"/>
                  </a:moveTo>
                  <a:cubicBezTo>
                    <a:pt x="0" y="57277"/>
                    <a:pt x="59055" y="0"/>
                    <a:pt x="131953" y="0"/>
                  </a:cubicBezTo>
                  <a:lnTo>
                    <a:pt x="21010372" y="0"/>
                  </a:lnTo>
                  <a:cubicBezTo>
                    <a:pt x="21083270" y="0"/>
                    <a:pt x="21142325" y="57277"/>
                    <a:pt x="21142325" y="127889"/>
                  </a:cubicBezTo>
                  <a:lnTo>
                    <a:pt x="21142325" y="639572"/>
                  </a:lnTo>
                  <a:cubicBezTo>
                    <a:pt x="21142325" y="710184"/>
                    <a:pt x="21083270" y="767461"/>
                    <a:pt x="21010372" y="767461"/>
                  </a:cubicBezTo>
                  <a:lnTo>
                    <a:pt x="131953" y="767461"/>
                  </a:lnTo>
                  <a:cubicBezTo>
                    <a:pt x="59055" y="767461"/>
                    <a:pt x="0" y="710184"/>
                    <a:pt x="0" y="639572"/>
                  </a:cubicBezTo>
                  <a:close/>
                </a:path>
              </a:pathLst>
            </a:custGeom>
            <a:solidFill>
              <a:srgbClr val="A71F36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1167725" cy="792861"/>
            </a:xfrm>
            <a:custGeom>
              <a:avLst/>
              <a:gdLst/>
              <a:ahLst/>
              <a:cxnLst/>
              <a:rect r="r" b="b" t="t" l="l"/>
              <a:pathLst>
                <a:path h="792861" w="21167725">
                  <a:moveTo>
                    <a:pt x="0" y="140589"/>
                  </a:moveTo>
                  <a:cubicBezTo>
                    <a:pt x="0" y="62611"/>
                    <a:pt x="65151" y="0"/>
                    <a:pt x="144653" y="0"/>
                  </a:cubicBezTo>
                  <a:lnTo>
                    <a:pt x="21023072" y="0"/>
                  </a:lnTo>
                  <a:lnTo>
                    <a:pt x="21023072" y="12700"/>
                  </a:lnTo>
                  <a:lnTo>
                    <a:pt x="21023072" y="0"/>
                  </a:lnTo>
                  <a:cubicBezTo>
                    <a:pt x="21102574" y="0"/>
                    <a:pt x="21167725" y="62611"/>
                    <a:pt x="21167725" y="140589"/>
                  </a:cubicBezTo>
                  <a:lnTo>
                    <a:pt x="21155025" y="140589"/>
                  </a:lnTo>
                  <a:lnTo>
                    <a:pt x="21167725" y="140589"/>
                  </a:lnTo>
                  <a:lnTo>
                    <a:pt x="21167725" y="652272"/>
                  </a:lnTo>
                  <a:lnTo>
                    <a:pt x="21155025" y="652272"/>
                  </a:lnTo>
                  <a:lnTo>
                    <a:pt x="21167725" y="652272"/>
                  </a:lnTo>
                  <a:cubicBezTo>
                    <a:pt x="21167725" y="730250"/>
                    <a:pt x="21102574" y="792861"/>
                    <a:pt x="21023072" y="792861"/>
                  </a:cubicBezTo>
                  <a:lnTo>
                    <a:pt x="21023072" y="780161"/>
                  </a:lnTo>
                  <a:lnTo>
                    <a:pt x="21023072" y="792861"/>
                  </a:lnTo>
                  <a:lnTo>
                    <a:pt x="144653" y="792861"/>
                  </a:lnTo>
                  <a:lnTo>
                    <a:pt x="144653" y="780161"/>
                  </a:lnTo>
                  <a:lnTo>
                    <a:pt x="144653" y="792861"/>
                  </a:lnTo>
                  <a:cubicBezTo>
                    <a:pt x="65151" y="792861"/>
                    <a:pt x="0" y="730377"/>
                    <a:pt x="0" y="652272"/>
                  </a:cubicBezTo>
                  <a:lnTo>
                    <a:pt x="0" y="140589"/>
                  </a:lnTo>
                  <a:lnTo>
                    <a:pt x="12700" y="140589"/>
                  </a:lnTo>
                  <a:lnTo>
                    <a:pt x="0" y="140589"/>
                  </a:lnTo>
                  <a:moveTo>
                    <a:pt x="25400" y="140589"/>
                  </a:moveTo>
                  <a:lnTo>
                    <a:pt x="25400" y="652272"/>
                  </a:lnTo>
                  <a:lnTo>
                    <a:pt x="12700" y="652272"/>
                  </a:lnTo>
                  <a:lnTo>
                    <a:pt x="25400" y="652272"/>
                  </a:lnTo>
                  <a:cubicBezTo>
                    <a:pt x="25400" y="715518"/>
                    <a:pt x="78486" y="767461"/>
                    <a:pt x="144653" y="767461"/>
                  </a:cubicBezTo>
                  <a:lnTo>
                    <a:pt x="21023072" y="767461"/>
                  </a:lnTo>
                  <a:cubicBezTo>
                    <a:pt x="21089365" y="767461"/>
                    <a:pt x="21142325" y="715518"/>
                    <a:pt x="21142325" y="652272"/>
                  </a:cubicBezTo>
                  <a:lnTo>
                    <a:pt x="21142325" y="140589"/>
                  </a:lnTo>
                  <a:cubicBezTo>
                    <a:pt x="21142325" y="77343"/>
                    <a:pt x="21089238" y="25400"/>
                    <a:pt x="21023072" y="25400"/>
                  </a:cubicBezTo>
                  <a:lnTo>
                    <a:pt x="144653" y="25400"/>
                  </a:lnTo>
                  <a:lnTo>
                    <a:pt x="144653" y="12700"/>
                  </a:lnTo>
                  <a:lnTo>
                    <a:pt x="144653" y="25400"/>
                  </a:lnTo>
                  <a:cubicBezTo>
                    <a:pt x="78486" y="25400"/>
                    <a:pt x="25400" y="77343"/>
                    <a:pt x="25400" y="14058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974229" y="2025304"/>
            <a:ext cx="15697743" cy="3975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92"/>
              </a:lnSpc>
            </a:pPr>
            <a:r>
              <a:rPr lang="en-US" sz="24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Integrated Planning: </a:t>
            </a: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Joint planning sessions to align strategies across sectors</a:t>
            </a:r>
            <a:r>
              <a:rPr lang="en-US" sz="24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.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894693" y="2502360"/>
            <a:ext cx="15856815" cy="397440"/>
            <a:chOff x="0" y="0"/>
            <a:chExt cx="21142420" cy="52992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1142452" cy="529971"/>
            </a:xfrm>
            <a:custGeom>
              <a:avLst/>
              <a:gdLst/>
              <a:ahLst/>
              <a:cxnLst/>
              <a:rect r="r" b="b" t="t" l="l"/>
              <a:pathLst>
                <a:path h="529971" w="21142452">
                  <a:moveTo>
                    <a:pt x="0" y="0"/>
                  </a:moveTo>
                  <a:lnTo>
                    <a:pt x="21142452" y="0"/>
                  </a:lnTo>
                  <a:lnTo>
                    <a:pt x="21142452" y="529971"/>
                  </a:lnTo>
                  <a:lnTo>
                    <a:pt x="0" y="52997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1225566" y="2536968"/>
            <a:ext cx="15416912" cy="34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92"/>
              </a:lnSpc>
            </a:pPr>
            <a:r>
              <a:rPr lang="en-US" sz="24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Example: 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Multi-sectoral planning workshops.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885168" y="2890275"/>
            <a:ext cx="15875865" cy="594690"/>
            <a:chOff x="0" y="0"/>
            <a:chExt cx="21167820" cy="79292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12700" y="12700"/>
              <a:ext cx="21142325" cy="767461"/>
            </a:xfrm>
            <a:custGeom>
              <a:avLst/>
              <a:gdLst/>
              <a:ahLst/>
              <a:cxnLst/>
              <a:rect r="r" b="b" t="t" l="l"/>
              <a:pathLst>
                <a:path h="767461" w="21142325">
                  <a:moveTo>
                    <a:pt x="0" y="127889"/>
                  </a:moveTo>
                  <a:cubicBezTo>
                    <a:pt x="0" y="57277"/>
                    <a:pt x="59055" y="0"/>
                    <a:pt x="131953" y="0"/>
                  </a:cubicBezTo>
                  <a:lnTo>
                    <a:pt x="21010372" y="0"/>
                  </a:lnTo>
                  <a:cubicBezTo>
                    <a:pt x="21083270" y="0"/>
                    <a:pt x="21142325" y="57277"/>
                    <a:pt x="21142325" y="127889"/>
                  </a:cubicBezTo>
                  <a:lnTo>
                    <a:pt x="21142325" y="639572"/>
                  </a:lnTo>
                  <a:cubicBezTo>
                    <a:pt x="21142325" y="710184"/>
                    <a:pt x="21083270" y="767461"/>
                    <a:pt x="21010372" y="767461"/>
                  </a:cubicBezTo>
                  <a:lnTo>
                    <a:pt x="131953" y="767461"/>
                  </a:lnTo>
                  <a:cubicBezTo>
                    <a:pt x="59055" y="767461"/>
                    <a:pt x="0" y="710184"/>
                    <a:pt x="0" y="639572"/>
                  </a:cubicBezTo>
                  <a:close/>
                </a:path>
              </a:pathLst>
            </a:custGeom>
            <a:solidFill>
              <a:srgbClr val="A71F36"/>
            </a:solid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1167725" cy="792861"/>
            </a:xfrm>
            <a:custGeom>
              <a:avLst/>
              <a:gdLst/>
              <a:ahLst/>
              <a:cxnLst/>
              <a:rect r="r" b="b" t="t" l="l"/>
              <a:pathLst>
                <a:path h="792861" w="21167725">
                  <a:moveTo>
                    <a:pt x="0" y="140589"/>
                  </a:moveTo>
                  <a:cubicBezTo>
                    <a:pt x="0" y="62611"/>
                    <a:pt x="65151" y="0"/>
                    <a:pt x="144653" y="0"/>
                  </a:cubicBezTo>
                  <a:lnTo>
                    <a:pt x="21023072" y="0"/>
                  </a:lnTo>
                  <a:lnTo>
                    <a:pt x="21023072" y="12700"/>
                  </a:lnTo>
                  <a:lnTo>
                    <a:pt x="21023072" y="0"/>
                  </a:lnTo>
                  <a:cubicBezTo>
                    <a:pt x="21102574" y="0"/>
                    <a:pt x="21167725" y="62611"/>
                    <a:pt x="21167725" y="140589"/>
                  </a:cubicBezTo>
                  <a:lnTo>
                    <a:pt x="21155025" y="140589"/>
                  </a:lnTo>
                  <a:lnTo>
                    <a:pt x="21167725" y="140589"/>
                  </a:lnTo>
                  <a:lnTo>
                    <a:pt x="21167725" y="652272"/>
                  </a:lnTo>
                  <a:lnTo>
                    <a:pt x="21155025" y="652272"/>
                  </a:lnTo>
                  <a:lnTo>
                    <a:pt x="21167725" y="652272"/>
                  </a:lnTo>
                  <a:cubicBezTo>
                    <a:pt x="21167725" y="730250"/>
                    <a:pt x="21102574" y="792861"/>
                    <a:pt x="21023072" y="792861"/>
                  </a:cubicBezTo>
                  <a:lnTo>
                    <a:pt x="21023072" y="780161"/>
                  </a:lnTo>
                  <a:lnTo>
                    <a:pt x="21023072" y="792861"/>
                  </a:lnTo>
                  <a:lnTo>
                    <a:pt x="144653" y="792861"/>
                  </a:lnTo>
                  <a:lnTo>
                    <a:pt x="144653" y="780161"/>
                  </a:lnTo>
                  <a:lnTo>
                    <a:pt x="144653" y="792861"/>
                  </a:lnTo>
                  <a:cubicBezTo>
                    <a:pt x="65151" y="792861"/>
                    <a:pt x="0" y="730377"/>
                    <a:pt x="0" y="652272"/>
                  </a:cubicBezTo>
                  <a:lnTo>
                    <a:pt x="0" y="140589"/>
                  </a:lnTo>
                  <a:lnTo>
                    <a:pt x="12700" y="140589"/>
                  </a:lnTo>
                  <a:lnTo>
                    <a:pt x="0" y="140589"/>
                  </a:lnTo>
                  <a:moveTo>
                    <a:pt x="25400" y="140589"/>
                  </a:moveTo>
                  <a:lnTo>
                    <a:pt x="25400" y="652272"/>
                  </a:lnTo>
                  <a:lnTo>
                    <a:pt x="12700" y="652272"/>
                  </a:lnTo>
                  <a:lnTo>
                    <a:pt x="25400" y="652272"/>
                  </a:lnTo>
                  <a:cubicBezTo>
                    <a:pt x="25400" y="715518"/>
                    <a:pt x="78486" y="767461"/>
                    <a:pt x="144653" y="767461"/>
                  </a:cubicBezTo>
                  <a:lnTo>
                    <a:pt x="21023072" y="767461"/>
                  </a:lnTo>
                  <a:cubicBezTo>
                    <a:pt x="21089365" y="767461"/>
                    <a:pt x="21142325" y="715518"/>
                    <a:pt x="21142325" y="652272"/>
                  </a:cubicBezTo>
                  <a:lnTo>
                    <a:pt x="21142325" y="140589"/>
                  </a:lnTo>
                  <a:cubicBezTo>
                    <a:pt x="21142325" y="77343"/>
                    <a:pt x="21089238" y="25400"/>
                    <a:pt x="21023072" y="25400"/>
                  </a:cubicBezTo>
                  <a:lnTo>
                    <a:pt x="144653" y="25400"/>
                  </a:lnTo>
                  <a:lnTo>
                    <a:pt x="144653" y="12700"/>
                  </a:lnTo>
                  <a:lnTo>
                    <a:pt x="144653" y="25400"/>
                  </a:lnTo>
                  <a:cubicBezTo>
                    <a:pt x="78486" y="25400"/>
                    <a:pt x="25400" y="77343"/>
                    <a:pt x="25400" y="14058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18" id="18"/>
          <p:cNvSpPr txBox="true"/>
          <p:nvPr/>
        </p:nvSpPr>
        <p:spPr>
          <a:xfrm rot="0">
            <a:off x="974229" y="2998386"/>
            <a:ext cx="15697743" cy="3975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92"/>
              </a:lnSpc>
            </a:pPr>
            <a:r>
              <a:rPr lang="en-US" sz="24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Cross-Sectoral Committees: </a:t>
            </a: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Committees with representatives from different sectors for coordinated action.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894693" y="3475440"/>
            <a:ext cx="15856815" cy="397440"/>
            <a:chOff x="0" y="0"/>
            <a:chExt cx="21142420" cy="52992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1142452" cy="529971"/>
            </a:xfrm>
            <a:custGeom>
              <a:avLst/>
              <a:gdLst/>
              <a:ahLst/>
              <a:cxnLst/>
              <a:rect r="r" b="b" t="t" l="l"/>
              <a:pathLst>
                <a:path h="529971" w="21142452">
                  <a:moveTo>
                    <a:pt x="0" y="0"/>
                  </a:moveTo>
                  <a:lnTo>
                    <a:pt x="21142452" y="0"/>
                  </a:lnTo>
                  <a:lnTo>
                    <a:pt x="21142452" y="529971"/>
                  </a:lnTo>
                  <a:lnTo>
                    <a:pt x="0" y="52997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21" id="21"/>
          <p:cNvSpPr txBox="true"/>
          <p:nvPr/>
        </p:nvSpPr>
        <p:spPr>
          <a:xfrm rot="0">
            <a:off x="1225566" y="3510048"/>
            <a:ext cx="15416912" cy="34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92"/>
              </a:lnSpc>
            </a:pPr>
            <a:r>
              <a:rPr lang="en-US" sz="24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Example: 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Environmental committees in humanitarian organizations.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885168" y="3863355"/>
            <a:ext cx="15875865" cy="594690"/>
            <a:chOff x="0" y="0"/>
            <a:chExt cx="21167820" cy="79292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12700" y="12700"/>
              <a:ext cx="21142325" cy="767461"/>
            </a:xfrm>
            <a:custGeom>
              <a:avLst/>
              <a:gdLst/>
              <a:ahLst/>
              <a:cxnLst/>
              <a:rect r="r" b="b" t="t" l="l"/>
              <a:pathLst>
                <a:path h="767461" w="21142325">
                  <a:moveTo>
                    <a:pt x="0" y="127889"/>
                  </a:moveTo>
                  <a:cubicBezTo>
                    <a:pt x="0" y="57277"/>
                    <a:pt x="59055" y="0"/>
                    <a:pt x="131953" y="0"/>
                  </a:cubicBezTo>
                  <a:lnTo>
                    <a:pt x="21010372" y="0"/>
                  </a:lnTo>
                  <a:cubicBezTo>
                    <a:pt x="21083270" y="0"/>
                    <a:pt x="21142325" y="57277"/>
                    <a:pt x="21142325" y="127889"/>
                  </a:cubicBezTo>
                  <a:lnTo>
                    <a:pt x="21142325" y="639572"/>
                  </a:lnTo>
                  <a:cubicBezTo>
                    <a:pt x="21142325" y="710184"/>
                    <a:pt x="21083270" y="767461"/>
                    <a:pt x="21010372" y="767461"/>
                  </a:cubicBezTo>
                  <a:lnTo>
                    <a:pt x="131953" y="767461"/>
                  </a:lnTo>
                  <a:cubicBezTo>
                    <a:pt x="59055" y="767461"/>
                    <a:pt x="0" y="710184"/>
                    <a:pt x="0" y="639572"/>
                  </a:cubicBezTo>
                  <a:close/>
                </a:path>
              </a:pathLst>
            </a:custGeom>
            <a:solidFill>
              <a:srgbClr val="A71F36"/>
            </a:solid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21167725" cy="792861"/>
            </a:xfrm>
            <a:custGeom>
              <a:avLst/>
              <a:gdLst/>
              <a:ahLst/>
              <a:cxnLst/>
              <a:rect r="r" b="b" t="t" l="l"/>
              <a:pathLst>
                <a:path h="792861" w="21167725">
                  <a:moveTo>
                    <a:pt x="0" y="140589"/>
                  </a:moveTo>
                  <a:cubicBezTo>
                    <a:pt x="0" y="62611"/>
                    <a:pt x="65151" y="0"/>
                    <a:pt x="144653" y="0"/>
                  </a:cubicBezTo>
                  <a:lnTo>
                    <a:pt x="21023072" y="0"/>
                  </a:lnTo>
                  <a:lnTo>
                    <a:pt x="21023072" y="12700"/>
                  </a:lnTo>
                  <a:lnTo>
                    <a:pt x="21023072" y="0"/>
                  </a:lnTo>
                  <a:cubicBezTo>
                    <a:pt x="21102574" y="0"/>
                    <a:pt x="21167725" y="62611"/>
                    <a:pt x="21167725" y="140589"/>
                  </a:cubicBezTo>
                  <a:lnTo>
                    <a:pt x="21155025" y="140589"/>
                  </a:lnTo>
                  <a:lnTo>
                    <a:pt x="21167725" y="140589"/>
                  </a:lnTo>
                  <a:lnTo>
                    <a:pt x="21167725" y="652272"/>
                  </a:lnTo>
                  <a:lnTo>
                    <a:pt x="21155025" y="652272"/>
                  </a:lnTo>
                  <a:lnTo>
                    <a:pt x="21167725" y="652272"/>
                  </a:lnTo>
                  <a:cubicBezTo>
                    <a:pt x="21167725" y="730250"/>
                    <a:pt x="21102574" y="792861"/>
                    <a:pt x="21023072" y="792861"/>
                  </a:cubicBezTo>
                  <a:lnTo>
                    <a:pt x="21023072" y="780161"/>
                  </a:lnTo>
                  <a:lnTo>
                    <a:pt x="21023072" y="792861"/>
                  </a:lnTo>
                  <a:lnTo>
                    <a:pt x="144653" y="792861"/>
                  </a:lnTo>
                  <a:lnTo>
                    <a:pt x="144653" y="780161"/>
                  </a:lnTo>
                  <a:lnTo>
                    <a:pt x="144653" y="792861"/>
                  </a:lnTo>
                  <a:cubicBezTo>
                    <a:pt x="65151" y="792861"/>
                    <a:pt x="0" y="730377"/>
                    <a:pt x="0" y="652272"/>
                  </a:cubicBezTo>
                  <a:lnTo>
                    <a:pt x="0" y="140589"/>
                  </a:lnTo>
                  <a:lnTo>
                    <a:pt x="12700" y="140589"/>
                  </a:lnTo>
                  <a:lnTo>
                    <a:pt x="0" y="140589"/>
                  </a:lnTo>
                  <a:moveTo>
                    <a:pt x="25400" y="140589"/>
                  </a:moveTo>
                  <a:lnTo>
                    <a:pt x="25400" y="652272"/>
                  </a:lnTo>
                  <a:lnTo>
                    <a:pt x="12700" y="652272"/>
                  </a:lnTo>
                  <a:lnTo>
                    <a:pt x="25400" y="652272"/>
                  </a:lnTo>
                  <a:cubicBezTo>
                    <a:pt x="25400" y="715518"/>
                    <a:pt x="78486" y="767461"/>
                    <a:pt x="144653" y="767461"/>
                  </a:cubicBezTo>
                  <a:lnTo>
                    <a:pt x="21023072" y="767461"/>
                  </a:lnTo>
                  <a:cubicBezTo>
                    <a:pt x="21089365" y="767461"/>
                    <a:pt x="21142325" y="715518"/>
                    <a:pt x="21142325" y="652272"/>
                  </a:cubicBezTo>
                  <a:lnTo>
                    <a:pt x="21142325" y="140589"/>
                  </a:lnTo>
                  <a:cubicBezTo>
                    <a:pt x="21142325" y="77343"/>
                    <a:pt x="21089238" y="25400"/>
                    <a:pt x="21023072" y="25400"/>
                  </a:cubicBezTo>
                  <a:lnTo>
                    <a:pt x="144653" y="25400"/>
                  </a:lnTo>
                  <a:lnTo>
                    <a:pt x="144653" y="12700"/>
                  </a:lnTo>
                  <a:lnTo>
                    <a:pt x="144653" y="25400"/>
                  </a:lnTo>
                  <a:cubicBezTo>
                    <a:pt x="78486" y="25400"/>
                    <a:pt x="25400" y="77343"/>
                    <a:pt x="25400" y="14058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25" id="25"/>
          <p:cNvSpPr txBox="true"/>
          <p:nvPr/>
        </p:nvSpPr>
        <p:spPr>
          <a:xfrm rot="0">
            <a:off x="974229" y="3971466"/>
            <a:ext cx="15697743" cy="3975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92"/>
              </a:lnSpc>
            </a:pPr>
            <a:r>
              <a:rPr lang="en-US" sz="24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Joint Funding Mechanisms: </a:t>
            </a: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Pooling resources from different sectors to increase financial capacity.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894693" y="4448520"/>
            <a:ext cx="15856815" cy="397440"/>
            <a:chOff x="0" y="0"/>
            <a:chExt cx="21142420" cy="52992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21142452" cy="529971"/>
            </a:xfrm>
            <a:custGeom>
              <a:avLst/>
              <a:gdLst/>
              <a:ahLst/>
              <a:cxnLst/>
              <a:rect r="r" b="b" t="t" l="l"/>
              <a:pathLst>
                <a:path h="529971" w="21142452">
                  <a:moveTo>
                    <a:pt x="0" y="0"/>
                  </a:moveTo>
                  <a:lnTo>
                    <a:pt x="21142452" y="0"/>
                  </a:lnTo>
                  <a:lnTo>
                    <a:pt x="21142452" y="529971"/>
                  </a:lnTo>
                  <a:lnTo>
                    <a:pt x="0" y="52997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28" id="28"/>
          <p:cNvSpPr txBox="true"/>
          <p:nvPr/>
        </p:nvSpPr>
        <p:spPr>
          <a:xfrm rot="0">
            <a:off x="1225566" y="4483128"/>
            <a:ext cx="15416912" cy="34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92"/>
              </a:lnSpc>
            </a:pPr>
            <a:r>
              <a:rPr lang="en-US" sz="24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Example: 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Joint grant applications or pooled funding proposals.</a:t>
            </a:r>
          </a:p>
        </p:txBody>
      </p:sp>
      <p:grpSp>
        <p:nvGrpSpPr>
          <p:cNvPr name="Group 29" id="29"/>
          <p:cNvGrpSpPr/>
          <p:nvPr/>
        </p:nvGrpSpPr>
        <p:grpSpPr>
          <a:xfrm rot="0">
            <a:off x="885168" y="4836435"/>
            <a:ext cx="15875865" cy="594690"/>
            <a:chOff x="0" y="0"/>
            <a:chExt cx="21167820" cy="79292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12700" y="12700"/>
              <a:ext cx="21142325" cy="767461"/>
            </a:xfrm>
            <a:custGeom>
              <a:avLst/>
              <a:gdLst/>
              <a:ahLst/>
              <a:cxnLst/>
              <a:rect r="r" b="b" t="t" l="l"/>
              <a:pathLst>
                <a:path h="767461" w="21142325">
                  <a:moveTo>
                    <a:pt x="0" y="127889"/>
                  </a:moveTo>
                  <a:cubicBezTo>
                    <a:pt x="0" y="57277"/>
                    <a:pt x="59055" y="0"/>
                    <a:pt x="131953" y="0"/>
                  </a:cubicBezTo>
                  <a:lnTo>
                    <a:pt x="21010372" y="0"/>
                  </a:lnTo>
                  <a:cubicBezTo>
                    <a:pt x="21083270" y="0"/>
                    <a:pt x="21142325" y="57277"/>
                    <a:pt x="21142325" y="127889"/>
                  </a:cubicBezTo>
                  <a:lnTo>
                    <a:pt x="21142325" y="639572"/>
                  </a:lnTo>
                  <a:cubicBezTo>
                    <a:pt x="21142325" y="710184"/>
                    <a:pt x="21083270" y="767461"/>
                    <a:pt x="21010372" y="767461"/>
                  </a:cubicBezTo>
                  <a:lnTo>
                    <a:pt x="131953" y="767461"/>
                  </a:lnTo>
                  <a:cubicBezTo>
                    <a:pt x="59055" y="767461"/>
                    <a:pt x="0" y="710184"/>
                    <a:pt x="0" y="639572"/>
                  </a:cubicBezTo>
                  <a:close/>
                </a:path>
              </a:pathLst>
            </a:custGeom>
            <a:solidFill>
              <a:srgbClr val="A71F36"/>
            </a:solidFill>
          </p:spPr>
        </p:sp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21167725" cy="792861"/>
            </a:xfrm>
            <a:custGeom>
              <a:avLst/>
              <a:gdLst/>
              <a:ahLst/>
              <a:cxnLst/>
              <a:rect r="r" b="b" t="t" l="l"/>
              <a:pathLst>
                <a:path h="792861" w="21167725">
                  <a:moveTo>
                    <a:pt x="0" y="140589"/>
                  </a:moveTo>
                  <a:cubicBezTo>
                    <a:pt x="0" y="62611"/>
                    <a:pt x="65151" y="0"/>
                    <a:pt x="144653" y="0"/>
                  </a:cubicBezTo>
                  <a:lnTo>
                    <a:pt x="21023072" y="0"/>
                  </a:lnTo>
                  <a:lnTo>
                    <a:pt x="21023072" y="12700"/>
                  </a:lnTo>
                  <a:lnTo>
                    <a:pt x="21023072" y="0"/>
                  </a:lnTo>
                  <a:cubicBezTo>
                    <a:pt x="21102574" y="0"/>
                    <a:pt x="21167725" y="62611"/>
                    <a:pt x="21167725" y="140589"/>
                  </a:cubicBezTo>
                  <a:lnTo>
                    <a:pt x="21155025" y="140589"/>
                  </a:lnTo>
                  <a:lnTo>
                    <a:pt x="21167725" y="140589"/>
                  </a:lnTo>
                  <a:lnTo>
                    <a:pt x="21167725" y="652272"/>
                  </a:lnTo>
                  <a:lnTo>
                    <a:pt x="21155025" y="652272"/>
                  </a:lnTo>
                  <a:lnTo>
                    <a:pt x="21167725" y="652272"/>
                  </a:lnTo>
                  <a:cubicBezTo>
                    <a:pt x="21167725" y="730250"/>
                    <a:pt x="21102574" y="792861"/>
                    <a:pt x="21023072" y="792861"/>
                  </a:cubicBezTo>
                  <a:lnTo>
                    <a:pt x="21023072" y="780161"/>
                  </a:lnTo>
                  <a:lnTo>
                    <a:pt x="21023072" y="792861"/>
                  </a:lnTo>
                  <a:lnTo>
                    <a:pt x="144653" y="792861"/>
                  </a:lnTo>
                  <a:lnTo>
                    <a:pt x="144653" y="780161"/>
                  </a:lnTo>
                  <a:lnTo>
                    <a:pt x="144653" y="792861"/>
                  </a:lnTo>
                  <a:cubicBezTo>
                    <a:pt x="65151" y="792861"/>
                    <a:pt x="0" y="730377"/>
                    <a:pt x="0" y="652272"/>
                  </a:cubicBezTo>
                  <a:lnTo>
                    <a:pt x="0" y="140589"/>
                  </a:lnTo>
                  <a:lnTo>
                    <a:pt x="12700" y="140589"/>
                  </a:lnTo>
                  <a:lnTo>
                    <a:pt x="0" y="140589"/>
                  </a:lnTo>
                  <a:moveTo>
                    <a:pt x="25400" y="140589"/>
                  </a:moveTo>
                  <a:lnTo>
                    <a:pt x="25400" y="652272"/>
                  </a:lnTo>
                  <a:lnTo>
                    <a:pt x="12700" y="652272"/>
                  </a:lnTo>
                  <a:lnTo>
                    <a:pt x="25400" y="652272"/>
                  </a:lnTo>
                  <a:cubicBezTo>
                    <a:pt x="25400" y="715518"/>
                    <a:pt x="78486" y="767461"/>
                    <a:pt x="144653" y="767461"/>
                  </a:cubicBezTo>
                  <a:lnTo>
                    <a:pt x="21023072" y="767461"/>
                  </a:lnTo>
                  <a:cubicBezTo>
                    <a:pt x="21089365" y="767461"/>
                    <a:pt x="21142325" y="715518"/>
                    <a:pt x="21142325" y="652272"/>
                  </a:cubicBezTo>
                  <a:lnTo>
                    <a:pt x="21142325" y="140589"/>
                  </a:lnTo>
                  <a:cubicBezTo>
                    <a:pt x="21142325" y="77343"/>
                    <a:pt x="21089238" y="25400"/>
                    <a:pt x="21023072" y="25400"/>
                  </a:cubicBezTo>
                  <a:lnTo>
                    <a:pt x="144653" y="25400"/>
                  </a:lnTo>
                  <a:lnTo>
                    <a:pt x="144653" y="12700"/>
                  </a:lnTo>
                  <a:lnTo>
                    <a:pt x="144653" y="25400"/>
                  </a:lnTo>
                  <a:cubicBezTo>
                    <a:pt x="78486" y="25400"/>
                    <a:pt x="25400" y="77343"/>
                    <a:pt x="25400" y="14058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32" id="32"/>
          <p:cNvSpPr txBox="true"/>
          <p:nvPr/>
        </p:nvSpPr>
        <p:spPr>
          <a:xfrm rot="0">
            <a:off x="974229" y="4944546"/>
            <a:ext cx="15697743" cy="3975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92"/>
              </a:lnSpc>
            </a:pPr>
            <a:r>
              <a:rPr lang="en-US" sz="24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Collaborative Implementation: </a:t>
            </a: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Coordinating project implementation across sectors for efficiency.</a:t>
            </a:r>
          </a:p>
        </p:txBody>
      </p:sp>
      <p:grpSp>
        <p:nvGrpSpPr>
          <p:cNvPr name="Group 33" id="33"/>
          <p:cNvGrpSpPr/>
          <p:nvPr/>
        </p:nvGrpSpPr>
        <p:grpSpPr>
          <a:xfrm rot="0">
            <a:off x="894693" y="5421600"/>
            <a:ext cx="15856815" cy="397440"/>
            <a:chOff x="0" y="0"/>
            <a:chExt cx="21142420" cy="529920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21142452" cy="529971"/>
            </a:xfrm>
            <a:custGeom>
              <a:avLst/>
              <a:gdLst/>
              <a:ahLst/>
              <a:cxnLst/>
              <a:rect r="r" b="b" t="t" l="l"/>
              <a:pathLst>
                <a:path h="529971" w="21142452">
                  <a:moveTo>
                    <a:pt x="0" y="0"/>
                  </a:moveTo>
                  <a:lnTo>
                    <a:pt x="21142452" y="0"/>
                  </a:lnTo>
                  <a:lnTo>
                    <a:pt x="21142452" y="529971"/>
                  </a:lnTo>
                  <a:lnTo>
                    <a:pt x="0" y="52997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35" id="35"/>
          <p:cNvSpPr txBox="true"/>
          <p:nvPr/>
        </p:nvSpPr>
        <p:spPr>
          <a:xfrm rot="0">
            <a:off x="1225566" y="5456207"/>
            <a:ext cx="15416912" cy="34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92"/>
              </a:lnSpc>
            </a:pPr>
            <a:r>
              <a:rPr lang="en-US" sz="24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Example: 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Integrated project teams for environmental and humanitarian interventions.</a:t>
            </a:r>
          </a:p>
        </p:txBody>
      </p:sp>
      <p:grpSp>
        <p:nvGrpSpPr>
          <p:cNvPr name="Group 36" id="36"/>
          <p:cNvGrpSpPr/>
          <p:nvPr/>
        </p:nvGrpSpPr>
        <p:grpSpPr>
          <a:xfrm rot="0">
            <a:off x="885168" y="5809515"/>
            <a:ext cx="15875865" cy="594690"/>
            <a:chOff x="0" y="0"/>
            <a:chExt cx="21167820" cy="792920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12700" y="12700"/>
              <a:ext cx="21142325" cy="767461"/>
            </a:xfrm>
            <a:custGeom>
              <a:avLst/>
              <a:gdLst/>
              <a:ahLst/>
              <a:cxnLst/>
              <a:rect r="r" b="b" t="t" l="l"/>
              <a:pathLst>
                <a:path h="767461" w="21142325">
                  <a:moveTo>
                    <a:pt x="0" y="127889"/>
                  </a:moveTo>
                  <a:cubicBezTo>
                    <a:pt x="0" y="57277"/>
                    <a:pt x="59055" y="0"/>
                    <a:pt x="131953" y="0"/>
                  </a:cubicBezTo>
                  <a:lnTo>
                    <a:pt x="21010372" y="0"/>
                  </a:lnTo>
                  <a:cubicBezTo>
                    <a:pt x="21083270" y="0"/>
                    <a:pt x="21142325" y="57277"/>
                    <a:pt x="21142325" y="127889"/>
                  </a:cubicBezTo>
                  <a:lnTo>
                    <a:pt x="21142325" y="639572"/>
                  </a:lnTo>
                  <a:cubicBezTo>
                    <a:pt x="21142325" y="710184"/>
                    <a:pt x="21083270" y="767461"/>
                    <a:pt x="21010372" y="767461"/>
                  </a:cubicBezTo>
                  <a:lnTo>
                    <a:pt x="131953" y="767461"/>
                  </a:lnTo>
                  <a:cubicBezTo>
                    <a:pt x="59055" y="767461"/>
                    <a:pt x="0" y="710184"/>
                    <a:pt x="0" y="639572"/>
                  </a:cubicBezTo>
                  <a:close/>
                </a:path>
              </a:pathLst>
            </a:custGeom>
            <a:solidFill>
              <a:srgbClr val="A71F36"/>
            </a:solidFill>
          </p:spPr>
        </p:sp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21167725" cy="792861"/>
            </a:xfrm>
            <a:custGeom>
              <a:avLst/>
              <a:gdLst/>
              <a:ahLst/>
              <a:cxnLst/>
              <a:rect r="r" b="b" t="t" l="l"/>
              <a:pathLst>
                <a:path h="792861" w="21167725">
                  <a:moveTo>
                    <a:pt x="0" y="140589"/>
                  </a:moveTo>
                  <a:cubicBezTo>
                    <a:pt x="0" y="62611"/>
                    <a:pt x="65151" y="0"/>
                    <a:pt x="144653" y="0"/>
                  </a:cubicBezTo>
                  <a:lnTo>
                    <a:pt x="21023072" y="0"/>
                  </a:lnTo>
                  <a:lnTo>
                    <a:pt x="21023072" y="12700"/>
                  </a:lnTo>
                  <a:lnTo>
                    <a:pt x="21023072" y="0"/>
                  </a:lnTo>
                  <a:cubicBezTo>
                    <a:pt x="21102574" y="0"/>
                    <a:pt x="21167725" y="62611"/>
                    <a:pt x="21167725" y="140589"/>
                  </a:cubicBezTo>
                  <a:lnTo>
                    <a:pt x="21155025" y="140589"/>
                  </a:lnTo>
                  <a:lnTo>
                    <a:pt x="21167725" y="140589"/>
                  </a:lnTo>
                  <a:lnTo>
                    <a:pt x="21167725" y="652272"/>
                  </a:lnTo>
                  <a:lnTo>
                    <a:pt x="21155025" y="652272"/>
                  </a:lnTo>
                  <a:lnTo>
                    <a:pt x="21167725" y="652272"/>
                  </a:lnTo>
                  <a:cubicBezTo>
                    <a:pt x="21167725" y="730250"/>
                    <a:pt x="21102574" y="792861"/>
                    <a:pt x="21023072" y="792861"/>
                  </a:cubicBezTo>
                  <a:lnTo>
                    <a:pt x="21023072" y="780161"/>
                  </a:lnTo>
                  <a:lnTo>
                    <a:pt x="21023072" y="792861"/>
                  </a:lnTo>
                  <a:lnTo>
                    <a:pt x="144653" y="792861"/>
                  </a:lnTo>
                  <a:lnTo>
                    <a:pt x="144653" y="780161"/>
                  </a:lnTo>
                  <a:lnTo>
                    <a:pt x="144653" y="792861"/>
                  </a:lnTo>
                  <a:cubicBezTo>
                    <a:pt x="65151" y="792861"/>
                    <a:pt x="0" y="730377"/>
                    <a:pt x="0" y="652272"/>
                  </a:cubicBezTo>
                  <a:lnTo>
                    <a:pt x="0" y="140589"/>
                  </a:lnTo>
                  <a:lnTo>
                    <a:pt x="12700" y="140589"/>
                  </a:lnTo>
                  <a:lnTo>
                    <a:pt x="0" y="140589"/>
                  </a:lnTo>
                  <a:moveTo>
                    <a:pt x="25400" y="140589"/>
                  </a:moveTo>
                  <a:lnTo>
                    <a:pt x="25400" y="652272"/>
                  </a:lnTo>
                  <a:lnTo>
                    <a:pt x="12700" y="652272"/>
                  </a:lnTo>
                  <a:lnTo>
                    <a:pt x="25400" y="652272"/>
                  </a:lnTo>
                  <a:cubicBezTo>
                    <a:pt x="25400" y="715518"/>
                    <a:pt x="78486" y="767461"/>
                    <a:pt x="144653" y="767461"/>
                  </a:cubicBezTo>
                  <a:lnTo>
                    <a:pt x="21023072" y="767461"/>
                  </a:lnTo>
                  <a:cubicBezTo>
                    <a:pt x="21089365" y="767461"/>
                    <a:pt x="21142325" y="715518"/>
                    <a:pt x="21142325" y="652272"/>
                  </a:cubicBezTo>
                  <a:lnTo>
                    <a:pt x="21142325" y="140589"/>
                  </a:lnTo>
                  <a:cubicBezTo>
                    <a:pt x="21142325" y="77343"/>
                    <a:pt x="21089238" y="25400"/>
                    <a:pt x="21023072" y="25400"/>
                  </a:cubicBezTo>
                  <a:lnTo>
                    <a:pt x="144653" y="25400"/>
                  </a:lnTo>
                  <a:lnTo>
                    <a:pt x="144653" y="12700"/>
                  </a:lnTo>
                  <a:lnTo>
                    <a:pt x="144653" y="25400"/>
                  </a:lnTo>
                  <a:cubicBezTo>
                    <a:pt x="78486" y="25400"/>
                    <a:pt x="25400" y="77343"/>
                    <a:pt x="25400" y="14058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39" id="39"/>
          <p:cNvSpPr txBox="true"/>
          <p:nvPr/>
        </p:nvSpPr>
        <p:spPr>
          <a:xfrm rot="0">
            <a:off x="974229" y="5917626"/>
            <a:ext cx="15697743" cy="3975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92"/>
              </a:lnSpc>
            </a:pPr>
            <a:r>
              <a:rPr lang="en-US" sz="24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Shared monitoring and evaluation (M&amp;E): </a:t>
            </a: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Developing joint M&amp;E frameworks to track impact.</a:t>
            </a:r>
          </a:p>
        </p:txBody>
      </p:sp>
      <p:grpSp>
        <p:nvGrpSpPr>
          <p:cNvPr name="Group 40" id="40"/>
          <p:cNvGrpSpPr/>
          <p:nvPr/>
        </p:nvGrpSpPr>
        <p:grpSpPr>
          <a:xfrm rot="0">
            <a:off x="894693" y="6394680"/>
            <a:ext cx="15856815" cy="397440"/>
            <a:chOff x="0" y="0"/>
            <a:chExt cx="21142420" cy="529920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21142452" cy="529971"/>
            </a:xfrm>
            <a:custGeom>
              <a:avLst/>
              <a:gdLst/>
              <a:ahLst/>
              <a:cxnLst/>
              <a:rect r="r" b="b" t="t" l="l"/>
              <a:pathLst>
                <a:path h="529971" w="21142452">
                  <a:moveTo>
                    <a:pt x="0" y="0"/>
                  </a:moveTo>
                  <a:lnTo>
                    <a:pt x="21142452" y="0"/>
                  </a:lnTo>
                  <a:lnTo>
                    <a:pt x="21142452" y="529971"/>
                  </a:lnTo>
                  <a:lnTo>
                    <a:pt x="0" y="52997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42" id="42"/>
          <p:cNvSpPr txBox="true"/>
          <p:nvPr/>
        </p:nvSpPr>
        <p:spPr>
          <a:xfrm rot="0">
            <a:off x="1225566" y="6429288"/>
            <a:ext cx="15416912" cy="34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92"/>
              </a:lnSpc>
            </a:pPr>
            <a:r>
              <a:rPr lang="en-US" sz="24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Example: 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Joint progress reports and environmental impact assessments.</a:t>
            </a:r>
          </a:p>
        </p:txBody>
      </p:sp>
      <p:grpSp>
        <p:nvGrpSpPr>
          <p:cNvPr name="Group 43" id="43"/>
          <p:cNvGrpSpPr/>
          <p:nvPr/>
        </p:nvGrpSpPr>
        <p:grpSpPr>
          <a:xfrm rot="0">
            <a:off x="885168" y="6782595"/>
            <a:ext cx="15875865" cy="594690"/>
            <a:chOff x="0" y="0"/>
            <a:chExt cx="21167820" cy="792920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12700" y="12700"/>
              <a:ext cx="21142325" cy="767461"/>
            </a:xfrm>
            <a:custGeom>
              <a:avLst/>
              <a:gdLst/>
              <a:ahLst/>
              <a:cxnLst/>
              <a:rect r="r" b="b" t="t" l="l"/>
              <a:pathLst>
                <a:path h="767461" w="21142325">
                  <a:moveTo>
                    <a:pt x="0" y="127889"/>
                  </a:moveTo>
                  <a:cubicBezTo>
                    <a:pt x="0" y="57277"/>
                    <a:pt x="59055" y="0"/>
                    <a:pt x="131953" y="0"/>
                  </a:cubicBezTo>
                  <a:lnTo>
                    <a:pt x="21010372" y="0"/>
                  </a:lnTo>
                  <a:cubicBezTo>
                    <a:pt x="21083270" y="0"/>
                    <a:pt x="21142325" y="57277"/>
                    <a:pt x="21142325" y="127889"/>
                  </a:cubicBezTo>
                  <a:lnTo>
                    <a:pt x="21142325" y="639572"/>
                  </a:lnTo>
                  <a:cubicBezTo>
                    <a:pt x="21142325" y="710184"/>
                    <a:pt x="21083270" y="767461"/>
                    <a:pt x="21010372" y="767461"/>
                  </a:cubicBezTo>
                  <a:lnTo>
                    <a:pt x="131953" y="767461"/>
                  </a:lnTo>
                  <a:cubicBezTo>
                    <a:pt x="59055" y="767461"/>
                    <a:pt x="0" y="710184"/>
                    <a:pt x="0" y="639572"/>
                  </a:cubicBezTo>
                  <a:close/>
                </a:path>
              </a:pathLst>
            </a:custGeom>
            <a:solidFill>
              <a:srgbClr val="A71F36"/>
            </a:solidFill>
          </p:spPr>
        </p:sp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21167725" cy="792861"/>
            </a:xfrm>
            <a:custGeom>
              <a:avLst/>
              <a:gdLst/>
              <a:ahLst/>
              <a:cxnLst/>
              <a:rect r="r" b="b" t="t" l="l"/>
              <a:pathLst>
                <a:path h="792861" w="21167725">
                  <a:moveTo>
                    <a:pt x="0" y="140589"/>
                  </a:moveTo>
                  <a:cubicBezTo>
                    <a:pt x="0" y="62611"/>
                    <a:pt x="65151" y="0"/>
                    <a:pt x="144653" y="0"/>
                  </a:cubicBezTo>
                  <a:lnTo>
                    <a:pt x="21023072" y="0"/>
                  </a:lnTo>
                  <a:lnTo>
                    <a:pt x="21023072" y="12700"/>
                  </a:lnTo>
                  <a:lnTo>
                    <a:pt x="21023072" y="0"/>
                  </a:lnTo>
                  <a:cubicBezTo>
                    <a:pt x="21102574" y="0"/>
                    <a:pt x="21167725" y="62611"/>
                    <a:pt x="21167725" y="140589"/>
                  </a:cubicBezTo>
                  <a:lnTo>
                    <a:pt x="21155025" y="140589"/>
                  </a:lnTo>
                  <a:lnTo>
                    <a:pt x="21167725" y="140589"/>
                  </a:lnTo>
                  <a:lnTo>
                    <a:pt x="21167725" y="652272"/>
                  </a:lnTo>
                  <a:lnTo>
                    <a:pt x="21155025" y="652272"/>
                  </a:lnTo>
                  <a:lnTo>
                    <a:pt x="21167725" y="652272"/>
                  </a:lnTo>
                  <a:cubicBezTo>
                    <a:pt x="21167725" y="730250"/>
                    <a:pt x="21102574" y="792861"/>
                    <a:pt x="21023072" y="792861"/>
                  </a:cubicBezTo>
                  <a:lnTo>
                    <a:pt x="21023072" y="780161"/>
                  </a:lnTo>
                  <a:lnTo>
                    <a:pt x="21023072" y="792861"/>
                  </a:lnTo>
                  <a:lnTo>
                    <a:pt x="144653" y="792861"/>
                  </a:lnTo>
                  <a:lnTo>
                    <a:pt x="144653" y="780161"/>
                  </a:lnTo>
                  <a:lnTo>
                    <a:pt x="144653" y="792861"/>
                  </a:lnTo>
                  <a:cubicBezTo>
                    <a:pt x="65151" y="792861"/>
                    <a:pt x="0" y="730377"/>
                    <a:pt x="0" y="652272"/>
                  </a:cubicBezTo>
                  <a:lnTo>
                    <a:pt x="0" y="140589"/>
                  </a:lnTo>
                  <a:lnTo>
                    <a:pt x="12700" y="140589"/>
                  </a:lnTo>
                  <a:lnTo>
                    <a:pt x="0" y="140589"/>
                  </a:lnTo>
                  <a:moveTo>
                    <a:pt x="25400" y="140589"/>
                  </a:moveTo>
                  <a:lnTo>
                    <a:pt x="25400" y="652272"/>
                  </a:lnTo>
                  <a:lnTo>
                    <a:pt x="12700" y="652272"/>
                  </a:lnTo>
                  <a:lnTo>
                    <a:pt x="25400" y="652272"/>
                  </a:lnTo>
                  <a:cubicBezTo>
                    <a:pt x="25400" y="715518"/>
                    <a:pt x="78486" y="767461"/>
                    <a:pt x="144653" y="767461"/>
                  </a:cubicBezTo>
                  <a:lnTo>
                    <a:pt x="21023072" y="767461"/>
                  </a:lnTo>
                  <a:cubicBezTo>
                    <a:pt x="21089365" y="767461"/>
                    <a:pt x="21142325" y="715518"/>
                    <a:pt x="21142325" y="652272"/>
                  </a:cubicBezTo>
                  <a:lnTo>
                    <a:pt x="21142325" y="140589"/>
                  </a:lnTo>
                  <a:cubicBezTo>
                    <a:pt x="21142325" y="77343"/>
                    <a:pt x="21089238" y="25400"/>
                    <a:pt x="21023072" y="25400"/>
                  </a:cubicBezTo>
                  <a:lnTo>
                    <a:pt x="144653" y="25400"/>
                  </a:lnTo>
                  <a:lnTo>
                    <a:pt x="144653" y="12700"/>
                  </a:lnTo>
                  <a:lnTo>
                    <a:pt x="144653" y="25400"/>
                  </a:lnTo>
                  <a:cubicBezTo>
                    <a:pt x="78486" y="25400"/>
                    <a:pt x="25400" y="77343"/>
                    <a:pt x="25400" y="14058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46" id="46"/>
          <p:cNvSpPr txBox="true"/>
          <p:nvPr/>
        </p:nvSpPr>
        <p:spPr>
          <a:xfrm rot="0">
            <a:off x="974229" y="6890706"/>
            <a:ext cx="15697743" cy="3975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92"/>
              </a:lnSpc>
            </a:pPr>
            <a:r>
              <a:rPr lang="en-US" sz="24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Regular coordination meetings: </a:t>
            </a: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Regular meetings to discuss challenges and maintain collaboration.</a:t>
            </a:r>
          </a:p>
        </p:txBody>
      </p:sp>
      <p:grpSp>
        <p:nvGrpSpPr>
          <p:cNvPr name="Group 47" id="47"/>
          <p:cNvGrpSpPr/>
          <p:nvPr/>
        </p:nvGrpSpPr>
        <p:grpSpPr>
          <a:xfrm rot="0">
            <a:off x="894693" y="7367760"/>
            <a:ext cx="15856815" cy="397440"/>
            <a:chOff x="0" y="0"/>
            <a:chExt cx="21142420" cy="529920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21142452" cy="529971"/>
            </a:xfrm>
            <a:custGeom>
              <a:avLst/>
              <a:gdLst/>
              <a:ahLst/>
              <a:cxnLst/>
              <a:rect r="r" b="b" t="t" l="l"/>
              <a:pathLst>
                <a:path h="529971" w="21142452">
                  <a:moveTo>
                    <a:pt x="0" y="0"/>
                  </a:moveTo>
                  <a:lnTo>
                    <a:pt x="21142452" y="0"/>
                  </a:lnTo>
                  <a:lnTo>
                    <a:pt x="21142452" y="529971"/>
                  </a:lnTo>
                  <a:lnTo>
                    <a:pt x="0" y="52997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49" id="49"/>
          <p:cNvSpPr txBox="true"/>
          <p:nvPr/>
        </p:nvSpPr>
        <p:spPr>
          <a:xfrm rot="0">
            <a:off x="1225566" y="7402368"/>
            <a:ext cx="15416912" cy="34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92"/>
              </a:lnSpc>
            </a:pPr>
            <a:r>
              <a:rPr lang="en-US" sz="24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Example: 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Monthly inter-agency working group meetings.</a:t>
            </a:r>
          </a:p>
        </p:txBody>
      </p:sp>
      <p:grpSp>
        <p:nvGrpSpPr>
          <p:cNvPr name="Group 50" id="50"/>
          <p:cNvGrpSpPr/>
          <p:nvPr/>
        </p:nvGrpSpPr>
        <p:grpSpPr>
          <a:xfrm rot="0">
            <a:off x="885168" y="7755675"/>
            <a:ext cx="15875865" cy="594690"/>
            <a:chOff x="0" y="0"/>
            <a:chExt cx="21167820" cy="792920"/>
          </a:xfrm>
        </p:grpSpPr>
        <p:sp>
          <p:nvSpPr>
            <p:cNvPr name="Freeform 51" id="51"/>
            <p:cNvSpPr/>
            <p:nvPr/>
          </p:nvSpPr>
          <p:spPr>
            <a:xfrm flipH="false" flipV="false" rot="0">
              <a:off x="12700" y="12700"/>
              <a:ext cx="21142325" cy="767461"/>
            </a:xfrm>
            <a:custGeom>
              <a:avLst/>
              <a:gdLst/>
              <a:ahLst/>
              <a:cxnLst/>
              <a:rect r="r" b="b" t="t" l="l"/>
              <a:pathLst>
                <a:path h="767461" w="21142325">
                  <a:moveTo>
                    <a:pt x="0" y="127889"/>
                  </a:moveTo>
                  <a:cubicBezTo>
                    <a:pt x="0" y="57277"/>
                    <a:pt x="59055" y="0"/>
                    <a:pt x="131953" y="0"/>
                  </a:cubicBezTo>
                  <a:lnTo>
                    <a:pt x="21010372" y="0"/>
                  </a:lnTo>
                  <a:cubicBezTo>
                    <a:pt x="21083270" y="0"/>
                    <a:pt x="21142325" y="57277"/>
                    <a:pt x="21142325" y="127889"/>
                  </a:cubicBezTo>
                  <a:lnTo>
                    <a:pt x="21142325" y="639572"/>
                  </a:lnTo>
                  <a:cubicBezTo>
                    <a:pt x="21142325" y="710184"/>
                    <a:pt x="21083270" y="767461"/>
                    <a:pt x="21010372" y="767461"/>
                  </a:cubicBezTo>
                  <a:lnTo>
                    <a:pt x="131953" y="767461"/>
                  </a:lnTo>
                  <a:cubicBezTo>
                    <a:pt x="59055" y="767461"/>
                    <a:pt x="0" y="710184"/>
                    <a:pt x="0" y="639572"/>
                  </a:cubicBezTo>
                  <a:close/>
                </a:path>
              </a:pathLst>
            </a:custGeom>
            <a:solidFill>
              <a:srgbClr val="A71F36"/>
            </a:solidFill>
          </p:spPr>
        </p:sp>
        <p:sp>
          <p:nvSpPr>
            <p:cNvPr name="Freeform 52" id="52"/>
            <p:cNvSpPr/>
            <p:nvPr/>
          </p:nvSpPr>
          <p:spPr>
            <a:xfrm flipH="false" flipV="false" rot="0">
              <a:off x="0" y="0"/>
              <a:ext cx="21167725" cy="792861"/>
            </a:xfrm>
            <a:custGeom>
              <a:avLst/>
              <a:gdLst/>
              <a:ahLst/>
              <a:cxnLst/>
              <a:rect r="r" b="b" t="t" l="l"/>
              <a:pathLst>
                <a:path h="792861" w="21167725">
                  <a:moveTo>
                    <a:pt x="0" y="140589"/>
                  </a:moveTo>
                  <a:cubicBezTo>
                    <a:pt x="0" y="62611"/>
                    <a:pt x="65151" y="0"/>
                    <a:pt x="144653" y="0"/>
                  </a:cubicBezTo>
                  <a:lnTo>
                    <a:pt x="21023072" y="0"/>
                  </a:lnTo>
                  <a:lnTo>
                    <a:pt x="21023072" y="12700"/>
                  </a:lnTo>
                  <a:lnTo>
                    <a:pt x="21023072" y="0"/>
                  </a:lnTo>
                  <a:cubicBezTo>
                    <a:pt x="21102574" y="0"/>
                    <a:pt x="21167725" y="62611"/>
                    <a:pt x="21167725" y="140589"/>
                  </a:cubicBezTo>
                  <a:lnTo>
                    <a:pt x="21155025" y="140589"/>
                  </a:lnTo>
                  <a:lnTo>
                    <a:pt x="21167725" y="140589"/>
                  </a:lnTo>
                  <a:lnTo>
                    <a:pt x="21167725" y="652272"/>
                  </a:lnTo>
                  <a:lnTo>
                    <a:pt x="21155025" y="652272"/>
                  </a:lnTo>
                  <a:lnTo>
                    <a:pt x="21167725" y="652272"/>
                  </a:lnTo>
                  <a:cubicBezTo>
                    <a:pt x="21167725" y="730250"/>
                    <a:pt x="21102574" y="792861"/>
                    <a:pt x="21023072" y="792861"/>
                  </a:cubicBezTo>
                  <a:lnTo>
                    <a:pt x="21023072" y="780161"/>
                  </a:lnTo>
                  <a:lnTo>
                    <a:pt x="21023072" y="792861"/>
                  </a:lnTo>
                  <a:lnTo>
                    <a:pt x="144653" y="792861"/>
                  </a:lnTo>
                  <a:lnTo>
                    <a:pt x="144653" y="780161"/>
                  </a:lnTo>
                  <a:lnTo>
                    <a:pt x="144653" y="792861"/>
                  </a:lnTo>
                  <a:cubicBezTo>
                    <a:pt x="65151" y="792861"/>
                    <a:pt x="0" y="730377"/>
                    <a:pt x="0" y="652272"/>
                  </a:cubicBezTo>
                  <a:lnTo>
                    <a:pt x="0" y="140589"/>
                  </a:lnTo>
                  <a:lnTo>
                    <a:pt x="12700" y="140589"/>
                  </a:lnTo>
                  <a:lnTo>
                    <a:pt x="0" y="140589"/>
                  </a:lnTo>
                  <a:moveTo>
                    <a:pt x="25400" y="140589"/>
                  </a:moveTo>
                  <a:lnTo>
                    <a:pt x="25400" y="652272"/>
                  </a:lnTo>
                  <a:lnTo>
                    <a:pt x="12700" y="652272"/>
                  </a:lnTo>
                  <a:lnTo>
                    <a:pt x="25400" y="652272"/>
                  </a:lnTo>
                  <a:cubicBezTo>
                    <a:pt x="25400" y="715518"/>
                    <a:pt x="78486" y="767461"/>
                    <a:pt x="144653" y="767461"/>
                  </a:cubicBezTo>
                  <a:lnTo>
                    <a:pt x="21023072" y="767461"/>
                  </a:lnTo>
                  <a:cubicBezTo>
                    <a:pt x="21089365" y="767461"/>
                    <a:pt x="21142325" y="715518"/>
                    <a:pt x="21142325" y="652272"/>
                  </a:cubicBezTo>
                  <a:lnTo>
                    <a:pt x="21142325" y="140589"/>
                  </a:lnTo>
                  <a:cubicBezTo>
                    <a:pt x="21142325" y="77343"/>
                    <a:pt x="21089238" y="25400"/>
                    <a:pt x="21023072" y="25400"/>
                  </a:cubicBezTo>
                  <a:lnTo>
                    <a:pt x="144653" y="25400"/>
                  </a:lnTo>
                  <a:lnTo>
                    <a:pt x="144653" y="12700"/>
                  </a:lnTo>
                  <a:lnTo>
                    <a:pt x="144653" y="25400"/>
                  </a:lnTo>
                  <a:cubicBezTo>
                    <a:pt x="78486" y="25400"/>
                    <a:pt x="25400" y="77343"/>
                    <a:pt x="25400" y="14058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53" id="53"/>
          <p:cNvSpPr txBox="true"/>
          <p:nvPr/>
        </p:nvSpPr>
        <p:spPr>
          <a:xfrm rot="0">
            <a:off x="974229" y="7863786"/>
            <a:ext cx="15697743" cy="3975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92"/>
              </a:lnSpc>
            </a:pPr>
            <a:r>
              <a:rPr lang="en-US" sz="24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Policy development and advocacy: </a:t>
            </a: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Jointly advocating for environmental and cross-sectoral policies.</a:t>
            </a:r>
          </a:p>
        </p:txBody>
      </p:sp>
      <p:grpSp>
        <p:nvGrpSpPr>
          <p:cNvPr name="Group 54" id="54"/>
          <p:cNvGrpSpPr/>
          <p:nvPr/>
        </p:nvGrpSpPr>
        <p:grpSpPr>
          <a:xfrm rot="0">
            <a:off x="894693" y="8340840"/>
            <a:ext cx="15856815" cy="397440"/>
            <a:chOff x="0" y="0"/>
            <a:chExt cx="21142420" cy="529920"/>
          </a:xfrm>
        </p:grpSpPr>
        <p:sp>
          <p:nvSpPr>
            <p:cNvPr name="Freeform 55" id="55"/>
            <p:cNvSpPr/>
            <p:nvPr/>
          </p:nvSpPr>
          <p:spPr>
            <a:xfrm flipH="false" flipV="false" rot="0">
              <a:off x="0" y="0"/>
              <a:ext cx="21142452" cy="529971"/>
            </a:xfrm>
            <a:custGeom>
              <a:avLst/>
              <a:gdLst/>
              <a:ahLst/>
              <a:cxnLst/>
              <a:rect r="r" b="b" t="t" l="l"/>
              <a:pathLst>
                <a:path h="529971" w="21142452">
                  <a:moveTo>
                    <a:pt x="0" y="0"/>
                  </a:moveTo>
                  <a:lnTo>
                    <a:pt x="21142452" y="0"/>
                  </a:lnTo>
                  <a:lnTo>
                    <a:pt x="21142452" y="529971"/>
                  </a:lnTo>
                  <a:lnTo>
                    <a:pt x="0" y="52997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56" id="56"/>
          <p:cNvSpPr txBox="true"/>
          <p:nvPr/>
        </p:nvSpPr>
        <p:spPr>
          <a:xfrm rot="0">
            <a:off x="1225566" y="8375448"/>
            <a:ext cx="15416912" cy="34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92"/>
              </a:lnSpc>
            </a:pPr>
            <a:r>
              <a:rPr lang="en-US" sz="24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Example: 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Co-authored policy briefs and advocacy campaigns.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19272" y="9193500"/>
            <a:ext cx="4125144" cy="776376"/>
          </a:xfrm>
          <a:custGeom>
            <a:avLst/>
            <a:gdLst/>
            <a:ahLst/>
            <a:cxnLst/>
            <a:rect r="r" b="b" t="t" l="l"/>
            <a:pathLst>
              <a:path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807" r="0" b="-807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01108" y="269554"/>
            <a:ext cx="16173450" cy="6266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60"/>
              </a:lnSpc>
            </a:pPr>
            <a:r>
              <a:rPr lang="en-US" sz="4500" b="true">
                <a:solidFill>
                  <a:srgbClr val="A71F36"/>
                </a:solidFill>
                <a:latin typeface="Roboto Bold"/>
                <a:ea typeface="Roboto Bold"/>
                <a:cs typeface="Roboto Bold"/>
                <a:sym typeface="Roboto Bold"/>
              </a:rPr>
              <a:t>Entry Points for Collaboration and Knowledge Sharing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701934" y="1297395"/>
            <a:ext cx="15111566" cy="589425"/>
            <a:chOff x="0" y="0"/>
            <a:chExt cx="20148754" cy="7859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12700" y="12700"/>
              <a:ext cx="20123404" cy="760476"/>
            </a:xfrm>
            <a:custGeom>
              <a:avLst/>
              <a:gdLst/>
              <a:ahLst/>
              <a:cxnLst/>
              <a:rect r="r" b="b" t="t" l="l"/>
              <a:pathLst>
                <a:path h="760476" w="20123404">
                  <a:moveTo>
                    <a:pt x="0" y="126746"/>
                  </a:moveTo>
                  <a:cubicBezTo>
                    <a:pt x="0" y="56769"/>
                    <a:pt x="58547" y="0"/>
                    <a:pt x="130810" y="0"/>
                  </a:cubicBezTo>
                  <a:lnTo>
                    <a:pt x="19992594" y="0"/>
                  </a:lnTo>
                  <a:cubicBezTo>
                    <a:pt x="20064857" y="0"/>
                    <a:pt x="20123404" y="56769"/>
                    <a:pt x="20123404" y="126746"/>
                  </a:cubicBezTo>
                  <a:lnTo>
                    <a:pt x="20123404" y="633730"/>
                  </a:lnTo>
                  <a:cubicBezTo>
                    <a:pt x="20123404" y="703707"/>
                    <a:pt x="20064857" y="760476"/>
                    <a:pt x="19992594" y="760476"/>
                  </a:cubicBezTo>
                  <a:lnTo>
                    <a:pt x="130810" y="760476"/>
                  </a:lnTo>
                  <a:cubicBezTo>
                    <a:pt x="58547" y="760476"/>
                    <a:pt x="0" y="703707"/>
                    <a:pt x="0" y="633730"/>
                  </a:cubicBezTo>
                  <a:close/>
                </a:path>
              </a:pathLst>
            </a:custGeom>
            <a:solidFill>
              <a:srgbClr val="A71F36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0148804" cy="785876"/>
            </a:xfrm>
            <a:custGeom>
              <a:avLst/>
              <a:gdLst/>
              <a:ahLst/>
              <a:cxnLst/>
              <a:rect r="r" b="b" t="t" l="l"/>
              <a:pathLst>
                <a:path h="785876" w="20148804">
                  <a:moveTo>
                    <a:pt x="0" y="139446"/>
                  </a:moveTo>
                  <a:cubicBezTo>
                    <a:pt x="0" y="62103"/>
                    <a:pt x="64643" y="0"/>
                    <a:pt x="143510" y="0"/>
                  </a:cubicBezTo>
                  <a:lnTo>
                    <a:pt x="20005294" y="0"/>
                  </a:lnTo>
                  <a:lnTo>
                    <a:pt x="20005294" y="12700"/>
                  </a:lnTo>
                  <a:lnTo>
                    <a:pt x="20005294" y="0"/>
                  </a:lnTo>
                  <a:cubicBezTo>
                    <a:pt x="20084160" y="0"/>
                    <a:pt x="20148804" y="62103"/>
                    <a:pt x="20148804" y="139446"/>
                  </a:cubicBezTo>
                  <a:lnTo>
                    <a:pt x="20136104" y="139446"/>
                  </a:lnTo>
                  <a:lnTo>
                    <a:pt x="20148804" y="139446"/>
                  </a:lnTo>
                  <a:lnTo>
                    <a:pt x="20148804" y="646430"/>
                  </a:lnTo>
                  <a:lnTo>
                    <a:pt x="20136104" y="646430"/>
                  </a:lnTo>
                  <a:lnTo>
                    <a:pt x="20148804" y="646430"/>
                  </a:lnTo>
                  <a:cubicBezTo>
                    <a:pt x="20148804" y="723773"/>
                    <a:pt x="20084160" y="785876"/>
                    <a:pt x="20005294" y="785876"/>
                  </a:cubicBezTo>
                  <a:lnTo>
                    <a:pt x="20005294" y="773176"/>
                  </a:lnTo>
                  <a:lnTo>
                    <a:pt x="20005294" y="785876"/>
                  </a:lnTo>
                  <a:lnTo>
                    <a:pt x="143510" y="785876"/>
                  </a:lnTo>
                  <a:lnTo>
                    <a:pt x="143510" y="773176"/>
                  </a:lnTo>
                  <a:lnTo>
                    <a:pt x="143510" y="785876"/>
                  </a:lnTo>
                  <a:cubicBezTo>
                    <a:pt x="64643" y="785876"/>
                    <a:pt x="0" y="723900"/>
                    <a:pt x="0" y="646430"/>
                  </a:cubicBezTo>
                  <a:lnTo>
                    <a:pt x="0" y="139446"/>
                  </a:lnTo>
                  <a:lnTo>
                    <a:pt x="12700" y="139446"/>
                  </a:lnTo>
                  <a:lnTo>
                    <a:pt x="0" y="139446"/>
                  </a:lnTo>
                  <a:moveTo>
                    <a:pt x="25400" y="139446"/>
                  </a:moveTo>
                  <a:lnTo>
                    <a:pt x="25400" y="646430"/>
                  </a:lnTo>
                  <a:lnTo>
                    <a:pt x="12700" y="646430"/>
                  </a:lnTo>
                  <a:lnTo>
                    <a:pt x="25400" y="646430"/>
                  </a:lnTo>
                  <a:cubicBezTo>
                    <a:pt x="25400" y="709041"/>
                    <a:pt x="77851" y="760476"/>
                    <a:pt x="143510" y="760476"/>
                  </a:cubicBezTo>
                  <a:lnTo>
                    <a:pt x="20005294" y="760476"/>
                  </a:lnTo>
                  <a:cubicBezTo>
                    <a:pt x="20070953" y="760476"/>
                    <a:pt x="20123404" y="709041"/>
                    <a:pt x="20123404" y="646430"/>
                  </a:cubicBezTo>
                  <a:lnTo>
                    <a:pt x="20123404" y="139446"/>
                  </a:lnTo>
                  <a:cubicBezTo>
                    <a:pt x="20123404" y="76835"/>
                    <a:pt x="20070953" y="25400"/>
                    <a:pt x="20005294" y="25400"/>
                  </a:cubicBezTo>
                  <a:lnTo>
                    <a:pt x="143510" y="25400"/>
                  </a:lnTo>
                  <a:lnTo>
                    <a:pt x="143510" y="12700"/>
                  </a:lnTo>
                  <a:lnTo>
                    <a:pt x="143510" y="25400"/>
                  </a:lnTo>
                  <a:cubicBezTo>
                    <a:pt x="77851" y="25400"/>
                    <a:pt x="25400" y="76835"/>
                    <a:pt x="25400" y="13944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1790738" y="1405248"/>
            <a:ext cx="14933959" cy="3927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92"/>
              </a:lnSpc>
            </a:pPr>
            <a:r>
              <a:rPr lang="en-US" sz="24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Needs assessments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Including environmental criteria in assessments.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026155" y="1897297"/>
            <a:ext cx="14697238" cy="292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25755" indent="-108585" lvl="2">
              <a:lnSpc>
                <a:spcPts val="1944"/>
              </a:lnSpc>
              <a:buFont typeface="Arial"/>
              <a:buChar char="⚬"/>
            </a:pPr>
            <a:r>
              <a:rPr lang="en-US" b="true" sz="180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Example</a:t>
            </a:r>
            <a:r>
              <a:rPr lang="en-US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Adding environmental impact questions to surveys.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701934" y="2190690"/>
            <a:ext cx="15111566" cy="589425"/>
            <a:chOff x="0" y="0"/>
            <a:chExt cx="20148754" cy="7859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12700" y="12700"/>
              <a:ext cx="20123404" cy="760476"/>
            </a:xfrm>
            <a:custGeom>
              <a:avLst/>
              <a:gdLst/>
              <a:ahLst/>
              <a:cxnLst/>
              <a:rect r="r" b="b" t="t" l="l"/>
              <a:pathLst>
                <a:path h="760476" w="20123404">
                  <a:moveTo>
                    <a:pt x="0" y="126746"/>
                  </a:moveTo>
                  <a:cubicBezTo>
                    <a:pt x="0" y="56769"/>
                    <a:pt x="58547" y="0"/>
                    <a:pt x="130810" y="0"/>
                  </a:cubicBezTo>
                  <a:lnTo>
                    <a:pt x="19992594" y="0"/>
                  </a:lnTo>
                  <a:cubicBezTo>
                    <a:pt x="20064857" y="0"/>
                    <a:pt x="20123404" y="56769"/>
                    <a:pt x="20123404" y="126746"/>
                  </a:cubicBezTo>
                  <a:lnTo>
                    <a:pt x="20123404" y="633730"/>
                  </a:lnTo>
                  <a:cubicBezTo>
                    <a:pt x="20123404" y="703707"/>
                    <a:pt x="20064857" y="760476"/>
                    <a:pt x="19992594" y="760476"/>
                  </a:cubicBezTo>
                  <a:lnTo>
                    <a:pt x="130810" y="760476"/>
                  </a:lnTo>
                  <a:cubicBezTo>
                    <a:pt x="58547" y="760476"/>
                    <a:pt x="0" y="703707"/>
                    <a:pt x="0" y="633730"/>
                  </a:cubicBezTo>
                  <a:close/>
                </a:path>
              </a:pathLst>
            </a:custGeom>
            <a:solidFill>
              <a:srgbClr val="A71F36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0148804" cy="785876"/>
            </a:xfrm>
            <a:custGeom>
              <a:avLst/>
              <a:gdLst/>
              <a:ahLst/>
              <a:cxnLst/>
              <a:rect r="r" b="b" t="t" l="l"/>
              <a:pathLst>
                <a:path h="785876" w="20148804">
                  <a:moveTo>
                    <a:pt x="0" y="139446"/>
                  </a:moveTo>
                  <a:cubicBezTo>
                    <a:pt x="0" y="62103"/>
                    <a:pt x="64643" y="0"/>
                    <a:pt x="143510" y="0"/>
                  </a:cubicBezTo>
                  <a:lnTo>
                    <a:pt x="20005294" y="0"/>
                  </a:lnTo>
                  <a:lnTo>
                    <a:pt x="20005294" y="12700"/>
                  </a:lnTo>
                  <a:lnTo>
                    <a:pt x="20005294" y="0"/>
                  </a:lnTo>
                  <a:cubicBezTo>
                    <a:pt x="20084160" y="0"/>
                    <a:pt x="20148804" y="62103"/>
                    <a:pt x="20148804" y="139446"/>
                  </a:cubicBezTo>
                  <a:lnTo>
                    <a:pt x="20136104" y="139446"/>
                  </a:lnTo>
                  <a:lnTo>
                    <a:pt x="20148804" y="139446"/>
                  </a:lnTo>
                  <a:lnTo>
                    <a:pt x="20148804" y="646430"/>
                  </a:lnTo>
                  <a:lnTo>
                    <a:pt x="20136104" y="646430"/>
                  </a:lnTo>
                  <a:lnTo>
                    <a:pt x="20148804" y="646430"/>
                  </a:lnTo>
                  <a:cubicBezTo>
                    <a:pt x="20148804" y="723773"/>
                    <a:pt x="20084160" y="785876"/>
                    <a:pt x="20005294" y="785876"/>
                  </a:cubicBezTo>
                  <a:lnTo>
                    <a:pt x="20005294" y="773176"/>
                  </a:lnTo>
                  <a:lnTo>
                    <a:pt x="20005294" y="785876"/>
                  </a:lnTo>
                  <a:lnTo>
                    <a:pt x="143510" y="785876"/>
                  </a:lnTo>
                  <a:lnTo>
                    <a:pt x="143510" y="773176"/>
                  </a:lnTo>
                  <a:lnTo>
                    <a:pt x="143510" y="785876"/>
                  </a:lnTo>
                  <a:cubicBezTo>
                    <a:pt x="64643" y="785876"/>
                    <a:pt x="0" y="723900"/>
                    <a:pt x="0" y="646430"/>
                  </a:cubicBezTo>
                  <a:lnTo>
                    <a:pt x="0" y="139446"/>
                  </a:lnTo>
                  <a:lnTo>
                    <a:pt x="12700" y="139446"/>
                  </a:lnTo>
                  <a:lnTo>
                    <a:pt x="0" y="139446"/>
                  </a:lnTo>
                  <a:moveTo>
                    <a:pt x="25400" y="139446"/>
                  </a:moveTo>
                  <a:lnTo>
                    <a:pt x="25400" y="646430"/>
                  </a:lnTo>
                  <a:lnTo>
                    <a:pt x="12700" y="646430"/>
                  </a:lnTo>
                  <a:lnTo>
                    <a:pt x="25400" y="646430"/>
                  </a:lnTo>
                  <a:cubicBezTo>
                    <a:pt x="25400" y="709041"/>
                    <a:pt x="77851" y="760476"/>
                    <a:pt x="143510" y="760476"/>
                  </a:cubicBezTo>
                  <a:lnTo>
                    <a:pt x="20005294" y="760476"/>
                  </a:lnTo>
                  <a:cubicBezTo>
                    <a:pt x="20070953" y="760476"/>
                    <a:pt x="20123404" y="709041"/>
                    <a:pt x="20123404" y="646430"/>
                  </a:cubicBezTo>
                  <a:lnTo>
                    <a:pt x="20123404" y="139446"/>
                  </a:lnTo>
                  <a:cubicBezTo>
                    <a:pt x="20123404" y="76835"/>
                    <a:pt x="20070953" y="25400"/>
                    <a:pt x="20005294" y="25400"/>
                  </a:cubicBezTo>
                  <a:lnTo>
                    <a:pt x="143510" y="25400"/>
                  </a:lnTo>
                  <a:lnTo>
                    <a:pt x="143510" y="12700"/>
                  </a:lnTo>
                  <a:lnTo>
                    <a:pt x="143510" y="25400"/>
                  </a:lnTo>
                  <a:cubicBezTo>
                    <a:pt x="77851" y="25400"/>
                    <a:pt x="25400" y="76835"/>
                    <a:pt x="25400" y="13944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1790738" y="2298543"/>
            <a:ext cx="14933959" cy="3927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92"/>
              </a:lnSpc>
            </a:pPr>
            <a:r>
              <a:rPr lang="en-US" sz="24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Project design and planning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Co-designing projects from the initial stages.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026155" y="2790593"/>
            <a:ext cx="14697238" cy="292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25755" indent="-108585" lvl="2">
              <a:lnSpc>
                <a:spcPts val="1944"/>
              </a:lnSpc>
              <a:buFont typeface="Arial"/>
              <a:buChar char="⚬"/>
            </a:pPr>
            <a:r>
              <a:rPr lang="en-US" b="true" sz="180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Example</a:t>
            </a:r>
            <a:r>
              <a:rPr lang="en-US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Jointly planned projects with environmental and humanitarian experts.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1701934" y="3083985"/>
            <a:ext cx="15111566" cy="589425"/>
            <a:chOff x="0" y="0"/>
            <a:chExt cx="20148754" cy="7859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12700" y="12700"/>
              <a:ext cx="20123404" cy="760476"/>
            </a:xfrm>
            <a:custGeom>
              <a:avLst/>
              <a:gdLst/>
              <a:ahLst/>
              <a:cxnLst/>
              <a:rect r="r" b="b" t="t" l="l"/>
              <a:pathLst>
                <a:path h="760476" w="20123404">
                  <a:moveTo>
                    <a:pt x="0" y="126746"/>
                  </a:moveTo>
                  <a:cubicBezTo>
                    <a:pt x="0" y="56769"/>
                    <a:pt x="58547" y="0"/>
                    <a:pt x="130810" y="0"/>
                  </a:cubicBezTo>
                  <a:lnTo>
                    <a:pt x="19992594" y="0"/>
                  </a:lnTo>
                  <a:cubicBezTo>
                    <a:pt x="20064857" y="0"/>
                    <a:pt x="20123404" y="56769"/>
                    <a:pt x="20123404" y="126746"/>
                  </a:cubicBezTo>
                  <a:lnTo>
                    <a:pt x="20123404" y="633730"/>
                  </a:lnTo>
                  <a:cubicBezTo>
                    <a:pt x="20123404" y="703707"/>
                    <a:pt x="20064857" y="760476"/>
                    <a:pt x="19992594" y="760476"/>
                  </a:cubicBezTo>
                  <a:lnTo>
                    <a:pt x="130810" y="760476"/>
                  </a:lnTo>
                  <a:cubicBezTo>
                    <a:pt x="58547" y="760476"/>
                    <a:pt x="0" y="703707"/>
                    <a:pt x="0" y="633730"/>
                  </a:cubicBezTo>
                  <a:close/>
                </a:path>
              </a:pathLst>
            </a:custGeom>
            <a:solidFill>
              <a:srgbClr val="A71F36"/>
            </a:solid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0148804" cy="785876"/>
            </a:xfrm>
            <a:custGeom>
              <a:avLst/>
              <a:gdLst/>
              <a:ahLst/>
              <a:cxnLst/>
              <a:rect r="r" b="b" t="t" l="l"/>
              <a:pathLst>
                <a:path h="785876" w="20148804">
                  <a:moveTo>
                    <a:pt x="0" y="139446"/>
                  </a:moveTo>
                  <a:cubicBezTo>
                    <a:pt x="0" y="62103"/>
                    <a:pt x="64643" y="0"/>
                    <a:pt x="143510" y="0"/>
                  </a:cubicBezTo>
                  <a:lnTo>
                    <a:pt x="20005294" y="0"/>
                  </a:lnTo>
                  <a:lnTo>
                    <a:pt x="20005294" y="12700"/>
                  </a:lnTo>
                  <a:lnTo>
                    <a:pt x="20005294" y="0"/>
                  </a:lnTo>
                  <a:cubicBezTo>
                    <a:pt x="20084160" y="0"/>
                    <a:pt x="20148804" y="62103"/>
                    <a:pt x="20148804" y="139446"/>
                  </a:cubicBezTo>
                  <a:lnTo>
                    <a:pt x="20136104" y="139446"/>
                  </a:lnTo>
                  <a:lnTo>
                    <a:pt x="20148804" y="139446"/>
                  </a:lnTo>
                  <a:lnTo>
                    <a:pt x="20148804" y="646430"/>
                  </a:lnTo>
                  <a:lnTo>
                    <a:pt x="20136104" y="646430"/>
                  </a:lnTo>
                  <a:lnTo>
                    <a:pt x="20148804" y="646430"/>
                  </a:lnTo>
                  <a:cubicBezTo>
                    <a:pt x="20148804" y="723773"/>
                    <a:pt x="20084160" y="785876"/>
                    <a:pt x="20005294" y="785876"/>
                  </a:cubicBezTo>
                  <a:lnTo>
                    <a:pt x="20005294" y="773176"/>
                  </a:lnTo>
                  <a:lnTo>
                    <a:pt x="20005294" y="785876"/>
                  </a:lnTo>
                  <a:lnTo>
                    <a:pt x="143510" y="785876"/>
                  </a:lnTo>
                  <a:lnTo>
                    <a:pt x="143510" y="773176"/>
                  </a:lnTo>
                  <a:lnTo>
                    <a:pt x="143510" y="785876"/>
                  </a:lnTo>
                  <a:cubicBezTo>
                    <a:pt x="64643" y="785876"/>
                    <a:pt x="0" y="723900"/>
                    <a:pt x="0" y="646430"/>
                  </a:cubicBezTo>
                  <a:lnTo>
                    <a:pt x="0" y="139446"/>
                  </a:lnTo>
                  <a:lnTo>
                    <a:pt x="12700" y="139446"/>
                  </a:lnTo>
                  <a:lnTo>
                    <a:pt x="0" y="139446"/>
                  </a:lnTo>
                  <a:moveTo>
                    <a:pt x="25400" y="139446"/>
                  </a:moveTo>
                  <a:lnTo>
                    <a:pt x="25400" y="646430"/>
                  </a:lnTo>
                  <a:lnTo>
                    <a:pt x="12700" y="646430"/>
                  </a:lnTo>
                  <a:lnTo>
                    <a:pt x="25400" y="646430"/>
                  </a:lnTo>
                  <a:cubicBezTo>
                    <a:pt x="25400" y="709041"/>
                    <a:pt x="77851" y="760476"/>
                    <a:pt x="143510" y="760476"/>
                  </a:cubicBezTo>
                  <a:lnTo>
                    <a:pt x="20005294" y="760476"/>
                  </a:lnTo>
                  <a:cubicBezTo>
                    <a:pt x="20070953" y="760476"/>
                    <a:pt x="20123404" y="709041"/>
                    <a:pt x="20123404" y="646430"/>
                  </a:cubicBezTo>
                  <a:lnTo>
                    <a:pt x="20123404" y="139446"/>
                  </a:lnTo>
                  <a:cubicBezTo>
                    <a:pt x="20123404" y="76835"/>
                    <a:pt x="20070953" y="25400"/>
                    <a:pt x="20005294" y="25400"/>
                  </a:cubicBezTo>
                  <a:lnTo>
                    <a:pt x="143510" y="25400"/>
                  </a:lnTo>
                  <a:lnTo>
                    <a:pt x="143510" y="12700"/>
                  </a:lnTo>
                  <a:lnTo>
                    <a:pt x="143510" y="25400"/>
                  </a:lnTo>
                  <a:cubicBezTo>
                    <a:pt x="77851" y="25400"/>
                    <a:pt x="25400" y="76835"/>
                    <a:pt x="25400" y="13944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17" id="17"/>
          <p:cNvSpPr txBox="true"/>
          <p:nvPr/>
        </p:nvSpPr>
        <p:spPr>
          <a:xfrm rot="0">
            <a:off x="1790738" y="3191838"/>
            <a:ext cx="14933959" cy="3927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92"/>
              </a:lnSpc>
            </a:pPr>
            <a:r>
              <a:rPr lang="en-US" sz="24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Implementation phases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Coordinating field activities across sectors.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026155" y="3683887"/>
            <a:ext cx="14697238" cy="292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25755" indent="-108585" lvl="2">
              <a:lnSpc>
                <a:spcPts val="1944"/>
              </a:lnSpc>
              <a:buFont typeface="Arial"/>
              <a:buChar char="⚬"/>
            </a:pPr>
            <a:r>
              <a:rPr lang="en-US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Example: Scheduling joint missions and sharing resources.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1701934" y="3977280"/>
            <a:ext cx="15111566" cy="589425"/>
            <a:chOff x="0" y="0"/>
            <a:chExt cx="20148754" cy="7859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12700" y="12700"/>
              <a:ext cx="20123404" cy="760476"/>
            </a:xfrm>
            <a:custGeom>
              <a:avLst/>
              <a:gdLst/>
              <a:ahLst/>
              <a:cxnLst/>
              <a:rect r="r" b="b" t="t" l="l"/>
              <a:pathLst>
                <a:path h="760476" w="20123404">
                  <a:moveTo>
                    <a:pt x="0" y="126746"/>
                  </a:moveTo>
                  <a:cubicBezTo>
                    <a:pt x="0" y="56769"/>
                    <a:pt x="58547" y="0"/>
                    <a:pt x="130810" y="0"/>
                  </a:cubicBezTo>
                  <a:lnTo>
                    <a:pt x="19992594" y="0"/>
                  </a:lnTo>
                  <a:cubicBezTo>
                    <a:pt x="20064857" y="0"/>
                    <a:pt x="20123404" y="56769"/>
                    <a:pt x="20123404" y="126746"/>
                  </a:cubicBezTo>
                  <a:lnTo>
                    <a:pt x="20123404" y="633730"/>
                  </a:lnTo>
                  <a:cubicBezTo>
                    <a:pt x="20123404" y="703707"/>
                    <a:pt x="20064857" y="760476"/>
                    <a:pt x="19992594" y="760476"/>
                  </a:cubicBezTo>
                  <a:lnTo>
                    <a:pt x="130810" y="760476"/>
                  </a:lnTo>
                  <a:cubicBezTo>
                    <a:pt x="58547" y="760476"/>
                    <a:pt x="0" y="703707"/>
                    <a:pt x="0" y="633730"/>
                  </a:cubicBezTo>
                  <a:close/>
                </a:path>
              </a:pathLst>
            </a:custGeom>
            <a:solidFill>
              <a:srgbClr val="A71F36"/>
            </a:solid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20148804" cy="785876"/>
            </a:xfrm>
            <a:custGeom>
              <a:avLst/>
              <a:gdLst/>
              <a:ahLst/>
              <a:cxnLst/>
              <a:rect r="r" b="b" t="t" l="l"/>
              <a:pathLst>
                <a:path h="785876" w="20148804">
                  <a:moveTo>
                    <a:pt x="0" y="139446"/>
                  </a:moveTo>
                  <a:cubicBezTo>
                    <a:pt x="0" y="62103"/>
                    <a:pt x="64643" y="0"/>
                    <a:pt x="143510" y="0"/>
                  </a:cubicBezTo>
                  <a:lnTo>
                    <a:pt x="20005294" y="0"/>
                  </a:lnTo>
                  <a:lnTo>
                    <a:pt x="20005294" y="12700"/>
                  </a:lnTo>
                  <a:lnTo>
                    <a:pt x="20005294" y="0"/>
                  </a:lnTo>
                  <a:cubicBezTo>
                    <a:pt x="20084160" y="0"/>
                    <a:pt x="20148804" y="62103"/>
                    <a:pt x="20148804" y="139446"/>
                  </a:cubicBezTo>
                  <a:lnTo>
                    <a:pt x="20136104" y="139446"/>
                  </a:lnTo>
                  <a:lnTo>
                    <a:pt x="20148804" y="139446"/>
                  </a:lnTo>
                  <a:lnTo>
                    <a:pt x="20148804" y="646430"/>
                  </a:lnTo>
                  <a:lnTo>
                    <a:pt x="20136104" y="646430"/>
                  </a:lnTo>
                  <a:lnTo>
                    <a:pt x="20148804" y="646430"/>
                  </a:lnTo>
                  <a:cubicBezTo>
                    <a:pt x="20148804" y="723773"/>
                    <a:pt x="20084160" y="785876"/>
                    <a:pt x="20005294" y="785876"/>
                  </a:cubicBezTo>
                  <a:lnTo>
                    <a:pt x="20005294" y="773176"/>
                  </a:lnTo>
                  <a:lnTo>
                    <a:pt x="20005294" y="785876"/>
                  </a:lnTo>
                  <a:lnTo>
                    <a:pt x="143510" y="785876"/>
                  </a:lnTo>
                  <a:lnTo>
                    <a:pt x="143510" y="773176"/>
                  </a:lnTo>
                  <a:lnTo>
                    <a:pt x="143510" y="785876"/>
                  </a:lnTo>
                  <a:cubicBezTo>
                    <a:pt x="64643" y="785876"/>
                    <a:pt x="0" y="723900"/>
                    <a:pt x="0" y="646430"/>
                  </a:cubicBezTo>
                  <a:lnTo>
                    <a:pt x="0" y="139446"/>
                  </a:lnTo>
                  <a:lnTo>
                    <a:pt x="12700" y="139446"/>
                  </a:lnTo>
                  <a:lnTo>
                    <a:pt x="0" y="139446"/>
                  </a:lnTo>
                  <a:moveTo>
                    <a:pt x="25400" y="139446"/>
                  </a:moveTo>
                  <a:lnTo>
                    <a:pt x="25400" y="646430"/>
                  </a:lnTo>
                  <a:lnTo>
                    <a:pt x="12700" y="646430"/>
                  </a:lnTo>
                  <a:lnTo>
                    <a:pt x="25400" y="646430"/>
                  </a:lnTo>
                  <a:cubicBezTo>
                    <a:pt x="25400" y="709041"/>
                    <a:pt x="77851" y="760476"/>
                    <a:pt x="143510" y="760476"/>
                  </a:cubicBezTo>
                  <a:lnTo>
                    <a:pt x="20005294" y="760476"/>
                  </a:lnTo>
                  <a:cubicBezTo>
                    <a:pt x="20070953" y="760476"/>
                    <a:pt x="20123404" y="709041"/>
                    <a:pt x="20123404" y="646430"/>
                  </a:cubicBezTo>
                  <a:lnTo>
                    <a:pt x="20123404" y="139446"/>
                  </a:lnTo>
                  <a:cubicBezTo>
                    <a:pt x="20123404" y="76835"/>
                    <a:pt x="20070953" y="25400"/>
                    <a:pt x="20005294" y="25400"/>
                  </a:cubicBezTo>
                  <a:lnTo>
                    <a:pt x="143510" y="25400"/>
                  </a:lnTo>
                  <a:lnTo>
                    <a:pt x="143510" y="12700"/>
                  </a:lnTo>
                  <a:lnTo>
                    <a:pt x="143510" y="25400"/>
                  </a:lnTo>
                  <a:cubicBezTo>
                    <a:pt x="77851" y="25400"/>
                    <a:pt x="25400" y="76835"/>
                    <a:pt x="25400" y="13944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22" id="22"/>
          <p:cNvSpPr txBox="true"/>
          <p:nvPr/>
        </p:nvSpPr>
        <p:spPr>
          <a:xfrm rot="0">
            <a:off x="1790738" y="4085133"/>
            <a:ext cx="14933959" cy="3927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92"/>
              </a:lnSpc>
            </a:pPr>
            <a:r>
              <a:rPr lang="en-US" sz="24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Monitoring and evaluation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Developing shared frameworks and indicators.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2026155" y="4577183"/>
            <a:ext cx="14697238" cy="292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25755" indent="-108585" lvl="2">
              <a:lnSpc>
                <a:spcPts val="1944"/>
              </a:lnSpc>
              <a:buFont typeface="Arial"/>
              <a:buChar char="⚬"/>
            </a:pPr>
            <a:r>
              <a:rPr lang="en-US" b="true" sz="180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Example</a:t>
            </a:r>
            <a:r>
              <a:rPr lang="en-US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Collaborative impact assessments.</a:t>
            </a:r>
          </a:p>
        </p:txBody>
      </p:sp>
      <p:grpSp>
        <p:nvGrpSpPr>
          <p:cNvPr name="Group 24" id="24"/>
          <p:cNvGrpSpPr/>
          <p:nvPr/>
        </p:nvGrpSpPr>
        <p:grpSpPr>
          <a:xfrm rot="0">
            <a:off x="1701934" y="4870575"/>
            <a:ext cx="15111566" cy="589425"/>
            <a:chOff x="0" y="0"/>
            <a:chExt cx="20148754" cy="7859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12700" y="12700"/>
              <a:ext cx="20123404" cy="760476"/>
            </a:xfrm>
            <a:custGeom>
              <a:avLst/>
              <a:gdLst/>
              <a:ahLst/>
              <a:cxnLst/>
              <a:rect r="r" b="b" t="t" l="l"/>
              <a:pathLst>
                <a:path h="760476" w="20123404">
                  <a:moveTo>
                    <a:pt x="0" y="126746"/>
                  </a:moveTo>
                  <a:cubicBezTo>
                    <a:pt x="0" y="56769"/>
                    <a:pt x="58547" y="0"/>
                    <a:pt x="130810" y="0"/>
                  </a:cubicBezTo>
                  <a:lnTo>
                    <a:pt x="19992594" y="0"/>
                  </a:lnTo>
                  <a:cubicBezTo>
                    <a:pt x="20064857" y="0"/>
                    <a:pt x="20123404" y="56769"/>
                    <a:pt x="20123404" y="126746"/>
                  </a:cubicBezTo>
                  <a:lnTo>
                    <a:pt x="20123404" y="633730"/>
                  </a:lnTo>
                  <a:cubicBezTo>
                    <a:pt x="20123404" y="703707"/>
                    <a:pt x="20064857" y="760476"/>
                    <a:pt x="19992594" y="760476"/>
                  </a:cubicBezTo>
                  <a:lnTo>
                    <a:pt x="130810" y="760476"/>
                  </a:lnTo>
                  <a:cubicBezTo>
                    <a:pt x="58547" y="760476"/>
                    <a:pt x="0" y="703707"/>
                    <a:pt x="0" y="633730"/>
                  </a:cubicBezTo>
                  <a:close/>
                </a:path>
              </a:pathLst>
            </a:custGeom>
            <a:solidFill>
              <a:srgbClr val="A71F36"/>
            </a:solid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20148804" cy="785876"/>
            </a:xfrm>
            <a:custGeom>
              <a:avLst/>
              <a:gdLst/>
              <a:ahLst/>
              <a:cxnLst/>
              <a:rect r="r" b="b" t="t" l="l"/>
              <a:pathLst>
                <a:path h="785876" w="20148804">
                  <a:moveTo>
                    <a:pt x="0" y="139446"/>
                  </a:moveTo>
                  <a:cubicBezTo>
                    <a:pt x="0" y="62103"/>
                    <a:pt x="64643" y="0"/>
                    <a:pt x="143510" y="0"/>
                  </a:cubicBezTo>
                  <a:lnTo>
                    <a:pt x="20005294" y="0"/>
                  </a:lnTo>
                  <a:lnTo>
                    <a:pt x="20005294" y="12700"/>
                  </a:lnTo>
                  <a:lnTo>
                    <a:pt x="20005294" y="0"/>
                  </a:lnTo>
                  <a:cubicBezTo>
                    <a:pt x="20084160" y="0"/>
                    <a:pt x="20148804" y="62103"/>
                    <a:pt x="20148804" y="139446"/>
                  </a:cubicBezTo>
                  <a:lnTo>
                    <a:pt x="20136104" y="139446"/>
                  </a:lnTo>
                  <a:lnTo>
                    <a:pt x="20148804" y="139446"/>
                  </a:lnTo>
                  <a:lnTo>
                    <a:pt x="20148804" y="646430"/>
                  </a:lnTo>
                  <a:lnTo>
                    <a:pt x="20136104" y="646430"/>
                  </a:lnTo>
                  <a:lnTo>
                    <a:pt x="20148804" y="646430"/>
                  </a:lnTo>
                  <a:cubicBezTo>
                    <a:pt x="20148804" y="723773"/>
                    <a:pt x="20084160" y="785876"/>
                    <a:pt x="20005294" y="785876"/>
                  </a:cubicBezTo>
                  <a:lnTo>
                    <a:pt x="20005294" y="773176"/>
                  </a:lnTo>
                  <a:lnTo>
                    <a:pt x="20005294" y="785876"/>
                  </a:lnTo>
                  <a:lnTo>
                    <a:pt x="143510" y="785876"/>
                  </a:lnTo>
                  <a:lnTo>
                    <a:pt x="143510" y="773176"/>
                  </a:lnTo>
                  <a:lnTo>
                    <a:pt x="143510" y="785876"/>
                  </a:lnTo>
                  <a:cubicBezTo>
                    <a:pt x="64643" y="785876"/>
                    <a:pt x="0" y="723900"/>
                    <a:pt x="0" y="646430"/>
                  </a:cubicBezTo>
                  <a:lnTo>
                    <a:pt x="0" y="139446"/>
                  </a:lnTo>
                  <a:lnTo>
                    <a:pt x="12700" y="139446"/>
                  </a:lnTo>
                  <a:lnTo>
                    <a:pt x="0" y="139446"/>
                  </a:lnTo>
                  <a:moveTo>
                    <a:pt x="25400" y="139446"/>
                  </a:moveTo>
                  <a:lnTo>
                    <a:pt x="25400" y="646430"/>
                  </a:lnTo>
                  <a:lnTo>
                    <a:pt x="12700" y="646430"/>
                  </a:lnTo>
                  <a:lnTo>
                    <a:pt x="25400" y="646430"/>
                  </a:lnTo>
                  <a:cubicBezTo>
                    <a:pt x="25400" y="709041"/>
                    <a:pt x="77851" y="760476"/>
                    <a:pt x="143510" y="760476"/>
                  </a:cubicBezTo>
                  <a:lnTo>
                    <a:pt x="20005294" y="760476"/>
                  </a:lnTo>
                  <a:cubicBezTo>
                    <a:pt x="20070953" y="760476"/>
                    <a:pt x="20123404" y="709041"/>
                    <a:pt x="20123404" y="646430"/>
                  </a:cubicBezTo>
                  <a:lnTo>
                    <a:pt x="20123404" y="139446"/>
                  </a:lnTo>
                  <a:cubicBezTo>
                    <a:pt x="20123404" y="76835"/>
                    <a:pt x="20070953" y="25400"/>
                    <a:pt x="20005294" y="25400"/>
                  </a:cubicBezTo>
                  <a:lnTo>
                    <a:pt x="143510" y="25400"/>
                  </a:lnTo>
                  <a:lnTo>
                    <a:pt x="143510" y="12700"/>
                  </a:lnTo>
                  <a:lnTo>
                    <a:pt x="143510" y="25400"/>
                  </a:lnTo>
                  <a:cubicBezTo>
                    <a:pt x="77851" y="25400"/>
                    <a:pt x="25400" y="76835"/>
                    <a:pt x="25400" y="13944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27" id="27"/>
          <p:cNvSpPr txBox="true"/>
          <p:nvPr/>
        </p:nvSpPr>
        <p:spPr>
          <a:xfrm rot="0">
            <a:off x="1790738" y="4978428"/>
            <a:ext cx="14933959" cy="3927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92"/>
              </a:lnSpc>
            </a:pPr>
            <a:r>
              <a:rPr lang="en-US" sz="24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Policy development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Creating policies that require cross-sector collaboration.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2026155" y="5470477"/>
            <a:ext cx="14697238" cy="292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25755" indent="-108585" lvl="2">
              <a:lnSpc>
                <a:spcPts val="1944"/>
              </a:lnSpc>
              <a:buFont typeface="Arial"/>
              <a:buChar char="⚬"/>
            </a:pPr>
            <a:r>
              <a:rPr lang="en-US" b="true" sz="180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Example</a:t>
            </a:r>
            <a:r>
              <a:rPr lang="en-US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Drafting environmental policies with input from various sectors.</a:t>
            </a:r>
          </a:p>
        </p:txBody>
      </p:sp>
      <p:grpSp>
        <p:nvGrpSpPr>
          <p:cNvPr name="Group 29" id="29"/>
          <p:cNvGrpSpPr/>
          <p:nvPr/>
        </p:nvGrpSpPr>
        <p:grpSpPr>
          <a:xfrm rot="0">
            <a:off x="1701934" y="5763870"/>
            <a:ext cx="15111566" cy="589425"/>
            <a:chOff x="0" y="0"/>
            <a:chExt cx="20148754" cy="78590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12700" y="12700"/>
              <a:ext cx="20123404" cy="760476"/>
            </a:xfrm>
            <a:custGeom>
              <a:avLst/>
              <a:gdLst/>
              <a:ahLst/>
              <a:cxnLst/>
              <a:rect r="r" b="b" t="t" l="l"/>
              <a:pathLst>
                <a:path h="760476" w="20123404">
                  <a:moveTo>
                    <a:pt x="0" y="126746"/>
                  </a:moveTo>
                  <a:cubicBezTo>
                    <a:pt x="0" y="56769"/>
                    <a:pt x="58547" y="0"/>
                    <a:pt x="130810" y="0"/>
                  </a:cubicBezTo>
                  <a:lnTo>
                    <a:pt x="19992594" y="0"/>
                  </a:lnTo>
                  <a:cubicBezTo>
                    <a:pt x="20064857" y="0"/>
                    <a:pt x="20123404" y="56769"/>
                    <a:pt x="20123404" y="126746"/>
                  </a:cubicBezTo>
                  <a:lnTo>
                    <a:pt x="20123404" y="633730"/>
                  </a:lnTo>
                  <a:cubicBezTo>
                    <a:pt x="20123404" y="703707"/>
                    <a:pt x="20064857" y="760476"/>
                    <a:pt x="19992594" y="760476"/>
                  </a:cubicBezTo>
                  <a:lnTo>
                    <a:pt x="130810" y="760476"/>
                  </a:lnTo>
                  <a:cubicBezTo>
                    <a:pt x="58547" y="760476"/>
                    <a:pt x="0" y="703707"/>
                    <a:pt x="0" y="633730"/>
                  </a:cubicBezTo>
                  <a:close/>
                </a:path>
              </a:pathLst>
            </a:custGeom>
            <a:solidFill>
              <a:srgbClr val="A71F36"/>
            </a:solidFill>
          </p:spPr>
        </p:sp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20148804" cy="785876"/>
            </a:xfrm>
            <a:custGeom>
              <a:avLst/>
              <a:gdLst/>
              <a:ahLst/>
              <a:cxnLst/>
              <a:rect r="r" b="b" t="t" l="l"/>
              <a:pathLst>
                <a:path h="785876" w="20148804">
                  <a:moveTo>
                    <a:pt x="0" y="139446"/>
                  </a:moveTo>
                  <a:cubicBezTo>
                    <a:pt x="0" y="62103"/>
                    <a:pt x="64643" y="0"/>
                    <a:pt x="143510" y="0"/>
                  </a:cubicBezTo>
                  <a:lnTo>
                    <a:pt x="20005294" y="0"/>
                  </a:lnTo>
                  <a:lnTo>
                    <a:pt x="20005294" y="12700"/>
                  </a:lnTo>
                  <a:lnTo>
                    <a:pt x="20005294" y="0"/>
                  </a:lnTo>
                  <a:cubicBezTo>
                    <a:pt x="20084160" y="0"/>
                    <a:pt x="20148804" y="62103"/>
                    <a:pt x="20148804" y="139446"/>
                  </a:cubicBezTo>
                  <a:lnTo>
                    <a:pt x="20136104" y="139446"/>
                  </a:lnTo>
                  <a:lnTo>
                    <a:pt x="20148804" y="139446"/>
                  </a:lnTo>
                  <a:lnTo>
                    <a:pt x="20148804" y="646430"/>
                  </a:lnTo>
                  <a:lnTo>
                    <a:pt x="20136104" y="646430"/>
                  </a:lnTo>
                  <a:lnTo>
                    <a:pt x="20148804" y="646430"/>
                  </a:lnTo>
                  <a:cubicBezTo>
                    <a:pt x="20148804" y="723773"/>
                    <a:pt x="20084160" y="785876"/>
                    <a:pt x="20005294" y="785876"/>
                  </a:cubicBezTo>
                  <a:lnTo>
                    <a:pt x="20005294" y="773176"/>
                  </a:lnTo>
                  <a:lnTo>
                    <a:pt x="20005294" y="785876"/>
                  </a:lnTo>
                  <a:lnTo>
                    <a:pt x="143510" y="785876"/>
                  </a:lnTo>
                  <a:lnTo>
                    <a:pt x="143510" y="773176"/>
                  </a:lnTo>
                  <a:lnTo>
                    <a:pt x="143510" y="785876"/>
                  </a:lnTo>
                  <a:cubicBezTo>
                    <a:pt x="64643" y="785876"/>
                    <a:pt x="0" y="723900"/>
                    <a:pt x="0" y="646430"/>
                  </a:cubicBezTo>
                  <a:lnTo>
                    <a:pt x="0" y="139446"/>
                  </a:lnTo>
                  <a:lnTo>
                    <a:pt x="12700" y="139446"/>
                  </a:lnTo>
                  <a:lnTo>
                    <a:pt x="0" y="139446"/>
                  </a:lnTo>
                  <a:moveTo>
                    <a:pt x="25400" y="139446"/>
                  </a:moveTo>
                  <a:lnTo>
                    <a:pt x="25400" y="646430"/>
                  </a:lnTo>
                  <a:lnTo>
                    <a:pt x="12700" y="646430"/>
                  </a:lnTo>
                  <a:lnTo>
                    <a:pt x="25400" y="646430"/>
                  </a:lnTo>
                  <a:cubicBezTo>
                    <a:pt x="25400" y="709041"/>
                    <a:pt x="77851" y="760476"/>
                    <a:pt x="143510" y="760476"/>
                  </a:cubicBezTo>
                  <a:lnTo>
                    <a:pt x="20005294" y="760476"/>
                  </a:lnTo>
                  <a:cubicBezTo>
                    <a:pt x="20070953" y="760476"/>
                    <a:pt x="20123404" y="709041"/>
                    <a:pt x="20123404" y="646430"/>
                  </a:cubicBezTo>
                  <a:lnTo>
                    <a:pt x="20123404" y="139446"/>
                  </a:lnTo>
                  <a:cubicBezTo>
                    <a:pt x="20123404" y="76835"/>
                    <a:pt x="20070953" y="25400"/>
                    <a:pt x="20005294" y="25400"/>
                  </a:cubicBezTo>
                  <a:lnTo>
                    <a:pt x="143510" y="25400"/>
                  </a:lnTo>
                  <a:lnTo>
                    <a:pt x="143510" y="12700"/>
                  </a:lnTo>
                  <a:lnTo>
                    <a:pt x="143510" y="25400"/>
                  </a:lnTo>
                  <a:cubicBezTo>
                    <a:pt x="77851" y="25400"/>
                    <a:pt x="25400" y="76835"/>
                    <a:pt x="25400" y="13944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32" id="32"/>
          <p:cNvSpPr txBox="true"/>
          <p:nvPr/>
        </p:nvSpPr>
        <p:spPr>
          <a:xfrm rot="0">
            <a:off x="1790738" y="5871723"/>
            <a:ext cx="14933959" cy="3927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92"/>
              </a:lnSpc>
            </a:pPr>
            <a:r>
              <a:rPr lang="en-US" sz="24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Funding proposals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Including collaboration requirements in grant applications.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2026155" y="6363773"/>
            <a:ext cx="14697238" cy="292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25755" indent="-108585" lvl="2">
              <a:lnSpc>
                <a:spcPts val="1944"/>
              </a:lnSpc>
              <a:buFont typeface="Arial"/>
              <a:buChar char="⚬"/>
            </a:pPr>
            <a:r>
              <a:rPr lang="en-US" b="true" sz="180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Example</a:t>
            </a:r>
            <a:r>
              <a:rPr lang="en-US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Donor requirements for integrated project proposals.</a:t>
            </a:r>
          </a:p>
        </p:txBody>
      </p:sp>
      <p:grpSp>
        <p:nvGrpSpPr>
          <p:cNvPr name="Group 34" id="34"/>
          <p:cNvGrpSpPr/>
          <p:nvPr/>
        </p:nvGrpSpPr>
        <p:grpSpPr>
          <a:xfrm rot="0">
            <a:off x="1701934" y="6657165"/>
            <a:ext cx="15111566" cy="589425"/>
            <a:chOff x="0" y="0"/>
            <a:chExt cx="20148754" cy="78590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12700" y="12700"/>
              <a:ext cx="20123404" cy="760476"/>
            </a:xfrm>
            <a:custGeom>
              <a:avLst/>
              <a:gdLst/>
              <a:ahLst/>
              <a:cxnLst/>
              <a:rect r="r" b="b" t="t" l="l"/>
              <a:pathLst>
                <a:path h="760476" w="20123404">
                  <a:moveTo>
                    <a:pt x="0" y="126746"/>
                  </a:moveTo>
                  <a:cubicBezTo>
                    <a:pt x="0" y="56769"/>
                    <a:pt x="58547" y="0"/>
                    <a:pt x="130810" y="0"/>
                  </a:cubicBezTo>
                  <a:lnTo>
                    <a:pt x="19992594" y="0"/>
                  </a:lnTo>
                  <a:cubicBezTo>
                    <a:pt x="20064857" y="0"/>
                    <a:pt x="20123404" y="56769"/>
                    <a:pt x="20123404" y="126746"/>
                  </a:cubicBezTo>
                  <a:lnTo>
                    <a:pt x="20123404" y="633730"/>
                  </a:lnTo>
                  <a:cubicBezTo>
                    <a:pt x="20123404" y="703707"/>
                    <a:pt x="20064857" y="760476"/>
                    <a:pt x="19992594" y="760476"/>
                  </a:cubicBezTo>
                  <a:lnTo>
                    <a:pt x="130810" y="760476"/>
                  </a:lnTo>
                  <a:cubicBezTo>
                    <a:pt x="58547" y="760476"/>
                    <a:pt x="0" y="703707"/>
                    <a:pt x="0" y="633730"/>
                  </a:cubicBezTo>
                  <a:close/>
                </a:path>
              </a:pathLst>
            </a:custGeom>
            <a:solidFill>
              <a:srgbClr val="A71F36"/>
            </a:solidFill>
          </p:spPr>
        </p:sp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20148804" cy="785876"/>
            </a:xfrm>
            <a:custGeom>
              <a:avLst/>
              <a:gdLst/>
              <a:ahLst/>
              <a:cxnLst/>
              <a:rect r="r" b="b" t="t" l="l"/>
              <a:pathLst>
                <a:path h="785876" w="20148804">
                  <a:moveTo>
                    <a:pt x="0" y="139446"/>
                  </a:moveTo>
                  <a:cubicBezTo>
                    <a:pt x="0" y="62103"/>
                    <a:pt x="64643" y="0"/>
                    <a:pt x="143510" y="0"/>
                  </a:cubicBezTo>
                  <a:lnTo>
                    <a:pt x="20005294" y="0"/>
                  </a:lnTo>
                  <a:lnTo>
                    <a:pt x="20005294" y="12700"/>
                  </a:lnTo>
                  <a:lnTo>
                    <a:pt x="20005294" y="0"/>
                  </a:lnTo>
                  <a:cubicBezTo>
                    <a:pt x="20084160" y="0"/>
                    <a:pt x="20148804" y="62103"/>
                    <a:pt x="20148804" y="139446"/>
                  </a:cubicBezTo>
                  <a:lnTo>
                    <a:pt x="20136104" y="139446"/>
                  </a:lnTo>
                  <a:lnTo>
                    <a:pt x="20148804" y="139446"/>
                  </a:lnTo>
                  <a:lnTo>
                    <a:pt x="20148804" y="646430"/>
                  </a:lnTo>
                  <a:lnTo>
                    <a:pt x="20136104" y="646430"/>
                  </a:lnTo>
                  <a:lnTo>
                    <a:pt x="20148804" y="646430"/>
                  </a:lnTo>
                  <a:cubicBezTo>
                    <a:pt x="20148804" y="723773"/>
                    <a:pt x="20084160" y="785876"/>
                    <a:pt x="20005294" y="785876"/>
                  </a:cubicBezTo>
                  <a:lnTo>
                    <a:pt x="20005294" y="773176"/>
                  </a:lnTo>
                  <a:lnTo>
                    <a:pt x="20005294" y="785876"/>
                  </a:lnTo>
                  <a:lnTo>
                    <a:pt x="143510" y="785876"/>
                  </a:lnTo>
                  <a:lnTo>
                    <a:pt x="143510" y="773176"/>
                  </a:lnTo>
                  <a:lnTo>
                    <a:pt x="143510" y="785876"/>
                  </a:lnTo>
                  <a:cubicBezTo>
                    <a:pt x="64643" y="785876"/>
                    <a:pt x="0" y="723900"/>
                    <a:pt x="0" y="646430"/>
                  </a:cubicBezTo>
                  <a:lnTo>
                    <a:pt x="0" y="139446"/>
                  </a:lnTo>
                  <a:lnTo>
                    <a:pt x="12700" y="139446"/>
                  </a:lnTo>
                  <a:lnTo>
                    <a:pt x="0" y="139446"/>
                  </a:lnTo>
                  <a:moveTo>
                    <a:pt x="25400" y="139446"/>
                  </a:moveTo>
                  <a:lnTo>
                    <a:pt x="25400" y="646430"/>
                  </a:lnTo>
                  <a:lnTo>
                    <a:pt x="12700" y="646430"/>
                  </a:lnTo>
                  <a:lnTo>
                    <a:pt x="25400" y="646430"/>
                  </a:lnTo>
                  <a:cubicBezTo>
                    <a:pt x="25400" y="709041"/>
                    <a:pt x="77851" y="760476"/>
                    <a:pt x="143510" y="760476"/>
                  </a:cubicBezTo>
                  <a:lnTo>
                    <a:pt x="20005294" y="760476"/>
                  </a:lnTo>
                  <a:cubicBezTo>
                    <a:pt x="20070953" y="760476"/>
                    <a:pt x="20123404" y="709041"/>
                    <a:pt x="20123404" y="646430"/>
                  </a:cubicBezTo>
                  <a:lnTo>
                    <a:pt x="20123404" y="139446"/>
                  </a:lnTo>
                  <a:cubicBezTo>
                    <a:pt x="20123404" y="76835"/>
                    <a:pt x="20070953" y="25400"/>
                    <a:pt x="20005294" y="25400"/>
                  </a:cubicBezTo>
                  <a:lnTo>
                    <a:pt x="143510" y="25400"/>
                  </a:lnTo>
                  <a:lnTo>
                    <a:pt x="143510" y="12700"/>
                  </a:lnTo>
                  <a:lnTo>
                    <a:pt x="143510" y="25400"/>
                  </a:lnTo>
                  <a:cubicBezTo>
                    <a:pt x="77851" y="25400"/>
                    <a:pt x="25400" y="76835"/>
                    <a:pt x="25400" y="13944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37" id="37"/>
          <p:cNvSpPr txBox="true"/>
          <p:nvPr/>
        </p:nvSpPr>
        <p:spPr>
          <a:xfrm rot="0">
            <a:off x="1790738" y="6765018"/>
            <a:ext cx="14933959" cy="3927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92"/>
              </a:lnSpc>
            </a:pPr>
            <a:r>
              <a:rPr lang="en-US" sz="24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Training and capacity 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</a:t>
            </a:r>
            <a:r>
              <a:rPr lang="en-US" sz="24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uilding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Offering joint training and workshops.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2026155" y="7257067"/>
            <a:ext cx="14697238" cy="292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25755" indent="-108585" lvl="2">
              <a:lnSpc>
                <a:spcPts val="1944"/>
              </a:lnSpc>
              <a:buFont typeface="Arial"/>
              <a:buChar char="⚬"/>
            </a:pPr>
            <a:r>
              <a:rPr lang="en-US" b="true" sz="180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Example</a:t>
            </a:r>
            <a:r>
              <a:rPr lang="en-US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Workshops with different sector professionals.</a:t>
            </a:r>
          </a:p>
        </p:txBody>
      </p:sp>
      <p:grpSp>
        <p:nvGrpSpPr>
          <p:cNvPr name="Group 39" id="39"/>
          <p:cNvGrpSpPr/>
          <p:nvPr/>
        </p:nvGrpSpPr>
        <p:grpSpPr>
          <a:xfrm rot="0">
            <a:off x="1701934" y="7550460"/>
            <a:ext cx="15111566" cy="589425"/>
            <a:chOff x="0" y="0"/>
            <a:chExt cx="20148754" cy="785900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12700" y="12700"/>
              <a:ext cx="20123404" cy="760476"/>
            </a:xfrm>
            <a:custGeom>
              <a:avLst/>
              <a:gdLst/>
              <a:ahLst/>
              <a:cxnLst/>
              <a:rect r="r" b="b" t="t" l="l"/>
              <a:pathLst>
                <a:path h="760476" w="20123404">
                  <a:moveTo>
                    <a:pt x="0" y="126746"/>
                  </a:moveTo>
                  <a:cubicBezTo>
                    <a:pt x="0" y="56769"/>
                    <a:pt x="58547" y="0"/>
                    <a:pt x="130810" y="0"/>
                  </a:cubicBezTo>
                  <a:lnTo>
                    <a:pt x="19992594" y="0"/>
                  </a:lnTo>
                  <a:cubicBezTo>
                    <a:pt x="20064857" y="0"/>
                    <a:pt x="20123404" y="56769"/>
                    <a:pt x="20123404" y="126746"/>
                  </a:cubicBezTo>
                  <a:lnTo>
                    <a:pt x="20123404" y="633730"/>
                  </a:lnTo>
                  <a:cubicBezTo>
                    <a:pt x="20123404" y="703707"/>
                    <a:pt x="20064857" y="760476"/>
                    <a:pt x="19992594" y="760476"/>
                  </a:cubicBezTo>
                  <a:lnTo>
                    <a:pt x="130810" y="760476"/>
                  </a:lnTo>
                  <a:cubicBezTo>
                    <a:pt x="58547" y="760476"/>
                    <a:pt x="0" y="703707"/>
                    <a:pt x="0" y="633730"/>
                  </a:cubicBezTo>
                  <a:close/>
                </a:path>
              </a:pathLst>
            </a:custGeom>
            <a:solidFill>
              <a:srgbClr val="A71F36"/>
            </a:solidFill>
          </p:spPr>
        </p:sp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20148804" cy="785876"/>
            </a:xfrm>
            <a:custGeom>
              <a:avLst/>
              <a:gdLst/>
              <a:ahLst/>
              <a:cxnLst/>
              <a:rect r="r" b="b" t="t" l="l"/>
              <a:pathLst>
                <a:path h="785876" w="20148804">
                  <a:moveTo>
                    <a:pt x="0" y="139446"/>
                  </a:moveTo>
                  <a:cubicBezTo>
                    <a:pt x="0" y="62103"/>
                    <a:pt x="64643" y="0"/>
                    <a:pt x="143510" y="0"/>
                  </a:cubicBezTo>
                  <a:lnTo>
                    <a:pt x="20005294" y="0"/>
                  </a:lnTo>
                  <a:lnTo>
                    <a:pt x="20005294" y="12700"/>
                  </a:lnTo>
                  <a:lnTo>
                    <a:pt x="20005294" y="0"/>
                  </a:lnTo>
                  <a:cubicBezTo>
                    <a:pt x="20084160" y="0"/>
                    <a:pt x="20148804" y="62103"/>
                    <a:pt x="20148804" y="139446"/>
                  </a:cubicBezTo>
                  <a:lnTo>
                    <a:pt x="20136104" y="139446"/>
                  </a:lnTo>
                  <a:lnTo>
                    <a:pt x="20148804" y="139446"/>
                  </a:lnTo>
                  <a:lnTo>
                    <a:pt x="20148804" y="646430"/>
                  </a:lnTo>
                  <a:lnTo>
                    <a:pt x="20136104" y="646430"/>
                  </a:lnTo>
                  <a:lnTo>
                    <a:pt x="20148804" y="646430"/>
                  </a:lnTo>
                  <a:cubicBezTo>
                    <a:pt x="20148804" y="723773"/>
                    <a:pt x="20084160" y="785876"/>
                    <a:pt x="20005294" y="785876"/>
                  </a:cubicBezTo>
                  <a:lnTo>
                    <a:pt x="20005294" y="773176"/>
                  </a:lnTo>
                  <a:lnTo>
                    <a:pt x="20005294" y="785876"/>
                  </a:lnTo>
                  <a:lnTo>
                    <a:pt x="143510" y="785876"/>
                  </a:lnTo>
                  <a:lnTo>
                    <a:pt x="143510" y="773176"/>
                  </a:lnTo>
                  <a:lnTo>
                    <a:pt x="143510" y="785876"/>
                  </a:lnTo>
                  <a:cubicBezTo>
                    <a:pt x="64643" y="785876"/>
                    <a:pt x="0" y="723900"/>
                    <a:pt x="0" y="646430"/>
                  </a:cubicBezTo>
                  <a:lnTo>
                    <a:pt x="0" y="139446"/>
                  </a:lnTo>
                  <a:lnTo>
                    <a:pt x="12700" y="139446"/>
                  </a:lnTo>
                  <a:lnTo>
                    <a:pt x="0" y="139446"/>
                  </a:lnTo>
                  <a:moveTo>
                    <a:pt x="25400" y="139446"/>
                  </a:moveTo>
                  <a:lnTo>
                    <a:pt x="25400" y="646430"/>
                  </a:lnTo>
                  <a:lnTo>
                    <a:pt x="12700" y="646430"/>
                  </a:lnTo>
                  <a:lnTo>
                    <a:pt x="25400" y="646430"/>
                  </a:lnTo>
                  <a:cubicBezTo>
                    <a:pt x="25400" y="709041"/>
                    <a:pt x="77851" y="760476"/>
                    <a:pt x="143510" y="760476"/>
                  </a:cubicBezTo>
                  <a:lnTo>
                    <a:pt x="20005294" y="760476"/>
                  </a:lnTo>
                  <a:cubicBezTo>
                    <a:pt x="20070953" y="760476"/>
                    <a:pt x="20123404" y="709041"/>
                    <a:pt x="20123404" y="646430"/>
                  </a:cubicBezTo>
                  <a:lnTo>
                    <a:pt x="20123404" y="139446"/>
                  </a:lnTo>
                  <a:cubicBezTo>
                    <a:pt x="20123404" y="76835"/>
                    <a:pt x="20070953" y="25400"/>
                    <a:pt x="20005294" y="25400"/>
                  </a:cubicBezTo>
                  <a:lnTo>
                    <a:pt x="143510" y="25400"/>
                  </a:lnTo>
                  <a:lnTo>
                    <a:pt x="143510" y="12700"/>
                  </a:lnTo>
                  <a:lnTo>
                    <a:pt x="143510" y="25400"/>
                  </a:lnTo>
                  <a:cubicBezTo>
                    <a:pt x="77851" y="25400"/>
                    <a:pt x="25400" y="76835"/>
                    <a:pt x="25400" y="13944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42" id="42"/>
          <p:cNvSpPr txBox="true"/>
          <p:nvPr/>
        </p:nvSpPr>
        <p:spPr>
          <a:xfrm rot="0">
            <a:off x="1790738" y="7658313"/>
            <a:ext cx="14933959" cy="3927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92"/>
              </a:lnSpc>
            </a:pPr>
            <a:r>
              <a:rPr lang="en-US" sz="24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Knowledge management 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</a:t>
            </a:r>
            <a:r>
              <a:rPr lang="en-US" sz="24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ystems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Repositories for sharing knowledge and best practices.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2026155" y="8150362"/>
            <a:ext cx="14697238" cy="292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25755" indent="-108585" lvl="2">
              <a:lnSpc>
                <a:spcPts val="1944"/>
              </a:lnSpc>
              <a:buFont typeface="Arial"/>
              <a:buChar char="⚬"/>
            </a:pPr>
            <a:r>
              <a:rPr lang="en-US" b="true" sz="180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Example</a:t>
            </a:r>
            <a:r>
              <a:rPr lang="en-US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Online platforms for sharing case studies.</a:t>
            </a:r>
          </a:p>
        </p:txBody>
      </p:sp>
      <p:grpSp>
        <p:nvGrpSpPr>
          <p:cNvPr name="Group 44" id="44"/>
          <p:cNvGrpSpPr/>
          <p:nvPr/>
        </p:nvGrpSpPr>
        <p:grpSpPr>
          <a:xfrm rot="0">
            <a:off x="1701934" y="8443755"/>
            <a:ext cx="15111566" cy="589425"/>
            <a:chOff x="0" y="0"/>
            <a:chExt cx="20148754" cy="785900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12700" y="12700"/>
              <a:ext cx="20123404" cy="760476"/>
            </a:xfrm>
            <a:custGeom>
              <a:avLst/>
              <a:gdLst/>
              <a:ahLst/>
              <a:cxnLst/>
              <a:rect r="r" b="b" t="t" l="l"/>
              <a:pathLst>
                <a:path h="760476" w="20123404">
                  <a:moveTo>
                    <a:pt x="0" y="126746"/>
                  </a:moveTo>
                  <a:cubicBezTo>
                    <a:pt x="0" y="56769"/>
                    <a:pt x="58547" y="0"/>
                    <a:pt x="130810" y="0"/>
                  </a:cubicBezTo>
                  <a:lnTo>
                    <a:pt x="19992594" y="0"/>
                  </a:lnTo>
                  <a:cubicBezTo>
                    <a:pt x="20064857" y="0"/>
                    <a:pt x="20123404" y="56769"/>
                    <a:pt x="20123404" y="126746"/>
                  </a:cubicBezTo>
                  <a:lnTo>
                    <a:pt x="20123404" y="633730"/>
                  </a:lnTo>
                  <a:cubicBezTo>
                    <a:pt x="20123404" y="703707"/>
                    <a:pt x="20064857" y="760476"/>
                    <a:pt x="19992594" y="760476"/>
                  </a:cubicBezTo>
                  <a:lnTo>
                    <a:pt x="130810" y="760476"/>
                  </a:lnTo>
                  <a:cubicBezTo>
                    <a:pt x="58547" y="760476"/>
                    <a:pt x="0" y="703707"/>
                    <a:pt x="0" y="633730"/>
                  </a:cubicBezTo>
                  <a:close/>
                </a:path>
              </a:pathLst>
            </a:custGeom>
            <a:solidFill>
              <a:srgbClr val="A71F36"/>
            </a:solidFill>
          </p:spPr>
        </p:sp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20148804" cy="785876"/>
            </a:xfrm>
            <a:custGeom>
              <a:avLst/>
              <a:gdLst/>
              <a:ahLst/>
              <a:cxnLst/>
              <a:rect r="r" b="b" t="t" l="l"/>
              <a:pathLst>
                <a:path h="785876" w="20148804">
                  <a:moveTo>
                    <a:pt x="0" y="139446"/>
                  </a:moveTo>
                  <a:cubicBezTo>
                    <a:pt x="0" y="62103"/>
                    <a:pt x="64643" y="0"/>
                    <a:pt x="143510" y="0"/>
                  </a:cubicBezTo>
                  <a:lnTo>
                    <a:pt x="20005294" y="0"/>
                  </a:lnTo>
                  <a:lnTo>
                    <a:pt x="20005294" y="12700"/>
                  </a:lnTo>
                  <a:lnTo>
                    <a:pt x="20005294" y="0"/>
                  </a:lnTo>
                  <a:cubicBezTo>
                    <a:pt x="20084160" y="0"/>
                    <a:pt x="20148804" y="62103"/>
                    <a:pt x="20148804" y="139446"/>
                  </a:cubicBezTo>
                  <a:lnTo>
                    <a:pt x="20136104" y="139446"/>
                  </a:lnTo>
                  <a:lnTo>
                    <a:pt x="20148804" y="139446"/>
                  </a:lnTo>
                  <a:lnTo>
                    <a:pt x="20148804" y="646430"/>
                  </a:lnTo>
                  <a:lnTo>
                    <a:pt x="20136104" y="646430"/>
                  </a:lnTo>
                  <a:lnTo>
                    <a:pt x="20148804" y="646430"/>
                  </a:lnTo>
                  <a:cubicBezTo>
                    <a:pt x="20148804" y="723773"/>
                    <a:pt x="20084160" y="785876"/>
                    <a:pt x="20005294" y="785876"/>
                  </a:cubicBezTo>
                  <a:lnTo>
                    <a:pt x="20005294" y="773176"/>
                  </a:lnTo>
                  <a:lnTo>
                    <a:pt x="20005294" y="785876"/>
                  </a:lnTo>
                  <a:lnTo>
                    <a:pt x="143510" y="785876"/>
                  </a:lnTo>
                  <a:lnTo>
                    <a:pt x="143510" y="773176"/>
                  </a:lnTo>
                  <a:lnTo>
                    <a:pt x="143510" y="785876"/>
                  </a:lnTo>
                  <a:cubicBezTo>
                    <a:pt x="64643" y="785876"/>
                    <a:pt x="0" y="723900"/>
                    <a:pt x="0" y="646430"/>
                  </a:cubicBezTo>
                  <a:lnTo>
                    <a:pt x="0" y="139446"/>
                  </a:lnTo>
                  <a:lnTo>
                    <a:pt x="12700" y="139446"/>
                  </a:lnTo>
                  <a:lnTo>
                    <a:pt x="0" y="139446"/>
                  </a:lnTo>
                  <a:moveTo>
                    <a:pt x="25400" y="139446"/>
                  </a:moveTo>
                  <a:lnTo>
                    <a:pt x="25400" y="646430"/>
                  </a:lnTo>
                  <a:lnTo>
                    <a:pt x="12700" y="646430"/>
                  </a:lnTo>
                  <a:lnTo>
                    <a:pt x="25400" y="646430"/>
                  </a:lnTo>
                  <a:cubicBezTo>
                    <a:pt x="25400" y="709041"/>
                    <a:pt x="77851" y="760476"/>
                    <a:pt x="143510" y="760476"/>
                  </a:cubicBezTo>
                  <a:lnTo>
                    <a:pt x="20005294" y="760476"/>
                  </a:lnTo>
                  <a:cubicBezTo>
                    <a:pt x="20070953" y="760476"/>
                    <a:pt x="20123404" y="709041"/>
                    <a:pt x="20123404" y="646430"/>
                  </a:cubicBezTo>
                  <a:lnTo>
                    <a:pt x="20123404" y="139446"/>
                  </a:lnTo>
                  <a:cubicBezTo>
                    <a:pt x="20123404" y="76835"/>
                    <a:pt x="20070953" y="25400"/>
                    <a:pt x="20005294" y="25400"/>
                  </a:cubicBezTo>
                  <a:lnTo>
                    <a:pt x="143510" y="25400"/>
                  </a:lnTo>
                  <a:lnTo>
                    <a:pt x="143510" y="12700"/>
                  </a:lnTo>
                  <a:lnTo>
                    <a:pt x="143510" y="25400"/>
                  </a:lnTo>
                  <a:cubicBezTo>
                    <a:pt x="77851" y="25400"/>
                    <a:pt x="25400" y="76835"/>
                    <a:pt x="25400" y="13944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47" id="47"/>
          <p:cNvSpPr txBox="true"/>
          <p:nvPr/>
        </p:nvSpPr>
        <p:spPr>
          <a:xfrm rot="0">
            <a:off x="1790738" y="8551608"/>
            <a:ext cx="14933959" cy="3927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92"/>
              </a:lnSpc>
            </a:pPr>
            <a:r>
              <a:rPr lang="en-US" sz="24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Advisory boards and committees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Boards with cross-sector representation.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2026155" y="9043657"/>
            <a:ext cx="14697238" cy="292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25755" indent="-108585" lvl="2">
              <a:lnSpc>
                <a:spcPts val="1944"/>
              </a:lnSpc>
              <a:buFont typeface="Arial"/>
              <a:buChar char="⚬"/>
            </a:pPr>
            <a:r>
              <a:rPr lang="en-US" b="true" sz="180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Example</a:t>
            </a:r>
            <a:r>
              <a:rPr lang="en-US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Advisory committees with environmental and humanitarian experts.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4069030">
            <a:off x="-61126" y="3944630"/>
            <a:ext cx="5313670" cy="10627340"/>
          </a:xfrm>
          <a:custGeom>
            <a:avLst/>
            <a:gdLst/>
            <a:ahLst/>
            <a:cxnLst/>
            <a:rect r="r" b="b" t="t" l="l"/>
            <a:pathLst>
              <a:path h="10627340" w="5313670">
                <a:moveTo>
                  <a:pt x="5313670" y="0"/>
                </a:moveTo>
                <a:lnTo>
                  <a:pt x="0" y="0"/>
                </a:lnTo>
                <a:lnTo>
                  <a:pt x="0" y="10627340"/>
                </a:lnTo>
                <a:lnTo>
                  <a:pt x="5313670" y="10627340"/>
                </a:lnTo>
                <a:lnTo>
                  <a:pt x="5313670" y="0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6730969">
            <a:off x="165475" y="5206783"/>
            <a:ext cx="4438165" cy="8876330"/>
          </a:xfrm>
          <a:custGeom>
            <a:avLst/>
            <a:gdLst/>
            <a:ahLst/>
            <a:cxnLst/>
            <a:rect r="r" b="b" t="t" l="l"/>
            <a:pathLst>
              <a:path h="8876330" w="4438165">
                <a:moveTo>
                  <a:pt x="0" y="0"/>
                </a:moveTo>
                <a:lnTo>
                  <a:pt x="4438165" y="0"/>
                </a:lnTo>
                <a:lnTo>
                  <a:pt x="4438165" y="8876330"/>
                </a:lnTo>
                <a:lnTo>
                  <a:pt x="0" y="88763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true" rot="7148013">
            <a:off x="13601198" y="-3271764"/>
            <a:ext cx="5309799" cy="10619597"/>
          </a:xfrm>
          <a:custGeom>
            <a:avLst/>
            <a:gdLst/>
            <a:ahLst/>
            <a:cxnLst/>
            <a:rect r="r" b="b" t="t" l="l"/>
            <a:pathLst>
              <a:path h="10619597" w="5309799">
                <a:moveTo>
                  <a:pt x="5309799" y="10619597"/>
                </a:moveTo>
                <a:lnTo>
                  <a:pt x="0" y="10619597"/>
                </a:lnTo>
                <a:lnTo>
                  <a:pt x="0" y="0"/>
                </a:lnTo>
                <a:lnTo>
                  <a:pt x="5309799" y="0"/>
                </a:lnTo>
                <a:lnTo>
                  <a:pt x="5309799" y="10619597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-3651986">
            <a:off x="14294835" y="-2754889"/>
            <a:ext cx="4434931" cy="8869863"/>
          </a:xfrm>
          <a:custGeom>
            <a:avLst/>
            <a:gdLst/>
            <a:ahLst/>
            <a:cxnLst/>
            <a:rect r="r" b="b" t="t" l="l"/>
            <a:pathLst>
              <a:path h="8869863" w="4434931">
                <a:moveTo>
                  <a:pt x="0" y="8869863"/>
                </a:moveTo>
                <a:lnTo>
                  <a:pt x="4434932" y="8869863"/>
                </a:lnTo>
                <a:lnTo>
                  <a:pt x="4434932" y="0"/>
                </a:lnTo>
                <a:lnTo>
                  <a:pt x="0" y="0"/>
                </a:lnTo>
                <a:lnTo>
                  <a:pt x="0" y="8869863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920396" y="9082500"/>
            <a:ext cx="4125144" cy="776376"/>
          </a:xfrm>
          <a:custGeom>
            <a:avLst/>
            <a:gdLst/>
            <a:ahLst/>
            <a:cxnLst/>
            <a:rect r="r" b="b" t="t" l="l"/>
            <a:pathLst>
              <a:path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807" r="0" b="-807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914400" y="962025"/>
            <a:ext cx="15412365" cy="6171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true">
                <a:solidFill>
                  <a:srgbClr val="A71F36"/>
                </a:solidFill>
                <a:latin typeface="Roboto Bold"/>
                <a:ea typeface="Roboto Bold"/>
                <a:cs typeface="Roboto Bold"/>
                <a:sym typeface="Roboto Bold"/>
              </a:rPr>
              <a:t>Enablers for Effective Collaboration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885168" y="1896822"/>
            <a:ext cx="15920835" cy="1143786"/>
            <a:chOff x="0" y="0"/>
            <a:chExt cx="21227780" cy="152504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2700" y="12700"/>
              <a:ext cx="21202396" cy="1499616"/>
            </a:xfrm>
            <a:custGeom>
              <a:avLst/>
              <a:gdLst/>
              <a:ahLst/>
              <a:cxnLst/>
              <a:rect r="r" b="b" t="t" l="l"/>
              <a:pathLst>
                <a:path h="1499616" w="21202396">
                  <a:moveTo>
                    <a:pt x="0" y="249936"/>
                  </a:moveTo>
                  <a:cubicBezTo>
                    <a:pt x="0" y="111887"/>
                    <a:pt x="113665" y="0"/>
                    <a:pt x="253873" y="0"/>
                  </a:cubicBezTo>
                  <a:lnTo>
                    <a:pt x="20948523" y="0"/>
                  </a:lnTo>
                  <a:cubicBezTo>
                    <a:pt x="21088731" y="0"/>
                    <a:pt x="21202396" y="111887"/>
                    <a:pt x="21202396" y="249936"/>
                  </a:cubicBezTo>
                  <a:lnTo>
                    <a:pt x="21202396" y="1249680"/>
                  </a:lnTo>
                  <a:cubicBezTo>
                    <a:pt x="21202396" y="1387729"/>
                    <a:pt x="21088731" y="1499616"/>
                    <a:pt x="20948523" y="1499616"/>
                  </a:cubicBezTo>
                  <a:lnTo>
                    <a:pt x="253873" y="1499616"/>
                  </a:lnTo>
                  <a:cubicBezTo>
                    <a:pt x="113665" y="1499616"/>
                    <a:pt x="0" y="1387729"/>
                    <a:pt x="0" y="1249680"/>
                  </a:cubicBezTo>
                  <a:close/>
                </a:path>
              </a:pathLst>
            </a:custGeom>
            <a:solidFill>
              <a:srgbClr val="A71F36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1227796" cy="1525016"/>
            </a:xfrm>
            <a:custGeom>
              <a:avLst/>
              <a:gdLst/>
              <a:ahLst/>
              <a:cxnLst/>
              <a:rect r="r" b="b" t="t" l="l"/>
              <a:pathLst>
                <a:path h="1525016" w="21227796">
                  <a:moveTo>
                    <a:pt x="0" y="262636"/>
                  </a:moveTo>
                  <a:cubicBezTo>
                    <a:pt x="0" y="117348"/>
                    <a:pt x="119507" y="0"/>
                    <a:pt x="266573" y="0"/>
                  </a:cubicBezTo>
                  <a:lnTo>
                    <a:pt x="20961223" y="0"/>
                  </a:lnTo>
                  <a:lnTo>
                    <a:pt x="20961223" y="12700"/>
                  </a:lnTo>
                  <a:lnTo>
                    <a:pt x="20961223" y="0"/>
                  </a:lnTo>
                  <a:cubicBezTo>
                    <a:pt x="21108288" y="0"/>
                    <a:pt x="21227796" y="117348"/>
                    <a:pt x="21227796" y="262636"/>
                  </a:cubicBezTo>
                  <a:lnTo>
                    <a:pt x="21215096" y="262636"/>
                  </a:lnTo>
                  <a:lnTo>
                    <a:pt x="21227796" y="262636"/>
                  </a:lnTo>
                  <a:lnTo>
                    <a:pt x="21227796" y="1262380"/>
                  </a:lnTo>
                  <a:lnTo>
                    <a:pt x="21215096" y="1262380"/>
                  </a:lnTo>
                  <a:lnTo>
                    <a:pt x="21227796" y="1262380"/>
                  </a:lnTo>
                  <a:cubicBezTo>
                    <a:pt x="21227796" y="1407668"/>
                    <a:pt x="21108288" y="1525016"/>
                    <a:pt x="20961223" y="1525016"/>
                  </a:cubicBezTo>
                  <a:lnTo>
                    <a:pt x="20961223" y="1512316"/>
                  </a:lnTo>
                  <a:lnTo>
                    <a:pt x="20961223" y="1525016"/>
                  </a:lnTo>
                  <a:lnTo>
                    <a:pt x="266573" y="1525016"/>
                  </a:lnTo>
                  <a:lnTo>
                    <a:pt x="266573" y="1512316"/>
                  </a:lnTo>
                  <a:lnTo>
                    <a:pt x="266573" y="1525016"/>
                  </a:lnTo>
                  <a:cubicBezTo>
                    <a:pt x="119507" y="1525016"/>
                    <a:pt x="0" y="1407668"/>
                    <a:pt x="0" y="1262380"/>
                  </a:cubicBezTo>
                  <a:lnTo>
                    <a:pt x="0" y="262636"/>
                  </a:lnTo>
                  <a:lnTo>
                    <a:pt x="12700" y="262636"/>
                  </a:lnTo>
                  <a:lnTo>
                    <a:pt x="0" y="262636"/>
                  </a:lnTo>
                  <a:moveTo>
                    <a:pt x="25400" y="262636"/>
                  </a:moveTo>
                  <a:lnTo>
                    <a:pt x="25400" y="1262380"/>
                  </a:lnTo>
                  <a:lnTo>
                    <a:pt x="12700" y="1262380"/>
                  </a:lnTo>
                  <a:lnTo>
                    <a:pt x="25400" y="1262380"/>
                  </a:lnTo>
                  <a:cubicBezTo>
                    <a:pt x="25400" y="1393190"/>
                    <a:pt x="133223" y="1499616"/>
                    <a:pt x="266573" y="1499616"/>
                  </a:cubicBezTo>
                  <a:lnTo>
                    <a:pt x="20961223" y="1499616"/>
                  </a:lnTo>
                  <a:cubicBezTo>
                    <a:pt x="21094573" y="1499616"/>
                    <a:pt x="21202396" y="1393190"/>
                    <a:pt x="21202396" y="1262380"/>
                  </a:cubicBezTo>
                  <a:lnTo>
                    <a:pt x="21202396" y="262636"/>
                  </a:lnTo>
                  <a:cubicBezTo>
                    <a:pt x="21202396" y="131826"/>
                    <a:pt x="21094573" y="25400"/>
                    <a:pt x="20961223" y="25400"/>
                  </a:cubicBezTo>
                  <a:lnTo>
                    <a:pt x="266573" y="25400"/>
                  </a:lnTo>
                  <a:lnTo>
                    <a:pt x="266573" y="12700"/>
                  </a:lnTo>
                  <a:lnTo>
                    <a:pt x="266573" y="25400"/>
                  </a:lnTo>
                  <a:cubicBezTo>
                    <a:pt x="133223" y="25400"/>
                    <a:pt x="25400" y="131826"/>
                    <a:pt x="25400" y="26263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1016272" y="2046976"/>
            <a:ext cx="15658626" cy="8625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30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Strong leadership commitment: </a:t>
            </a:r>
            <a:r>
              <a:rPr lang="en-US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Leadership advocating for integrated approaches.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885168" y="3042336"/>
            <a:ext cx="15920835" cy="1143786"/>
            <a:chOff x="0" y="0"/>
            <a:chExt cx="21227780" cy="1525048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12700" y="12700"/>
              <a:ext cx="21202396" cy="1499616"/>
            </a:xfrm>
            <a:custGeom>
              <a:avLst/>
              <a:gdLst/>
              <a:ahLst/>
              <a:cxnLst/>
              <a:rect r="r" b="b" t="t" l="l"/>
              <a:pathLst>
                <a:path h="1499616" w="21202396">
                  <a:moveTo>
                    <a:pt x="0" y="249936"/>
                  </a:moveTo>
                  <a:cubicBezTo>
                    <a:pt x="0" y="111887"/>
                    <a:pt x="113665" y="0"/>
                    <a:pt x="253873" y="0"/>
                  </a:cubicBezTo>
                  <a:lnTo>
                    <a:pt x="20948523" y="0"/>
                  </a:lnTo>
                  <a:cubicBezTo>
                    <a:pt x="21088731" y="0"/>
                    <a:pt x="21202396" y="111887"/>
                    <a:pt x="21202396" y="249936"/>
                  </a:cubicBezTo>
                  <a:lnTo>
                    <a:pt x="21202396" y="1249680"/>
                  </a:lnTo>
                  <a:cubicBezTo>
                    <a:pt x="21202396" y="1387729"/>
                    <a:pt x="21088731" y="1499616"/>
                    <a:pt x="20948523" y="1499616"/>
                  </a:cubicBezTo>
                  <a:lnTo>
                    <a:pt x="253873" y="1499616"/>
                  </a:lnTo>
                  <a:cubicBezTo>
                    <a:pt x="113665" y="1499616"/>
                    <a:pt x="0" y="1387729"/>
                    <a:pt x="0" y="1249680"/>
                  </a:cubicBezTo>
                  <a:close/>
                </a:path>
              </a:pathLst>
            </a:custGeom>
            <a:solidFill>
              <a:srgbClr val="F7DFDF"/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1227796" cy="1525016"/>
            </a:xfrm>
            <a:custGeom>
              <a:avLst/>
              <a:gdLst/>
              <a:ahLst/>
              <a:cxnLst/>
              <a:rect r="r" b="b" t="t" l="l"/>
              <a:pathLst>
                <a:path h="1525016" w="21227796">
                  <a:moveTo>
                    <a:pt x="0" y="262636"/>
                  </a:moveTo>
                  <a:cubicBezTo>
                    <a:pt x="0" y="117348"/>
                    <a:pt x="119507" y="0"/>
                    <a:pt x="266573" y="0"/>
                  </a:cubicBezTo>
                  <a:lnTo>
                    <a:pt x="20961223" y="0"/>
                  </a:lnTo>
                  <a:lnTo>
                    <a:pt x="20961223" y="12700"/>
                  </a:lnTo>
                  <a:lnTo>
                    <a:pt x="20961223" y="0"/>
                  </a:lnTo>
                  <a:cubicBezTo>
                    <a:pt x="21108288" y="0"/>
                    <a:pt x="21227796" y="117348"/>
                    <a:pt x="21227796" y="262636"/>
                  </a:cubicBezTo>
                  <a:lnTo>
                    <a:pt x="21215096" y="262636"/>
                  </a:lnTo>
                  <a:lnTo>
                    <a:pt x="21227796" y="262636"/>
                  </a:lnTo>
                  <a:lnTo>
                    <a:pt x="21227796" y="1262380"/>
                  </a:lnTo>
                  <a:lnTo>
                    <a:pt x="21215096" y="1262380"/>
                  </a:lnTo>
                  <a:lnTo>
                    <a:pt x="21227796" y="1262380"/>
                  </a:lnTo>
                  <a:cubicBezTo>
                    <a:pt x="21227796" y="1407668"/>
                    <a:pt x="21108288" y="1525016"/>
                    <a:pt x="20961223" y="1525016"/>
                  </a:cubicBezTo>
                  <a:lnTo>
                    <a:pt x="20961223" y="1512316"/>
                  </a:lnTo>
                  <a:lnTo>
                    <a:pt x="20961223" y="1525016"/>
                  </a:lnTo>
                  <a:lnTo>
                    <a:pt x="266573" y="1525016"/>
                  </a:lnTo>
                  <a:lnTo>
                    <a:pt x="266573" y="1512316"/>
                  </a:lnTo>
                  <a:lnTo>
                    <a:pt x="266573" y="1525016"/>
                  </a:lnTo>
                  <a:cubicBezTo>
                    <a:pt x="119507" y="1525016"/>
                    <a:pt x="0" y="1407668"/>
                    <a:pt x="0" y="1262380"/>
                  </a:cubicBezTo>
                  <a:lnTo>
                    <a:pt x="0" y="262636"/>
                  </a:lnTo>
                  <a:lnTo>
                    <a:pt x="12700" y="262636"/>
                  </a:lnTo>
                  <a:lnTo>
                    <a:pt x="0" y="262636"/>
                  </a:lnTo>
                  <a:moveTo>
                    <a:pt x="25400" y="262636"/>
                  </a:moveTo>
                  <a:lnTo>
                    <a:pt x="25400" y="1262380"/>
                  </a:lnTo>
                  <a:lnTo>
                    <a:pt x="12700" y="1262380"/>
                  </a:lnTo>
                  <a:lnTo>
                    <a:pt x="25400" y="1262380"/>
                  </a:lnTo>
                  <a:cubicBezTo>
                    <a:pt x="25400" y="1393190"/>
                    <a:pt x="133223" y="1499616"/>
                    <a:pt x="266573" y="1499616"/>
                  </a:cubicBezTo>
                  <a:lnTo>
                    <a:pt x="20961223" y="1499616"/>
                  </a:lnTo>
                  <a:cubicBezTo>
                    <a:pt x="21094573" y="1499616"/>
                    <a:pt x="21202396" y="1393190"/>
                    <a:pt x="21202396" y="1262380"/>
                  </a:cubicBezTo>
                  <a:lnTo>
                    <a:pt x="21202396" y="262636"/>
                  </a:lnTo>
                  <a:cubicBezTo>
                    <a:pt x="21202396" y="131826"/>
                    <a:pt x="21094573" y="25400"/>
                    <a:pt x="20961223" y="25400"/>
                  </a:cubicBezTo>
                  <a:lnTo>
                    <a:pt x="266573" y="25400"/>
                  </a:lnTo>
                  <a:lnTo>
                    <a:pt x="266573" y="12700"/>
                  </a:lnTo>
                  <a:lnTo>
                    <a:pt x="266573" y="25400"/>
                  </a:lnTo>
                  <a:cubicBezTo>
                    <a:pt x="133223" y="25400"/>
                    <a:pt x="25400" y="131826"/>
                    <a:pt x="25400" y="26263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1016272" y="3192490"/>
            <a:ext cx="15658626" cy="8625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3000" b="true">
                <a:solidFill>
                  <a:srgbClr val="A71F36"/>
                </a:solidFill>
                <a:latin typeface="Roboto Bold"/>
                <a:ea typeface="Roboto Bold"/>
                <a:cs typeface="Roboto Bold"/>
                <a:sym typeface="Roboto Bold"/>
              </a:rPr>
              <a:t>Example: </a:t>
            </a:r>
            <a:r>
              <a:rPr lang="en-US" sz="3000">
                <a:solidFill>
                  <a:srgbClr val="A71F36"/>
                </a:solidFill>
                <a:latin typeface="Roboto"/>
                <a:ea typeface="Roboto"/>
                <a:cs typeface="Roboto"/>
                <a:sym typeface="Roboto"/>
              </a:rPr>
              <a:t>Senior management support for cross-sector initiatives.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885168" y="4187850"/>
            <a:ext cx="15920835" cy="1143786"/>
            <a:chOff x="0" y="0"/>
            <a:chExt cx="21227780" cy="1525048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12700" y="12700"/>
              <a:ext cx="21202396" cy="1499616"/>
            </a:xfrm>
            <a:custGeom>
              <a:avLst/>
              <a:gdLst/>
              <a:ahLst/>
              <a:cxnLst/>
              <a:rect r="r" b="b" t="t" l="l"/>
              <a:pathLst>
                <a:path h="1499616" w="21202396">
                  <a:moveTo>
                    <a:pt x="0" y="249936"/>
                  </a:moveTo>
                  <a:cubicBezTo>
                    <a:pt x="0" y="111887"/>
                    <a:pt x="113665" y="0"/>
                    <a:pt x="253873" y="0"/>
                  </a:cubicBezTo>
                  <a:lnTo>
                    <a:pt x="20948523" y="0"/>
                  </a:lnTo>
                  <a:cubicBezTo>
                    <a:pt x="21088731" y="0"/>
                    <a:pt x="21202396" y="111887"/>
                    <a:pt x="21202396" y="249936"/>
                  </a:cubicBezTo>
                  <a:lnTo>
                    <a:pt x="21202396" y="1249680"/>
                  </a:lnTo>
                  <a:cubicBezTo>
                    <a:pt x="21202396" y="1387729"/>
                    <a:pt x="21088731" y="1499616"/>
                    <a:pt x="20948523" y="1499616"/>
                  </a:cubicBezTo>
                  <a:lnTo>
                    <a:pt x="253873" y="1499616"/>
                  </a:lnTo>
                  <a:cubicBezTo>
                    <a:pt x="113665" y="1499616"/>
                    <a:pt x="0" y="1387729"/>
                    <a:pt x="0" y="1249680"/>
                  </a:cubicBezTo>
                  <a:close/>
                </a:path>
              </a:pathLst>
            </a:custGeom>
            <a:solidFill>
              <a:srgbClr val="A71F36"/>
            </a:solid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21227796" cy="1525016"/>
            </a:xfrm>
            <a:custGeom>
              <a:avLst/>
              <a:gdLst/>
              <a:ahLst/>
              <a:cxnLst/>
              <a:rect r="r" b="b" t="t" l="l"/>
              <a:pathLst>
                <a:path h="1525016" w="21227796">
                  <a:moveTo>
                    <a:pt x="0" y="262636"/>
                  </a:moveTo>
                  <a:cubicBezTo>
                    <a:pt x="0" y="117348"/>
                    <a:pt x="119507" y="0"/>
                    <a:pt x="266573" y="0"/>
                  </a:cubicBezTo>
                  <a:lnTo>
                    <a:pt x="20961223" y="0"/>
                  </a:lnTo>
                  <a:lnTo>
                    <a:pt x="20961223" y="12700"/>
                  </a:lnTo>
                  <a:lnTo>
                    <a:pt x="20961223" y="0"/>
                  </a:lnTo>
                  <a:cubicBezTo>
                    <a:pt x="21108288" y="0"/>
                    <a:pt x="21227796" y="117348"/>
                    <a:pt x="21227796" y="262636"/>
                  </a:cubicBezTo>
                  <a:lnTo>
                    <a:pt x="21215096" y="262636"/>
                  </a:lnTo>
                  <a:lnTo>
                    <a:pt x="21227796" y="262636"/>
                  </a:lnTo>
                  <a:lnTo>
                    <a:pt x="21227796" y="1262380"/>
                  </a:lnTo>
                  <a:lnTo>
                    <a:pt x="21215096" y="1262380"/>
                  </a:lnTo>
                  <a:lnTo>
                    <a:pt x="21227796" y="1262380"/>
                  </a:lnTo>
                  <a:cubicBezTo>
                    <a:pt x="21227796" y="1407668"/>
                    <a:pt x="21108288" y="1525016"/>
                    <a:pt x="20961223" y="1525016"/>
                  </a:cubicBezTo>
                  <a:lnTo>
                    <a:pt x="20961223" y="1512316"/>
                  </a:lnTo>
                  <a:lnTo>
                    <a:pt x="20961223" y="1525016"/>
                  </a:lnTo>
                  <a:lnTo>
                    <a:pt x="266573" y="1525016"/>
                  </a:lnTo>
                  <a:lnTo>
                    <a:pt x="266573" y="1512316"/>
                  </a:lnTo>
                  <a:lnTo>
                    <a:pt x="266573" y="1525016"/>
                  </a:lnTo>
                  <a:cubicBezTo>
                    <a:pt x="119507" y="1525016"/>
                    <a:pt x="0" y="1407668"/>
                    <a:pt x="0" y="1262380"/>
                  </a:cubicBezTo>
                  <a:lnTo>
                    <a:pt x="0" y="262636"/>
                  </a:lnTo>
                  <a:lnTo>
                    <a:pt x="12700" y="262636"/>
                  </a:lnTo>
                  <a:lnTo>
                    <a:pt x="0" y="262636"/>
                  </a:lnTo>
                  <a:moveTo>
                    <a:pt x="25400" y="262636"/>
                  </a:moveTo>
                  <a:lnTo>
                    <a:pt x="25400" y="1262380"/>
                  </a:lnTo>
                  <a:lnTo>
                    <a:pt x="12700" y="1262380"/>
                  </a:lnTo>
                  <a:lnTo>
                    <a:pt x="25400" y="1262380"/>
                  </a:lnTo>
                  <a:cubicBezTo>
                    <a:pt x="25400" y="1393190"/>
                    <a:pt x="133223" y="1499616"/>
                    <a:pt x="266573" y="1499616"/>
                  </a:cubicBezTo>
                  <a:lnTo>
                    <a:pt x="20961223" y="1499616"/>
                  </a:lnTo>
                  <a:cubicBezTo>
                    <a:pt x="21094573" y="1499616"/>
                    <a:pt x="21202396" y="1393190"/>
                    <a:pt x="21202396" y="1262380"/>
                  </a:cubicBezTo>
                  <a:lnTo>
                    <a:pt x="21202396" y="262636"/>
                  </a:lnTo>
                  <a:cubicBezTo>
                    <a:pt x="21202396" y="131826"/>
                    <a:pt x="21094573" y="25400"/>
                    <a:pt x="20961223" y="25400"/>
                  </a:cubicBezTo>
                  <a:lnTo>
                    <a:pt x="266573" y="25400"/>
                  </a:lnTo>
                  <a:lnTo>
                    <a:pt x="266573" y="12700"/>
                  </a:lnTo>
                  <a:lnTo>
                    <a:pt x="266573" y="25400"/>
                  </a:lnTo>
                  <a:cubicBezTo>
                    <a:pt x="133223" y="25400"/>
                    <a:pt x="25400" y="131826"/>
                    <a:pt x="25400" y="26263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19" id="19"/>
          <p:cNvSpPr txBox="true"/>
          <p:nvPr/>
        </p:nvSpPr>
        <p:spPr>
          <a:xfrm rot="0">
            <a:off x="1016272" y="4338004"/>
            <a:ext cx="15658626" cy="8625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30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Stakeholder engagement: </a:t>
            </a:r>
            <a:r>
              <a:rPr lang="en-US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Including all relevant stakeholders in planning and decision-making.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885168" y="5333362"/>
            <a:ext cx="15920835" cy="1143786"/>
            <a:chOff x="0" y="0"/>
            <a:chExt cx="21227780" cy="1525048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12700" y="12700"/>
              <a:ext cx="21202396" cy="1499616"/>
            </a:xfrm>
            <a:custGeom>
              <a:avLst/>
              <a:gdLst/>
              <a:ahLst/>
              <a:cxnLst/>
              <a:rect r="r" b="b" t="t" l="l"/>
              <a:pathLst>
                <a:path h="1499616" w="21202396">
                  <a:moveTo>
                    <a:pt x="0" y="249936"/>
                  </a:moveTo>
                  <a:cubicBezTo>
                    <a:pt x="0" y="111887"/>
                    <a:pt x="113665" y="0"/>
                    <a:pt x="253873" y="0"/>
                  </a:cubicBezTo>
                  <a:lnTo>
                    <a:pt x="20948523" y="0"/>
                  </a:lnTo>
                  <a:cubicBezTo>
                    <a:pt x="21088731" y="0"/>
                    <a:pt x="21202396" y="111887"/>
                    <a:pt x="21202396" y="249936"/>
                  </a:cubicBezTo>
                  <a:lnTo>
                    <a:pt x="21202396" y="1249680"/>
                  </a:lnTo>
                  <a:cubicBezTo>
                    <a:pt x="21202396" y="1387729"/>
                    <a:pt x="21088731" y="1499616"/>
                    <a:pt x="20948523" y="1499616"/>
                  </a:cubicBezTo>
                  <a:lnTo>
                    <a:pt x="253873" y="1499616"/>
                  </a:lnTo>
                  <a:cubicBezTo>
                    <a:pt x="113665" y="1499616"/>
                    <a:pt x="0" y="1387729"/>
                    <a:pt x="0" y="1249680"/>
                  </a:cubicBezTo>
                  <a:close/>
                </a:path>
              </a:pathLst>
            </a:custGeom>
            <a:solidFill>
              <a:srgbClr val="F7DFDF"/>
            </a:solid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21227796" cy="1525016"/>
            </a:xfrm>
            <a:custGeom>
              <a:avLst/>
              <a:gdLst/>
              <a:ahLst/>
              <a:cxnLst/>
              <a:rect r="r" b="b" t="t" l="l"/>
              <a:pathLst>
                <a:path h="1525016" w="21227796">
                  <a:moveTo>
                    <a:pt x="0" y="262636"/>
                  </a:moveTo>
                  <a:cubicBezTo>
                    <a:pt x="0" y="117348"/>
                    <a:pt x="119507" y="0"/>
                    <a:pt x="266573" y="0"/>
                  </a:cubicBezTo>
                  <a:lnTo>
                    <a:pt x="20961223" y="0"/>
                  </a:lnTo>
                  <a:lnTo>
                    <a:pt x="20961223" y="12700"/>
                  </a:lnTo>
                  <a:lnTo>
                    <a:pt x="20961223" y="0"/>
                  </a:lnTo>
                  <a:cubicBezTo>
                    <a:pt x="21108288" y="0"/>
                    <a:pt x="21227796" y="117348"/>
                    <a:pt x="21227796" y="262636"/>
                  </a:cubicBezTo>
                  <a:lnTo>
                    <a:pt x="21215096" y="262636"/>
                  </a:lnTo>
                  <a:lnTo>
                    <a:pt x="21227796" y="262636"/>
                  </a:lnTo>
                  <a:lnTo>
                    <a:pt x="21227796" y="1262380"/>
                  </a:lnTo>
                  <a:lnTo>
                    <a:pt x="21215096" y="1262380"/>
                  </a:lnTo>
                  <a:lnTo>
                    <a:pt x="21227796" y="1262380"/>
                  </a:lnTo>
                  <a:cubicBezTo>
                    <a:pt x="21227796" y="1407668"/>
                    <a:pt x="21108288" y="1525016"/>
                    <a:pt x="20961223" y="1525016"/>
                  </a:cubicBezTo>
                  <a:lnTo>
                    <a:pt x="20961223" y="1512316"/>
                  </a:lnTo>
                  <a:lnTo>
                    <a:pt x="20961223" y="1525016"/>
                  </a:lnTo>
                  <a:lnTo>
                    <a:pt x="266573" y="1525016"/>
                  </a:lnTo>
                  <a:lnTo>
                    <a:pt x="266573" y="1512316"/>
                  </a:lnTo>
                  <a:lnTo>
                    <a:pt x="266573" y="1525016"/>
                  </a:lnTo>
                  <a:cubicBezTo>
                    <a:pt x="119507" y="1525016"/>
                    <a:pt x="0" y="1407668"/>
                    <a:pt x="0" y="1262380"/>
                  </a:cubicBezTo>
                  <a:lnTo>
                    <a:pt x="0" y="262636"/>
                  </a:lnTo>
                  <a:lnTo>
                    <a:pt x="12700" y="262636"/>
                  </a:lnTo>
                  <a:lnTo>
                    <a:pt x="0" y="262636"/>
                  </a:lnTo>
                  <a:moveTo>
                    <a:pt x="25400" y="262636"/>
                  </a:moveTo>
                  <a:lnTo>
                    <a:pt x="25400" y="1262380"/>
                  </a:lnTo>
                  <a:lnTo>
                    <a:pt x="12700" y="1262380"/>
                  </a:lnTo>
                  <a:lnTo>
                    <a:pt x="25400" y="1262380"/>
                  </a:lnTo>
                  <a:cubicBezTo>
                    <a:pt x="25400" y="1393190"/>
                    <a:pt x="133223" y="1499616"/>
                    <a:pt x="266573" y="1499616"/>
                  </a:cubicBezTo>
                  <a:lnTo>
                    <a:pt x="20961223" y="1499616"/>
                  </a:lnTo>
                  <a:cubicBezTo>
                    <a:pt x="21094573" y="1499616"/>
                    <a:pt x="21202396" y="1393190"/>
                    <a:pt x="21202396" y="1262380"/>
                  </a:cubicBezTo>
                  <a:lnTo>
                    <a:pt x="21202396" y="262636"/>
                  </a:lnTo>
                  <a:cubicBezTo>
                    <a:pt x="21202396" y="131826"/>
                    <a:pt x="21094573" y="25400"/>
                    <a:pt x="20961223" y="25400"/>
                  </a:cubicBezTo>
                  <a:lnTo>
                    <a:pt x="266573" y="25400"/>
                  </a:lnTo>
                  <a:lnTo>
                    <a:pt x="266573" y="12700"/>
                  </a:lnTo>
                  <a:lnTo>
                    <a:pt x="266573" y="25400"/>
                  </a:lnTo>
                  <a:cubicBezTo>
                    <a:pt x="133223" y="25400"/>
                    <a:pt x="25400" y="131826"/>
                    <a:pt x="25400" y="26263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23" id="23"/>
          <p:cNvSpPr txBox="true"/>
          <p:nvPr/>
        </p:nvSpPr>
        <p:spPr>
          <a:xfrm rot="0">
            <a:off x="1016272" y="5483517"/>
            <a:ext cx="15658626" cy="8625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3000" b="true">
                <a:solidFill>
                  <a:srgbClr val="A71F36"/>
                </a:solidFill>
                <a:latin typeface="Roboto Bold"/>
                <a:ea typeface="Roboto Bold"/>
                <a:cs typeface="Roboto Bold"/>
                <a:sym typeface="Roboto Bold"/>
              </a:rPr>
              <a:t>Example: </a:t>
            </a:r>
            <a:r>
              <a:rPr lang="en-US" sz="3000">
                <a:solidFill>
                  <a:srgbClr val="A71F36"/>
                </a:solidFill>
                <a:latin typeface="Roboto"/>
                <a:ea typeface="Roboto"/>
                <a:cs typeface="Roboto"/>
                <a:sym typeface="Roboto"/>
              </a:rPr>
              <a:t>Participatory planning with community members and sector representatives.</a:t>
            </a:r>
          </a:p>
        </p:txBody>
      </p:sp>
      <p:grpSp>
        <p:nvGrpSpPr>
          <p:cNvPr name="Group 24" id="24"/>
          <p:cNvGrpSpPr/>
          <p:nvPr/>
        </p:nvGrpSpPr>
        <p:grpSpPr>
          <a:xfrm rot="0">
            <a:off x="885168" y="6478876"/>
            <a:ext cx="15920835" cy="1143786"/>
            <a:chOff x="0" y="0"/>
            <a:chExt cx="21227780" cy="1525048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12700" y="12700"/>
              <a:ext cx="21202396" cy="1499616"/>
            </a:xfrm>
            <a:custGeom>
              <a:avLst/>
              <a:gdLst/>
              <a:ahLst/>
              <a:cxnLst/>
              <a:rect r="r" b="b" t="t" l="l"/>
              <a:pathLst>
                <a:path h="1499616" w="21202396">
                  <a:moveTo>
                    <a:pt x="0" y="249936"/>
                  </a:moveTo>
                  <a:cubicBezTo>
                    <a:pt x="0" y="111887"/>
                    <a:pt x="113665" y="0"/>
                    <a:pt x="253873" y="0"/>
                  </a:cubicBezTo>
                  <a:lnTo>
                    <a:pt x="20948523" y="0"/>
                  </a:lnTo>
                  <a:cubicBezTo>
                    <a:pt x="21088731" y="0"/>
                    <a:pt x="21202396" y="111887"/>
                    <a:pt x="21202396" y="249936"/>
                  </a:cubicBezTo>
                  <a:lnTo>
                    <a:pt x="21202396" y="1249680"/>
                  </a:lnTo>
                  <a:cubicBezTo>
                    <a:pt x="21202396" y="1387729"/>
                    <a:pt x="21088731" y="1499616"/>
                    <a:pt x="20948523" y="1499616"/>
                  </a:cubicBezTo>
                  <a:lnTo>
                    <a:pt x="253873" y="1499616"/>
                  </a:lnTo>
                  <a:cubicBezTo>
                    <a:pt x="113665" y="1499616"/>
                    <a:pt x="0" y="1387729"/>
                    <a:pt x="0" y="1249680"/>
                  </a:cubicBezTo>
                  <a:close/>
                </a:path>
              </a:pathLst>
            </a:custGeom>
            <a:solidFill>
              <a:srgbClr val="A71F36"/>
            </a:solid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21227796" cy="1525016"/>
            </a:xfrm>
            <a:custGeom>
              <a:avLst/>
              <a:gdLst/>
              <a:ahLst/>
              <a:cxnLst/>
              <a:rect r="r" b="b" t="t" l="l"/>
              <a:pathLst>
                <a:path h="1525016" w="21227796">
                  <a:moveTo>
                    <a:pt x="0" y="262636"/>
                  </a:moveTo>
                  <a:cubicBezTo>
                    <a:pt x="0" y="117348"/>
                    <a:pt x="119507" y="0"/>
                    <a:pt x="266573" y="0"/>
                  </a:cubicBezTo>
                  <a:lnTo>
                    <a:pt x="20961223" y="0"/>
                  </a:lnTo>
                  <a:lnTo>
                    <a:pt x="20961223" y="12700"/>
                  </a:lnTo>
                  <a:lnTo>
                    <a:pt x="20961223" y="0"/>
                  </a:lnTo>
                  <a:cubicBezTo>
                    <a:pt x="21108288" y="0"/>
                    <a:pt x="21227796" y="117348"/>
                    <a:pt x="21227796" y="262636"/>
                  </a:cubicBezTo>
                  <a:lnTo>
                    <a:pt x="21215096" y="262636"/>
                  </a:lnTo>
                  <a:lnTo>
                    <a:pt x="21227796" y="262636"/>
                  </a:lnTo>
                  <a:lnTo>
                    <a:pt x="21227796" y="1262380"/>
                  </a:lnTo>
                  <a:lnTo>
                    <a:pt x="21215096" y="1262380"/>
                  </a:lnTo>
                  <a:lnTo>
                    <a:pt x="21227796" y="1262380"/>
                  </a:lnTo>
                  <a:cubicBezTo>
                    <a:pt x="21227796" y="1407668"/>
                    <a:pt x="21108288" y="1525016"/>
                    <a:pt x="20961223" y="1525016"/>
                  </a:cubicBezTo>
                  <a:lnTo>
                    <a:pt x="20961223" y="1512316"/>
                  </a:lnTo>
                  <a:lnTo>
                    <a:pt x="20961223" y="1525016"/>
                  </a:lnTo>
                  <a:lnTo>
                    <a:pt x="266573" y="1525016"/>
                  </a:lnTo>
                  <a:lnTo>
                    <a:pt x="266573" y="1512316"/>
                  </a:lnTo>
                  <a:lnTo>
                    <a:pt x="266573" y="1525016"/>
                  </a:lnTo>
                  <a:cubicBezTo>
                    <a:pt x="119507" y="1525016"/>
                    <a:pt x="0" y="1407668"/>
                    <a:pt x="0" y="1262380"/>
                  </a:cubicBezTo>
                  <a:lnTo>
                    <a:pt x="0" y="262636"/>
                  </a:lnTo>
                  <a:lnTo>
                    <a:pt x="12700" y="262636"/>
                  </a:lnTo>
                  <a:lnTo>
                    <a:pt x="0" y="262636"/>
                  </a:lnTo>
                  <a:moveTo>
                    <a:pt x="25400" y="262636"/>
                  </a:moveTo>
                  <a:lnTo>
                    <a:pt x="25400" y="1262380"/>
                  </a:lnTo>
                  <a:lnTo>
                    <a:pt x="12700" y="1262380"/>
                  </a:lnTo>
                  <a:lnTo>
                    <a:pt x="25400" y="1262380"/>
                  </a:lnTo>
                  <a:cubicBezTo>
                    <a:pt x="25400" y="1393190"/>
                    <a:pt x="133223" y="1499616"/>
                    <a:pt x="266573" y="1499616"/>
                  </a:cubicBezTo>
                  <a:lnTo>
                    <a:pt x="20961223" y="1499616"/>
                  </a:lnTo>
                  <a:cubicBezTo>
                    <a:pt x="21094573" y="1499616"/>
                    <a:pt x="21202396" y="1393190"/>
                    <a:pt x="21202396" y="1262380"/>
                  </a:cubicBezTo>
                  <a:lnTo>
                    <a:pt x="21202396" y="262636"/>
                  </a:lnTo>
                  <a:cubicBezTo>
                    <a:pt x="21202396" y="131826"/>
                    <a:pt x="21094573" y="25400"/>
                    <a:pt x="20961223" y="25400"/>
                  </a:cubicBezTo>
                  <a:lnTo>
                    <a:pt x="266573" y="25400"/>
                  </a:lnTo>
                  <a:lnTo>
                    <a:pt x="266573" y="12700"/>
                  </a:lnTo>
                  <a:lnTo>
                    <a:pt x="266573" y="25400"/>
                  </a:lnTo>
                  <a:cubicBezTo>
                    <a:pt x="133223" y="25400"/>
                    <a:pt x="25400" y="131826"/>
                    <a:pt x="25400" y="26263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27" id="27"/>
          <p:cNvSpPr txBox="true"/>
          <p:nvPr/>
        </p:nvSpPr>
        <p:spPr>
          <a:xfrm rot="0">
            <a:off x="1016272" y="6629031"/>
            <a:ext cx="15658626" cy="8625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30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Adequate funding and resources: </a:t>
            </a:r>
            <a:r>
              <a:rPr lang="en-US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Ensuring sufficient resources for collaboration.</a:t>
            </a:r>
          </a:p>
        </p:txBody>
      </p:sp>
      <p:grpSp>
        <p:nvGrpSpPr>
          <p:cNvPr name="Group 28" id="28"/>
          <p:cNvGrpSpPr/>
          <p:nvPr/>
        </p:nvGrpSpPr>
        <p:grpSpPr>
          <a:xfrm rot="0">
            <a:off x="885168" y="7624389"/>
            <a:ext cx="15920835" cy="1143786"/>
            <a:chOff x="0" y="0"/>
            <a:chExt cx="21227780" cy="1525048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12700" y="12700"/>
              <a:ext cx="21202396" cy="1499616"/>
            </a:xfrm>
            <a:custGeom>
              <a:avLst/>
              <a:gdLst/>
              <a:ahLst/>
              <a:cxnLst/>
              <a:rect r="r" b="b" t="t" l="l"/>
              <a:pathLst>
                <a:path h="1499616" w="21202396">
                  <a:moveTo>
                    <a:pt x="0" y="249936"/>
                  </a:moveTo>
                  <a:cubicBezTo>
                    <a:pt x="0" y="111887"/>
                    <a:pt x="113665" y="0"/>
                    <a:pt x="253873" y="0"/>
                  </a:cubicBezTo>
                  <a:lnTo>
                    <a:pt x="20948523" y="0"/>
                  </a:lnTo>
                  <a:cubicBezTo>
                    <a:pt x="21088731" y="0"/>
                    <a:pt x="21202396" y="111887"/>
                    <a:pt x="21202396" y="249936"/>
                  </a:cubicBezTo>
                  <a:lnTo>
                    <a:pt x="21202396" y="1249680"/>
                  </a:lnTo>
                  <a:cubicBezTo>
                    <a:pt x="21202396" y="1387729"/>
                    <a:pt x="21088731" y="1499616"/>
                    <a:pt x="20948523" y="1499616"/>
                  </a:cubicBezTo>
                  <a:lnTo>
                    <a:pt x="253873" y="1499616"/>
                  </a:lnTo>
                  <a:cubicBezTo>
                    <a:pt x="113665" y="1499616"/>
                    <a:pt x="0" y="1387729"/>
                    <a:pt x="0" y="1249680"/>
                  </a:cubicBezTo>
                  <a:close/>
                </a:path>
              </a:pathLst>
            </a:custGeom>
            <a:solidFill>
              <a:srgbClr val="F7DFDF"/>
            </a:solidFill>
          </p:spPr>
        </p:sp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21227796" cy="1525016"/>
            </a:xfrm>
            <a:custGeom>
              <a:avLst/>
              <a:gdLst/>
              <a:ahLst/>
              <a:cxnLst/>
              <a:rect r="r" b="b" t="t" l="l"/>
              <a:pathLst>
                <a:path h="1525016" w="21227796">
                  <a:moveTo>
                    <a:pt x="0" y="262636"/>
                  </a:moveTo>
                  <a:cubicBezTo>
                    <a:pt x="0" y="117348"/>
                    <a:pt x="119507" y="0"/>
                    <a:pt x="266573" y="0"/>
                  </a:cubicBezTo>
                  <a:lnTo>
                    <a:pt x="20961223" y="0"/>
                  </a:lnTo>
                  <a:lnTo>
                    <a:pt x="20961223" y="12700"/>
                  </a:lnTo>
                  <a:lnTo>
                    <a:pt x="20961223" y="0"/>
                  </a:lnTo>
                  <a:cubicBezTo>
                    <a:pt x="21108288" y="0"/>
                    <a:pt x="21227796" y="117348"/>
                    <a:pt x="21227796" y="262636"/>
                  </a:cubicBezTo>
                  <a:lnTo>
                    <a:pt x="21215096" y="262636"/>
                  </a:lnTo>
                  <a:lnTo>
                    <a:pt x="21227796" y="262636"/>
                  </a:lnTo>
                  <a:lnTo>
                    <a:pt x="21227796" y="1262380"/>
                  </a:lnTo>
                  <a:lnTo>
                    <a:pt x="21215096" y="1262380"/>
                  </a:lnTo>
                  <a:lnTo>
                    <a:pt x="21227796" y="1262380"/>
                  </a:lnTo>
                  <a:cubicBezTo>
                    <a:pt x="21227796" y="1407668"/>
                    <a:pt x="21108288" y="1525016"/>
                    <a:pt x="20961223" y="1525016"/>
                  </a:cubicBezTo>
                  <a:lnTo>
                    <a:pt x="20961223" y="1512316"/>
                  </a:lnTo>
                  <a:lnTo>
                    <a:pt x="20961223" y="1525016"/>
                  </a:lnTo>
                  <a:lnTo>
                    <a:pt x="266573" y="1525016"/>
                  </a:lnTo>
                  <a:lnTo>
                    <a:pt x="266573" y="1512316"/>
                  </a:lnTo>
                  <a:lnTo>
                    <a:pt x="266573" y="1525016"/>
                  </a:lnTo>
                  <a:cubicBezTo>
                    <a:pt x="119507" y="1525016"/>
                    <a:pt x="0" y="1407668"/>
                    <a:pt x="0" y="1262380"/>
                  </a:cubicBezTo>
                  <a:lnTo>
                    <a:pt x="0" y="262636"/>
                  </a:lnTo>
                  <a:lnTo>
                    <a:pt x="12700" y="262636"/>
                  </a:lnTo>
                  <a:lnTo>
                    <a:pt x="0" y="262636"/>
                  </a:lnTo>
                  <a:moveTo>
                    <a:pt x="25400" y="262636"/>
                  </a:moveTo>
                  <a:lnTo>
                    <a:pt x="25400" y="1262380"/>
                  </a:lnTo>
                  <a:lnTo>
                    <a:pt x="12700" y="1262380"/>
                  </a:lnTo>
                  <a:lnTo>
                    <a:pt x="25400" y="1262380"/>
                  </a:lnTo>
                  <a:cubicBezTo>
                    <a:pt x="25400" y="1393190"/>
                    <a:pt x="133223" y="1499616"/>
                    <a:pt x="266573" y="1499616"/>
                  </a:cubicBezTo>
                  <a:lnTo>
                    <a:pt x="20961223" y="1499616"/>
                  </a:lnTo>
                  <a:cubicBezTo>
                    <a:pt x="21094573" y="1499616"/>
                    <a:pt x="21202396" y="1393190"/>
                    <a:pt x="21202396" y="1262380"/>
                  </a:cubicBezTo>
                  <a:lnTo>
                    <a:pt x="21202396" y="262636"/>
                  </a:lnTo>
                  <a:cubicBezTo>
                    <a:pt x="21202396" y="131826"/>
                    <a:pt x="21094573" y="25400"/>
                    <a:pt x="20961223" y="25400"/>
                  </a:cubicBezTo>
                  <a:lnTo>
                    <a:pt x="266573" y="25400"/>
                  </a:lnTo>
                  <a:lnTo>
                    <a:pt x="266573" y="12700"/>
                  </a:lnTo>
                  <a:lnTo>
                    <a:pt x="266573" y="25400"/>
                  </a:lnTo>
                  <a:cubicBezTo>
                    <a:pt x="133223" y="25400"/>
                    <a:pt x="25400" y="131826"/>
                    <a:pt x="25400" y="26263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31" id="31"/>
          <p:cNvSpPr txBox="true"/>
          <p:nvPr/>
        </p:nvSpPr>
        <p:spPr>
          <a:xfrm rot="0">
            <a:off x="1016272" y="7774544"/>
            <a:ext cx="15658626" cy="8625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3000" b="true">
                <a:solidFill>
                  <a:srgbClr val="A71F36"/>
                </a:solidFill>
                <a:latin typeface="Roboto Bold"/>
                <a:ea typeface="Roboto Bold"/>
                <a:cs typeface="Roboto Bold"/>
                <a:sym typeface="Roboto Bold"/>
              </a:rPr>
              <a:t>Example: </a:t>
            </a:r>
            <a:r>
              <a:rPr lang="en-US" sz="3000">
                <a:solidFill>
                  <a:srgbClr val="A71F36"/>
                </a:solidFill>
                <a:latin typeface="Roboto"/>
                <a:ea typeface="Roboto"/>
                <a:cs typeface="Roboto"/>
                <a:sym typeface="Roboto"/>
              </a:rPr>
              <a:t>Budgets allocated for joint projects.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4184315">
            <a:off x="67429" y="-2362116"/>
            <a:ext cx="4561350" cy="9122700"/>
          </a:xfrm>
          <a:custGeom>
            <a:avLst/>
            <a:gdLst/>
            <a:ahLst/>
            <a:cxnLst/>
            <a:rect r="r" b="b" t="t" l="l"/>
            <a:pathLst>
              <a:path h="9122700" w="4561350">
                <a:moveTo>
                  <a:pt x="4561350" y="0"/>
                </a:moveTo>
                <a:lnTo>
                  <a:pt x="0" y="0"/>
                </a:lnTo>
                <a:lnTo>
                  <a:pt x="0" y="9122700"/>
                </a:lnTo>
                <a:lnTo>
                  <a:pt x="4561350" y="9122700"/>
                </a:lnTo>
                <a:lnTo>
                  <a:pt x="4561350" y="0"/>
                </a:lnTo>
                <a:close/>
              </a:path>
            </a:pathLst>
          </a:custGeom>
          <a:blipFill>
            <a:blip r:embed="rId3">
              <a:alphaModFix amt="28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6615684">
            <a:off x="352965" y="-1977816"/>
            <a:ext cx="3809801" cy="7619601"/>
          </a:xfrm>
          <a:custGeom>
            <a:avLst/>
            <a:gdLst/>
            <a:ahLst/>
            <a:cxnLst/>
            <a:rect r="r" b="b" t="t" l="l"/>
            <a:pathLst>
              <a:path h="7619601" w="3809801">
                <a:moveTo>
                  <a:pt x="0" y="0"/>
                </a:moveTo>
                <a:lnTo>
                  <a:pt x="3809801" y="0"/>
                </a:lnTo>
                <a:lnTo>
                  <a:pt x="3809801" y="7619601"/>
                </a:lnTo>
                <a:lnTo>
                  <a:pt x="0" y="76196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8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268254" y="3375377"/>
            <a:ext cx="1371600" cy="1371600"/>
            <a:chOff x="0" y="0"/>
            <a:chExt cx="1828800" cy="1828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28800" cy="1828800"/>
            </a:xfrm>
            <a:custGeom>
              <a:avLst/>
              <a:gdLst/>
              <a:ahLst/>
              <a:cxnLst/>
              <a:rect r="r" b="b" t="t" l="l"/>
              <a:pathLst>
                <a:path h="1828800" w="1828800">
                  <a:moveTo>
                    <a:pt x="0" y="914400"/>
                  </a:moveTo>
                  <a:cubicBezTo>
                    <a:pt x="0" y="409448"/>
                    <a:pt x="409448" y="0"/>
                    <a:pt x="914400" y="0"/>
                  </a:cubicBezTo>
                  <a:cubicBezTo>
                    <a:pt x="1419352" y="0"/>
                    <a:pt x="1828800" y="409448"/>
                    <a:pt x="1828800" y="914400"/>
                  </a:cubicBezTo>
                  <a:cubicBezTo>
                    <a:pt x="1828800" y="1419352"/>
                    <a:pt x="1419352" y="1828800"/>
                    <a:pt x="914400" y="1828800"/>
                  </a:cubicBezTo>
                  <a:cubicBezTo>
                    <a:pt x="409448" y="1828800"/>
                    <a:pt x="0" y="1419352"/>
                    <a:pt x="0" y="914400"/>
                  </a:cubicBezTo>
                  <a:close/>
                </a:path>
              </a:pathLst>
            </a:custGeom>
            <a:solidFill>
              <a:srgbClr val="A71F36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2480704" y="3556932"/>
            <a:ext cx="493395" cy="9894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b="true">
                <a:solidFill>
                  <a:srgbClr val="F7DFDF"/>
                </a:solidFill>
                <a:latin typeface="Roboto Bold"/>
                <a:ea typeface="Roboto Bold"/>
                <a:cs typeface="Roboto Bold"/>
                <a:sym typeface="Roboto Bold"/>
              </a:rPr>
              <a:t>0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6398018" y="3370060"/>
            <a:ext cx="1371600" cy="1371600"/>
            <a:chOff x="0" y="0"/>
            <a:chExt cx="1828800" cy="1828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828800" cy="1828800"/>
            </a:xfrm>
            <a:custGeom>
              <a:avLst/>
              <a:gdLst/>
              <a:ahLst/>
              <a:cxnLst/>
              <a:rect r="r" b="b" t="t" l="l"/>
              <a:pathLst>
                <a:path h="1828800" w="1828800">
                  <a:moveTo>
                    <a:pt x="0" y="914400"/>
                  </a:moveTo>
                  <a:cubicBezTo>
                    <a:pt x="0" y="409448"/>
                    <a:pt x="409448" y="0"/>
                    <a:pt x="914400" y="0"/>
                  </a:cubicBezTo>
                  <a:cubicBezTo>
                    <a:pt x="1419352" y="0"/>
                    <a:pt x="1828800" y="409448"/>
                    <a:pt x="1828800" y="914400"/>
                  </a:cubicBezTo>
                  <a:cubicBezTo>
                    <a:pt x="1828800" y="1419352"/>
                    <a:pt x="1419352" y="1828800"/>
                    <a:pt x="914400" y="1828800"/>
                  </a:cubicBezTo>
                  <a:cubicBezTo>
                    <a:pt x="409448" y="1828800"/>
                    <a:pt x="0" y="1419352"/>
                    <a:pt x="0" y="914400"/>
                  </a:cubicBezTo>
                  <a:close/>
                </a:path>
              </a:pathLst>
            </a:custGeom>
            <a:solidFill>
              <a:srgbClr val="A71F36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6610468" y="3551616"/>
            <a:ext cx="493395" cy="9894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b="true">
                <a:solidFill>
                  <a:srgbClr val="F7DFDF"/>
                </a:solidFill>
                <a:latin typeface="Roboto Bold"/>
                <a:ea typeface="Roboto Bold"/>
                <a:cs typeface="Roboto Bold"/>
                <a:sym typeface="Roboto Bold"/>
              </a:rPr>
              <a:t>0</a:t>
            </a:r>
          </a:p>
        </p:txBody>
      </p:sp>
      <p:sp>
        <p:nvSpPr>
          <p:cNvPr name="Freeform 10" id="10"/>
          <p:cNvSpPr/>
          <p:nvPr/>
        </p:nvSpPr>
        <p:spPr>
          <a:xfrm flipH="true" flipV="true" rot="-7144515">
            <a:off x="13983793" y="2966251"/>
            <a:ext cx="5309799" cy="10619597"/>
          </a:xfrm>
          <a:custGeom>
            <a:avLst/>
            <a:gdLst/>
            <a:ahLst/>
            <a:cxnLst/>
            <a:rect r="r" b="b" t="t" l="l"/>
            <a:pathLst>
              <a:path h="10619597" w="5309799">
                <a:moveTo>
                  <a:pt x="5309799" y="10619598"/>
                </a:moveTo>
                <a:lnTo>
                  <a:pt x="0" y="10619598"/>
                </a:lnTo>
                <a:lnTo>
                  <a:pt x="0" y="0"/>
                </a:lnTo>
                <a:lnTo>
                  <a:pt x="5309799" y="0"/>
                </a:lnTo>
                <a:lnTo>
                  <a:pt x="5309799" y="10619598"/>
                </a:lnTo>
                <a:close/>
              </a:path>
            </a:pathLst>
          </a:custGeom>
          <a:blipFill>
            <a:blip r:embed="rId3">
              <a:alphaModFix amt="28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true" rot="3655484">
            <a:off x="14590536" y="4247484"/>
            <a:ext cx="4434931" cy="8869863"/>
          </a:xfrm>
          <a:custGeom>
            <a:avLst/>
            <a:gdLst/>
            <a:ahLst/>
            <a:cxnLst/>
            <a:rect r="r" b="b" t="t" l="l"/>
            <a:pathLst>
              <a:path h="8869863" w="4434931">
                <a:moveTo>
                  <a:pt x="0" y="8869863"/>
                </a:moveTo>
                <a:lnTo>
                  <a:pt x="4434932" y="8869863"/>
                </a:lnTo>
                <a:lnTo>
                  <a:pt x="4434932" y="0"/>
                </a:lnTo>
                <a:lnTo>
                  <a:pt x="0" y="0"/>
                </a:lnTo>
                <a:lnTo>
                  <a:pt x="0" y="8869863"/>
                </a:lnTo>
                <a:close/>
              </a:path>
            </a:pathLst>
          </a:custGeom>
          <a:blipFill>
            <a:blip r:embed="rId5">
              <a:alphaModFix amt="28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10495402" y="3370060"/>
            <a:ext cx="1371600" cy="1371600"/>
            <a:chOff x="0" y="0"/>
            <a:chExt cx="1828800" cy="1828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828800" cy="1828800"/>
            </a:xfrm>
            <a:custGeom>
              <a:avLst/>
              <a:gdLst/>
              <a:ahLst/>
              <a:cxnLst/>
              <a:rect r="r" b="b" t="t" l="l"/>
              <a:pathLst>
                <a:path h="1828800" w="1828800">
                  <a:moveTo>
                    <a:pt x="0" y="914400"/>
                  </a:moveTo>
                  <a:cubicBezTo>
                    <a:pt x="0" y="409448"/>
                    <a:pt x="409448" y="0"/>
                    <a:pt x="914400" y="0"/>
                  </a:cubicBezTo>
                  <a:cubicBezTo>
                    <a:pt x="1419352" y="0"/>
                    <a:pt x="1828800" y="409448"/>
                    <a:pt x="1828800" y="914400"/>
                  </a:cubicBezTo>
                  <a:cubicBezTo>
                    <a:pt x="1828800" y="1419352"/>
                    <a:pt x="1419352" y="1828800"/>
                    <a:pt x="914400" y="1828800"/>
                  </a:cubicBezTo>
                  <a:cubicBezTo>
                    <a:pt x="409448" y="1828800"/>
                    <a:pt x="0" y="1419352"/>
                    <a:pt x="0" y="914400"/>
                  </a:cubicBezTo>
                  <a:close/>
                </a:path>
              </a:pathLst>
            </a:custGeom>
            <a:solidFill>
              <a:srgbClr val="A71F36"/>
            </a:solid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10707854" y="3551616"/>
            <a:ext cx="493395" cy="9894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b="true">
                <a:solidFill>
                  <a:srgbClr val="F7DFDF"/>
                </a:solidFill>
                <a:latin typeface="Roboto Bold"/>
                <a:ea typeface="Roboto Bold"/>
                <a:cs typeface="Roboto Bold"/>
                <a:sym typeface="Roboto Bold"/>
              </a:rPr>
              <a:t>0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14648146" y="3370060"/>
            <a:ext cx="1371600" cy="1371600"/>
            <a:chOff x="0" y="0"/>
            <a:chExt cx="1828800" cy="1828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828800" cy="1828800"/>
            </a:xfrm>
            <a:custGeom>
              <a:avLst/>
              <a:gdLst/>
              <a:ahLst/>
              <a:cxnLst/>
              <a:rect r="r" b="b" t="t" l="l"/>
              <a:pathLst>
                <a:path h="1828800" w="1828800">
                  <a:moveTo>
                    <a:pt x="0" y="914400"/>
                  </a:moveTo>
                  <a:cubicBezTo>
                    <a:pt x="0" y="409448"/>
                    <a:pt x="409448" y="0"/>
                    <a:pt x="914400" y="0"/>
                  </a:cubicBezTo>
                  <a:cubicBezTo>
                    <a:pt x="1419352" y="0"/>
                    <a:pt x="1828800" y="409448"/>
                    <a:pt x="1828800" y="914400"/>
                  </a:cubicBezTo>
                  <a:cubicBezTo>
                    <a:pt x="1828800" y="1419352"/>
                    <a:pt x="1419352" y="1828800"/>
                    <a:pt x="914400" y="1828800"/>
                  </a:cubicBezTo>
                  <a:cubicBezTo>
                    <a:pt x="409448" y="1828800"/>
                    <a:pt x="0" y="1419352"/>
                    <a:pt x="0" y="914400"/>
                  </a:cubicBezTo>
                  <a:close/>
                </a:path>
              </a:pathLst>
            </a:custGeom>
            <a:solidFill>
              <a:srgbClr val="A71F36"/>
            </a:solidFill>
          </p:spPr>
        </p:sp>
      </p:grpSp>
      <p:sp>
        <p:nvSpPr>
          <p:cNvPr name="TextBox 17" id="17"/>
          <p:cNvSpPr txBox="true"/>
          <p:nvPr/>
        </p:nvSpPr>
        <p:spPr>
          <a:xfrm rot="0">
            <a:off x="14860597" y="3551616"/>
            <a:ext cx="493395" cy="9894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b="true">
                <a:solidFill>
                  <a:srgbClr val="F7DFDF"/>
                </a:solidFill>
                <a:latin typeface="Roboto Bold"/>
                <a:ea typeface="Roboto Bold"/>
                <a:cs typeface="Roboto Bold"/>
                <a:sym typeface="Roboto Bold"/>
              </a:rPr>
              <a:t>0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0">
            <a:off x="319272" y="9193500"/>
            <a:ext cx="4125144" cy="776376"/>
          </a:xfrm>
          <a:custGeom>
            <a:avLst/>
            <a:gdLst/>
            <a:ahLst/>
            <a:cxnLst/>
            <a:rect r="r" b="b" t="t" l="l"/>
            <a:pathLst>
              <a:path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-807" r="0" b="-807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914400" y="962025"/>
            <a:ext cx="15412365" cy="6171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true">
                <a:solidFill>
                  <a:srgbClr val="A71F36"/>
                </a:solidFill>
                <a:latin typeface="Roboto Bold"/>
                <a:ea typeface="Roboto Bold"/>
                <a:cs typeface="Roboto Bold"/>
                <a:sym typeface="Roboto Bold"/>
              </a:rPr>
              <a:t>Module Outline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936307" y="3584927"/>
            <a:ext cx="676275" cy="933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1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266987" y="5186078"/>
            <a:ext cx="3374135" cy="14740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88"/>
              </a:lnSpc>
            </a:pPr>
            <a:r>
              <a:rPr lang="en-US" sz="3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Introduction to cross-sectoral collaboration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5396749" y="5180762"/>
            <a:ext cx="3374135" cy="9883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88"/>
              </a:lnSpc>
            </a:pPr>
            <a:r>
              <a:rPr lang="en-US" sz="3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Interactive tools and simulations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9487418" y="5181600"/>
            <a:ext cx="3374134" cy="24456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88"/>
              </a:lnSpc>
            </a:pPr>
            <a:r>
              <a:rPr lang="en-US" sz="3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Methods for effective knowledge sharing and collaboration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7066071" y="3579610"/>
            <a:ext cx="676275" cy="933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2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1163456" y="3579610"/>
            <a:ext cx="676275" cy="933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3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3640161" y="5181600"/>
            <a:ext cx="3374134" cy="14740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88"/>
              </a:lnSpc>
            </a:pPr>
            <a:r>
              <a:rPr lang="en-US" sz="3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Case studies and best practices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5316200" y="3579610"/>
            <a:ext cx="676275" cy="933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4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4069030">
            <a:off x="-61126" y="3944630"/>
            <a:ext cx="5313670" cy="10627340"/>
          </a:xfrm>
          <a:custGeom>
            <a:avLst/>
            <a:gdLst/>
            <a:ahLst/>
            <a:cxnLst/>
            <a:rect r="r" b="b" t="t" l="l"/>
            <a:pathLst>
              <a:path h="10627340" w="5313670">
                <a:moveTo>
                  <a:pt x="5313670" y="0"/>
                </a:moveTo>
                <a:lnTo>
                  <a:pt x="0" y="0"/>
                </a:lnTo>
                <a:lnTo>
                  <a:pt x="0" y="10627340"/>
                </a:lnTo>
                <a:lnTo>
                  <a:pt x="5313670" y="10627340"/>
                </a:lnTo>
                <a:lnTo>
                  <a:pt x="5313670" y="0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6730969">
            <a:off x="165475" y="5206783"/>
            <a:ext cx="4438165" cy="8876330"/>
          </a:xfrm>
          <a:custGeom>
            <a:avLst/>
            <a:gdLst/>
            <a:ahLst/>
            <a:cxnLst/>
            <a:rect r="r" b="b" t="t" l="l"/>
            <a:pathLst>
              <a:path h="8876330" w="4438165">
                <a:moveTo>
                  <a:pt x="0" y="0"/>
                </a:moveTo>
                <a:lnTo>
                  <a:pt x="4438165" y="0"/>
                </a:lnTo>
                <a:lnTo>
                  <a:pt x="4438165" y="8876330"/>
                </a:lnTo>
                <a:lnTo>
                  <a:pt x="0" y="88763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true" rot="7148013">
            <a:off x="13601198" y="-3271764"/>
            <a:ext cx="5309799" cy="10619597"/>
          </a:xfrm>
          <a:custGeom>
            <a:avLst/>
            <a:gdLst/>
            <a:ahLst/>
            <a:cxnLst/>
            <a:rect r="r" b="b" t="t" l="l"/>
            <a:pathLst>
              <a:path h="10619597" w="5309799">
                <a:moveTo>
                  <a:pt x="5309799" y="10619597"/>
                </a:moveTo>
                <a:lnTo>
                  <a:pt x="0" y="10619597"/>
                </a:lnTo>
                <a:lnTo>
                  <a:pt x="0" y="0"/>
                </a:lnTo>
                <a:lnTo>
                  <a:pt x="5309799" y="0"/>
                </a:lnTo>
                <a:lnTo>
                  <a:pt x="5309799" y="10619597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-3651986">
            <a:off x="14294835" y="-2754889"/>
            <a:ext cx="4434931" cy="8869863"/>
          </a:xfrm>
          <a:custGeom>
            <a:avLst/>
            <a:gdLst/>
            <a:ahLst/>
            <a:cxnLst/>
            <a:rect r="r" b="b" t="t" l="l"/>
            <a:pathLst>
              <a:path h="8869863" w="4434931">
                <a:moveTo>
                  <a:pt x="0" y="8869863"/>
                </a:moveTo>
                <a:lnTo>
                  <a:pt x="4434932" y="8869863"/>
                </a:lnTo>
                <a:lnTo>
                  <a:pt x="4434932" y="0"/>
                </a:lnTo>
                <a:lnTo>
                  <a:pt x="0" y="0"/>
                </a:lnTo>
                <a:lnTo>
                  <a:pt x="0" y="8869863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19272" y="9193500"/>
            <a:ext cx="4125144" cy="776376"/>
          </a:xfrm>
          <a:custGeom>
            <a:avLst/>
            <a:gdLst/>
            <a:ahLst/>
            <a:cxnLst/>
            <a:rect r="r" b="b" t="t" l="l"/>
            <a:pathLst>
              <a:path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807" r="0" b="-807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914400" y="962025"/>
            <a:ext cx="15412365" cy="6171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true">
                <a:solidFill>
                  <a:srgbClr val="A71F36"/>
                </a:solidFill>
                <a:latin typeface="Roboto Bold"/>
                <a:ea typeface="Roboto Bold"/>
                <a:cs typeface="Roboto Bold"/>
                <a:sym typeface="Roboto Bold"/>
              </a:rPr>
              <a:t>Enablers for Effective Collaboration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885166" y="1894014"/>
            <a:ext cx="15431414" cy="1144546"/>
            <a:chOff x="0" y="0"/>
            <a:chExt cx="20575218" cy="152606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2700" y="12700"/>
              <a:ext cx="20549743" cy="1500632"/>
            </a:xfrm>
            <a:custGeom>
              <a:avLst/>
              <a:gdLst/>
              <a:ahLst/>
              <a:cxnLst/>
              <a:rect r="r" b="b" t="t" l="l"/>
              <a:pathLst>
                <a:path h="1500632" w="20549743">
                  <a:moveTo>
                    <a:pt x="0" y="250063"/>
                  </a:moveTo>
                  <a:cubicBezTo>
                    <a:pt x="0" y="112014"/>
                    <a:pt x="113792" y="0"/>
                    <a:pt x="254000" y="0"/>
                  </a:cubicBezTo>
                  <a:lnTo>
                    <a:pt x="20295743" y="0"/>
                  </a:lnTo>
                  <a:cubicBezTo>
                    <a:pt x="20436078" y="0"/>
                    <a:pt x="20549743" y="112014"/>
                    <a:pt x="20549743" y="250063"/>
                  </a:cubicBezTo>
                  <a:lnTo>
                    <a:pt x="20549743" y="1250569"/>
                  </a:lnTo>
                  <a:cubicBezTo>
                    <a:pt x="20549743" y="1388745"/>
                    <a:pt x="20435951" y="1500632"/>
                    <a:pt x="20295743" y="1500632"/>
                  </a:cubicBezTo>
                  <a:lnTo>
                    <a:pt x="254000" y="1500632"/>
                  </a:lnTo>
                  <a:cubicBezTo>
                    <a:pt x="113665" y="1500632"/>
                    <a:pt x="0" y="1388618"/>
                    <a:pt x="0" y="1250569"/>
                  </a:cubicBezTo>
                  <a:close/>
                </a:path>
              </a:pathLst>
            </a:custGeom>
            <a:solidFill>
              <a:srgbClr val="A71F36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0575143" cy="1526032"/>
            </a:xfrm>
            <a:custGeom>
              <a:avLst/>
              <a:gdLst/>
              <a:ahLst/>
              <a:cxnLst/>
              <a:rect r="r" b="b" t="t" l="l"/>
              <a:pathLst>
                <a:path h="1526032" w="20575143">
                  <a:moveTo>
                    <a:pt x="0" y="262763"/>
                  </a:moveTo>
                  <a:cubicBezTo>
                    <a:pt x="0" y="117475"/>
                    <a:pt x="119634" y="0"/>
                    <a:pt x="266700" y="0"/>
                  </a:cubicBezTo>
                  <a:lnTo>
                    <a:pt x="20308443" y="0"/>
                  </a:lnTo>
                  <a:lnTo>
                    <a:pt x="20308443" y="12700"/>
                  </a:lnTo>
                  <a:lnTo>
                    <a:pt x="20308443" y="0"/>
                  </a:lnTo>
                  <a:cubicBezTo>
                    <a:pt x="20455508" y="0"/>
                    <a:pt x="20575143" y="117475"/>
                    <a:pt x="20575143" y="262763"/>
                  </a:cubicBezTo>
                  <a:lnTo>
                    <a:pt x="20562443" y="262763"/>
                  </a:lnTo>
                  <a:lnTo>
                    <a:pt x="20575143" y="262763"/>
                  </a:lnTo>
                  <a:lnTo>
                    <a:pt x="20575143" y="1263269"/>
                  </a:lnTo>
                  <a:lnTo>
                    <a:pt x="20562443" y="1263269"/>
                  </a:lnTo>
                  <a:lnTo>
                    <a:pt x="20575143" y="1263269"/>
                  </a:lnTo>
                  <a:cubicBezTo>
                    <a:pt x="20575143" y="1408557"/>
                    <a:pt x="20455508" y="1526032"/>
                    <a:pt x="20308443" y="1526032"/>
                  </a:cubicBezTo>
                  <a:lnTo>
                    <a:pt x="20308443" y="1513332"/>
                  </a:lnTo>
                  <a:lnTo>
                    <a:pt x="20308443" y="1526032"/>
                  </a:lnTo>
                  <a:lnTo>
                    <a:pt x="266700" y="1526032"/>
                  </a:lnTo>
                  <a:lnTo>
                    <a:pt x="266700" y="1513332"/>
                  </a:lnTo>
                  <a:lnTo>
                    <a:pt x="266700" y="1526032"/>
                  </a:lnTo>
                  <a:cubicBezTo>
                    <a:pt x="119634" y="1526032"/>
                    <a:pt x="0" y="1408557"/>
                    <a:pt x="0" y="1263269"/>
                  </a:cubicBezTo>
                  <a:lnTo>
                    <a:pt x="0" y="262763"/>
                  </a:lnTo>
                  <a:lnTo>
                    <a:pt x="12700" y="262763"/>
                  </a:lnTo>
                  <a:lnTo>
                    <a:pt x="0" y="262763"/>
                  </a:lnTo>
                  <a:moveTo>
                    <a:pt x="25400" y="262763"/>
                  </a:moveTo>
                  <a:lnTo>
                    <a:pt x="25400" y="1263269"/>
                  </a:lnTo>
                  <a:lnTo>
                    <a:pt x="12700" y="1263269"/>
                  </a:lnTo>
                  <a:lnTo>
                    <a:pt x="25400" y="1263269"/>
                  </a:lnTo>
                  <a:cubicBezTo>
                    <a:pt x="25400" y="1394206"/>
                    <a:pt x="133223" y="1500632"/>
                    <a:pt x="266700" y="1500632"/>
                  </a:cubicBezTo>
                  <a:lnTo>
                    <a:pt x="20308443" y="1500632"/>
                  </a:lnTo>
                  <a:cubicBezTo>
                    <a:pt x="20441920" y="1500632"/>
                    <a:pt x="20549743" y="1394206"/>
                    <a:pt x="20549743" y="1263269"/>
                  </a:cubicBezTo>
                  <a:lnTo>
                    <a:pt x="20549743" y="262763"/>
                  </a:lnTo>
                  <a:cubicBezTo>
                    <a:pt x="20549743" y="131826"/>
                    <a:pt x="20441920" y="25400"/>
                    <a:pt x="20308443" y="25400"/>
                  </a:cubicBezTo>
                  <a:lnTo>
                    <a:pt x="266700" y="25400"/>
                  </a:lnTo>
                  <a:lnTo>
                    <a:pt x="266700" y="12700"/>
                  </a:lnTo>
                  <a:lnTo>
                    <a:pt x="266700" y="25400"/>
                  </a:lnTo>
                  <a:cubicBezTo>
                    <a:pt x="133223" y="25400"/>
                    <a:pt x="25400" y="131826"/>
                    <a:pt x="25400" y="26276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1031548" y="2078496"/>
            <a:ext cx="15138650" cy="8136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88"/>
              </a:lnSpc>
            </a:pPr>
            <a:r>
              <a:rPr lang="en-US" sz="36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Capacity building: </a:t>
            </a:r>
            <a:r>
              <a:rPr lang="en-US" sz="3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Training staff to collaborate and share knowledge effectively.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885166" y="3040498"/>
            <a:ext cx="15431414" cy="1144546"/>
            <a:chOff x="0" y="0"/>
            <a:chExt cx="20575218" cy="1526062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12700" y="12700"/>
              <a:ext cx="20549743" cy="1500632"/>
            </a:xfrm>
            <a:custGeom>
              <a:avLst/>
              <a:gdLst/>
              <a:ahLst/>
              <a:cxnLst/>
              <a:rect r="r" b="b" t="t" l="l"/>
              <a:pathLst>
                <a:path h="1500632" w="20549743">
                  <a:moveTo>
                    <a:pt x="0" y="250063"/>
                  </a:moveTo>
                  <a:cubicBezTo>
                    <a:pt x="0" y="112014"/>
                    <a:pt x="113792" y="0"/>
                    <a:pt x="254000" y="0"/>
                  </a:cubicBezTo>
                  <a:lnTo>
                    <a:pt x="20295743" y="0"/>
                  </a:lnTo>
                  <a:cubicBezTo>
                    <a:pt x="20436078" y="0"/>
                    <a:pt x="20549743" y="112014"/>
                    <a:pt x="20549743" y="250063"/>
                  </a:cubicBezTo>
                  <a:lnTo>
                    <a:pt x="20549743" y="1250569"/>
                  </a:lnTo>
                  <a:cubicBezTo>
                    <a:pt x="20549743" y="1388745"/>
                    <a:pt x="20435951" y="1500632"/>
                    <a:pt x="20295743" y="1500632"/>
                  </a:cubicBezTo>
                  <a:lnTo>
                    <a:pt x="254000" y="1500632"/>
                  </a:lnTo>
                  <a:cubicBezTo>
                    <a:pt x="113665" y="1500632"/>
                    <a:pt x="0" y="1388618"/>
                    <a:pt x="0" y="1250569"/>
                  </a:cubicBezTo>
                  <a:close/>
                </a:path>
              </a:pathLst>
            </a:custGeom>
            <a:solidFill>
              <a:srgbClr val="F7DFDF"/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0575143" cy="1526032"/>
            </a:xfrm>
            <a:custGeom>
              <a:avLst/>
              <a:gdLst/>
              <a:ahLst/>
              <a:cxnLst/>
              <a:rect r="r" b="b" t="t" l="l"/>
              <a:pathLst>
                <a:path h="1526032" w="20575143">
                  <a:moveTo>
                    <a:pt x="0" y="262763"/>
                  </a:moveTo>
                  <a:cubicBezTo>
                    <a:pt x="0" y="117475"/>
                    <a:pt x="119634" y="0"/>
                    <a:pt x="266700" y="0"/>
                  </a:cubicBezTo>
                  <a:lnTo>
                    <a:pt x="20308443" y="0"/>
                  </a:lnTo>
                  <a:lnTo>
                    <a:pt x="20308443" y="12700"/>
                  </a:lnTo>
                  <a:lnTo>
                    <a:pt x="20308443" y="0"/>
                  </a:lnTo>
                  <a:cubicBezTo>
                    <a:pt x="20455508" y="0"/>
                    <a:pt x="20575143" y="117475"/>
                    <a:pt x="20575143" y="262763"/>
                  </a:cubicBezTo>
                  <a:lnTo>
                    <a:pt x="20562443" y="262763"/>
                  </a:lnTo>
                  <a:lnTo>
                    <a:pt x="20575143" y="262763"/>
                  </a:lnTo>
                  <a:lnTo>
                    <a:pt x="20575143" y="1263269"/>
                  </a:lnTo>
                  <a:lnTo>
                    <a:pt x="20562443" y="1263269"/>
                  </a:lnTo>
                  <a:lnTo>
                    <a:pt x="20575143" y="1263269"/>
                  </a:lnTo>
                  <a:cubicBezTo>
                    <a:pt x="20575143" y="1408557"/>
                    <a:pt x="20455508" y="1526032"/>
                    <a:pt x="20308443" y="1526032"/>
                  </a:cubicBezTo>
                  <a:lnTo>
                    <a:pt x="20308443" y="1513332"/>
                  </a:lnTo>
                  <a:lnTo>
                    <a:pt x="20308443" y="1526032"/>
                  </a:lnTo>
                  <a:lnTo>
                    <a:pt x="266700" y="1526032"/>
                  </a:lnTo>
                  <a:lnTo>
                    <a:pt x="266700" y="1513332"/>
                  </a:lnTo>
                  <a:lnTo>
                    <a:pt x="266700" y="1526032"/>
                  </a:lnTo>
                  <a:cubicBezTo>
                    <a:pt x="119634" y="1526032"/>
                    <a:pt x="0" y="1408557"/>
                    <a:pt x="0" y="1263269"/>
                  </a:cubicBezTo>
                  <a:lnTo>
                    <a:pt x="0" y="262763"/>
                  </a:lnTo>
                  <a:lnTo>
                    <a:pt x="12700" y="262763"/>
                  </a:lnTo>
                  <a:lnTo>
                    <a:pt x="0" y="262763"/>
                  </a:lnTo>
                  <a:moveTo>
                    <a:pt x="25400" y="262763"/>
                  </a:moveTo>
                  <a:lnTo>
                    <a:pt x="25400" y="1263269"/>
                  </a:lnTo>
                  <a:lnTo>
                    <a:pt x="12700" y="1263269"/>
                  </a:lnTo>
                  <a:lnTo>
                    <a:pt x="25400" y="1263269"/>
                  </a:lnTo>
                  <a:cubicBezTo>
                    <a:pt x="25400" y="1394206"/>
                    <a:pt x="133223" y="1500632"/>
                    <a:pt x="266700" y="1500632"/>
                  </a:cubicBezTo>
                  <a:lnTo>
                    <a:pt x="20308443" y="1500632"/>
                  </a:lnTo>
                  <a:cubicBezTo>
                    <a:pt x="20441920" y="1500632"/>
                    <a:pt x="20549743" y="1394206"/>
                    <a:pt x="20549743" y="1263269"/>
                  </a:cubicBezTo>
                  <a:lnTo>
                    <a:pt x="20549743" y="262763"/>
                  </a:lnTo>
                  <a:cubicBezTo>
                    <a:pt x="20549743" y="131826"/>
                    <a:pt x="20441920" y="25400"/>
                    <a:pt x="20308443" y="25400"/>
                  </a:cubicBezTo>
                  <a:lnTo>
                    <a:pt x="266700" y="25400"/>
                  </a:lnTo>
                  <a:lnTo>
                    <a:pt x="266700" y="12700"/>
                  </a:lnTo>
                  <a:lnTo>
                    <a:pt x="266700" y="25400"/>
                  </a:lnTo>
                  <a:cubicBezTo>
                    <a:pt x="133223" y="25400"/>
                    <a:pt x="25400" y="131826"/>
                    <a:pt x="25400" y="26276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1031548" y="3224980"/>
            <a:ext cx="15138650" cy="8136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88"/>
              </a:lnSpc>
            </a:pPr>
            <a:r>
              <a:rPr lang="en-US" sz="3600" b="true">
                <a:solidFill>
                  <a:srgbClr val="A71F36"/>
                </a:solidFill>
                <a:latin typeface="Roboto Bold"/>
                <a:ea typeface="Roboto Bold"/>
                <a:cs typeface="Roboto Bold"/>
                <a:sym typeface="Roboto Bold"/>
              </a:rPr>
              <a:t>Example: </a:t>
            </a:r>
            <a:r>
              <a:rPr lang="en-US" sz="3600">
                <a:solidFill>
                  <a:srgbClr val="A71F36"/>
                </a:solidFill>
                <a:latin typeface="Roboto"/>
                <a:ea typeface="Roboto"/>
                <a:cs typeface="Roboto"/>
                <a:sym typeface="Roboto"/>
              </a:rPr>
              <a:t>Workshops on cross-sectoral collaboration.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885166" y="4186983"/>
            <a:ext cx="15431414" cy="1144546"/>
            <a:chOff x="0" y="0"/>
            <a:chExt cx="20575218" cy="152606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12700" y="12700"/>
              <a:ext cx="20549743" cy="1500632"/>
            </a:xfrm>
            <a:custGeom>
              <a:avLst/>
              <a:gdLst/>
              <a:ahLst/>
              <a:cxnLst/>
              <a:rect r="r" b="b" t="t" l="l"/>
              <a:pathLst>
                <a:path h="1500632" w="20549743">
                  <a:moveTo>
                    <a:pt x="0" y="250063"/>
                  </a:moveTo>
                  <a:cubicBezTo>
                    <a:pt x="0" y="112014"/>
                    <a:pt x="113792" y="0"/>
                    <a:pt x="254000" y="0"/>
                  </a:cubicBezTo>
                  <a:lnTo>
                    <a:pt x="20295743" y="0"/>
                  </a:lnTo>
                  <a:cubicBezTo>
                    <a:pt x="20436078" y="0"/>
                    <a:pt x="20549743" y="112014"/>
                    <a:pt x="20549743" y="250063"/>
                  </a:cubicBezTo>
                  <a:lnTo>
                    <a:pt x="20549743" y="1250569"/>
                  </a:lnTo>
                  <a:cubicBezTo>
                    <a:pt x="20549743" y="1388745"/>
                    <a:pt x="20435951" y="1500632"/>
                    <a:pt x="20295743" y="1500632"/>
                  </a:cubicBezTo>
                  <a:lnTo>
                    <a:pt x="254000" y="1500632"/>
                  </a:lnTo>
                  <a:cubicBezTo>
                    <a:pt x="113665" y="1500632"/>
                    <a:pt x="0" y="1388618"/>
                    <a:pt x="0" y="1250569"/>
                  </a:cubicBezTo>
                  <a:close/>
                </a:path>
              </a:pathLst>
            </a:custGeom>
            <a:solidFill>
              <a:srgbClr val="A71F36"/>
            </a:solid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20575143" cy="1526032"/>
            </a:xfrm>
            <a:custGeom>
              <a:avLst/>
              <a:gdLst/>
              <a:ahLst/>
              <a:cxnLst/>
              <a:rect r="r" b="b" t="t" l="l"/>
              <a:pathLst>
                <a:path h="1526032" w="20575143">
                  <a:moveTo>
                    <a:pt x="0" y="262763"/>
                  </a:moveTo>
                  <a:cubicBezTo>
                    <a:pt x="0" y="117475"/>
                    <a:pt x="119634" y="0"/>
                    <a:pt x="266700" y="0"/>
                  </a:cubicBezTo>
                  <a:lnTo>
                    <a:pt x="20308443" y="0"/>
                  </a:lnTo>
                  <a:lnTo>
                    <a:pt x="20308443" y="12700"/>
                  </a:lnTo>
                  <a:lnTo>
                    <a:pt x="20308443" y="0"/>
                  </a:lnTo>
                  <a:cubicBezTo>
                    <a:pt x="20455508" y="0"/>
                    <a:pt x="20575143" y="117475"/>
                    <a:pt x="20575143" y="262763"/>
                  </a:cubicBezTo>
                  <a:lnTo>
                    <a:pt x="20562443" y="262763"/>
                  </a:lnTo>
                  <a:lnTo>
                    <a:pt x="20575143" y="262763"/>
                  </a:lnTo>
                  <a:lnTo>
                    <a:pt x="20575143" y="1263269"/>
                  </a:lnTo>
                  <a:lnTo>
                    <a:pt x="20562443" y="1263269"/>
                  </a:lnTo>
                  <a:lnTo>
                    <a:pt x="20575143" y="1263269"/>
                  </a:lnTo>
                  <a:cubicBezTo>
                    <a:pt x="20575143" y="1408557"/>
                    <a:pt x="20455508" y="1526032"/>
                    <a:pt x="20308443" y="1526032"/>
                  </a:cubicBezTo>
                  <a:lnTo>
                    <a:pt x="20308443" y="1513332"/>
                  </a:lnTo>
                  <a:lnTo>
                    <a:pt x="20308443" y="1526032"/>
                  </a:lnTo>
                  <a:lnTo>
                    <a:pt x="266700" y="1526032"/>
                  </a:lnTo>
                  <a:lnTo>
                    <a:pt x="266700" y="1513332"/>
                  </a:lnTo>
                  <a:lnTo>
                    <a:pt x="266700" y="1526032"/>
                  </a:lnTo>
                  <a:cubicBezTo>
                    <a:pt x="119634" y="1526032"/>
                    <a:pt x="0" y="1408557"/>
                    <a:pt x="0" y="1263269"/>
                  </a:cubicBezTo>
                  <a:lnTo>
                    <a:pt x="0" y="262763"/>
                  </a:lnTo>
                  <a:lnTo>
                    <a:pt x="12700" y="262763"/>
                  </a:lnTo>
                  <a:lnTo>
                    <a:pt x="0" y="262763"/>
                  </a:lnTo>
                  <a:moveTo>
                    <a:pt x="25400" y="262763"/>
                  </a:moveTo>
                  <a:lnTo>
                    <a:pt x="25400" y="1263269"/>
                  </a:lnTo>
                  <a:lnTo>
                    <a:pt x="12700" y="1263269"/>
                  </a:lnTo>
                  <a:lnTo>
                    <a:pt x="25400" y="1263269"/>
                  </a:lnTo>
                  <a:cubicBezTo>
                    <a:pt x="25400" y="1394206"/>
                    <a:pt x="133223" y="1500632"/>
                    <a:pt x="266700" y="1500632"/>
                  </a:cubicBezTo>
                  <a:lnTo>
                    <a:pt x="20308443" y="1500632"/>
                  </a:lnTo>
                  <a:cubicBezTo>
                    <a:pt x="20441920" y="1500632"/>
                    <a:pt x="20549743" y="1394206"/>
                    <a:pt x="20549743" y="1263269"/>
                  </a:cubicBezTo>
                  <a:lnTo>
                    <a:pt x="20549743" y="262763"/>
                  </a:lnTo>
                  <a:cubicBezTo>
                    <a:pt x="20549743" y="131826"/>
                    <a:pt x="20441920" y="25400"/>
                    <a:pt x="20308443" y="25400"/>
                  </a:cubicBezTo>
                  <a:lnTo>
                    <a:pt x="266700" y="25400"/>
                  </a:lnTo>
                  <a:lnTo>
                    <a:pt x="266700" y="12700"/>
                  </a:lnTo>
                  <a:lnTo>
                    <a:pt x="266700" y="25400"/>
                  </a:lnTo>
                  <a:cubicBezTo>
                    <a:pt x="133223" y="25400"/>
                    <a:pt x="25400" y="131826"/>
                    <a:pt x="25400" y="26276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19" id="19"/>
          <p:cNvSpPr txBox="true"/>
          <p:nvPr/>
        </p:nvSpPr>
        <p:spPr>
          <a:xfrm rot="0">
            <a:off x="1031548" y="4371465"/>
            <a:ext cx="15138650" cy="8136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88"/>
              </a:lnSpc>
            </a:pPr>
            <a:r>
              <a:rPr lang="en-US" sz="36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Effective communication: </a:t>
            </a:r>
            <a:r>
              <a:rPr lang="en-US" sz="3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Clear communication channels to ensure efficiency.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885166" y="5333469"/>
            <a:ext cx="15431414" cy="1144547"/>
            <a:chOff x="0" y="0"/>
            <a:chExt cx="20575218" cy="1526062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12700" y="12700"/>
              <a:ext cx="20549743" cy="1500632"/>
            </a:xfrm>
            <a:custGeom>
              <a:avLst/>
              <a:gdLst/>
              <a:ahLst/>
              <a:cxnLst/>
              <a:rect r="r" b="b" t="t" l="l"/>
              <a:pathLst>
                <a:path h="1500632" w="20549743">
                  <a:moveTo>
                    <a:pt x="0" y="250063"/>
                  </a:moveTo>
                  <a:cubicBezTo>
                    <a:pt x="0" y="112014"/>
                    <a:pt x="113792" y="0"/>
                    <a:pt x="254000" y="0"/>
                  </a:cubicBezTo>
                  <a:lnTo>
                    <a:pt x="20295743" y="0"/>
                  </a:lnTo>
                  <a:cubicBezTo>
                    <a:pt x="20436078" y="0"/>
                    <a:pt x="20549743" y="112014"/>
                    <a:pt x="20549743" y="250063"/>
                  </a:cubicBezTo>
                  <a:lnTo>
                    <a:pt x="20549743" y="1250569"/>
                  </a:lnTo>
                  <a:cubicBezTo>
                    <a:pt x="20549743" y="1388745"/>
                    <a:pt x="20435951" y="1500632"/>
                    <a:pt x="20295743" y="1500632"/>
                  </a:cubicBezTo>
                  <a:lnTo>
                    <a:pt x="254000" y="1500632"/>
                  </a:lnTo>
                  <a:cubicBezTo>
                    <a:pt x="113665" y="1500632"/>
                    <a:pt x="0" y="1388618"/>
                    <a:pt x="0" y="1250569"/>
                  </a:cubicBezTo>
                  <a:close/>
                </a:path>
              </a:pathLst>
            </a:custGeom>
            <a:solidFill>
              <a:srgbClr val="F7DFDF"/>
            </a:solid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20575143" cy="1526032"/>
            </a:xfrm>
            <a:custGeom>
              <a:avLst/>
              <a:gdLst/>
              <a:ahLst/>
              <a:cxnLst/>
              <a:rect r="r" b="b" t="t" l="l"/>
              <a:pathLst>
                <a:path h="1526032" w="20575143">
                  <a:moveTo>
                    <a:pt x="0" y="262763"/>
                  </a:moveTo>
                  <a:cubicBezTo>
                    <a:pt x="0" y="117475"/>
                    <a:pt x="119634" y="0"/>
                    <a:pt x="266700" y="0"/>
                  </a:cubicBezTo>
                  <a:lnTo>
                    <a:pt x="20308443" y="0"/>
                  </a:lnTo>
                  <a:lnTo>
                    <a:pt x="20308443" y="12700"/>
                  </a:lnTo>
                  <a:lnTo>
                    <a:pt x="20308443" y="0"/>
                  </a:lnTo>
                  <a:cubicBezTo>
                    <a:pt x="20455508" y="0"/>
                    <a:pt x="20575143" y="117475"/>
                    <a:pt x="20575143" y="262763"/>
                  </a:cubicBezTo>
                  <a:lnTo>
                    <a:pt x="20562443" y="262763"/>
                  </a:lnTo>
                  <a:lnTo>
                    <a:pt x="20575143" y="262763"/>
                  </a:lnTo>
                  <a:lnTo>
                    <a:pt x="20575143" y="1263269"/>
                  </a:lnTo>
                  <a:lnTo>
                    <a:pt x="20562443" y="1263269"/>
                  </a:lnTo>
                  <a:lnTo>
                    <a:pt x="20575143" y="1263269"/>
                  </a:lnTo>
                  <a:cubicBezTo>
                    <a:pt x="20575143" y="1408557"/>
                    <a:pt x="20455508" y="1526032"/>
                    <a:pt x="20308443" y="1526032"/>
                  </a:cubicBezTo>
                  <a:lnTo>
                    <a:pt x="20308443" y="1513332"/>
                  </a:lnTo>
                  <a:lnTo>
                    <a:pt x="20308443" y="1526032"/>
                  </a:lnTo>
                  <a:lnTo>
                    <a:pt x="266700" y="1526032"/>
                  </a:lnTo>
                  <a:lnTo>
                    <a:pt x="266700" y="1513332"/>
                  </a:lnTo>
                  <a:lnTo>
                    <a:pt x="266700" y="1526032"/>
                  </a:lnTo>
                  <a:cubicBezTo>
                    <a:pt x="119634" y="1526032"/>
                    <a:pt x="0" y="1408557"/>
                    <a:pt x="0" y="1263269"/>
                  </a:cubicBezTo>
                  <a:lnTo>
                    <a:pt x="0" y="262763"/>
                  </a:lnTo>
                  <a:lnTo>
                    <a:pt x="12700" y="262763"/>
                  </a:lnTo>
                  <a:lnTo>
                    <a:pt x="0" y="262763"/>
                  </a:lnTo>
                  <a:moveTo>
                    <a:pt x="25400" y="262763"/>
                  </a:moveTo>
                  <a:lnTo>
                    <a:pt x="25400" y="1263269"/>
                  </a:lnTo>
                  <a:lnTo>
                    <a:pt x="12700" y="1263269"/>
                  </a:lnTo>
                  <a:lnTo>
                    <a:pt x="25400" y="1263269"/>
                  </a:lnTo>
                  <a:cubicBezTo>
                    <a:pt x="25400" y="1394206"/>
                    <a:pt x="133223" y="1500632"/>
                    <a:pt x="266700" y="1500632"/>
                  </a:cubicBezTo>
                  <a:lnTo>
                    <a:pt x="20308443" y="1500632"/>
                  </a:lnTo>
                  <a:cubicBezTo>
                    <a:pt x="20441920" y="1500632"/>
                    <a:pt x="20549743" y="1394206"/>
                    <a:pt x="20549743" y="1263269"/>
                  </a:cubicBezTo>
                  <a:lnTo>
                    <a:pt x="20549743" y="262763"/>
                  </a:lnTo>
                  <a:cubicBezTo>
                    <a:pt x="20549743" y="131826"/>
                    <a:pt x="20441920" y="25400"/>
                    <a:pt x="20308443" y="25400"/>
                  </a:cubicBezTo>
                  <a:lnTo>
                    <a:pt x="266700" y="25400"/>
                  </a:lnTo>
                  <a:lnTo>
                    <a:pt x="266700" y="12700"/>
                  </a:lnTo>
                  <a:lnTo>
                    <a:pt x="266700" y="25400"/>
                  </a:lnTo>
                  <a:cubicBezTo>
                    <a:pt x="133223" y="25400"/>
                    <a:pt x="25400" y="131826"/>
                    <a:pt x="25400" y="26276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23" id="23"/>
          <p:cNvSpPr txBox="true"/>
          <p:nvPr/>
        </p:nvSpPr>
        <p:spPr>
          <a:xfrm rot="0">
            <a:off x="1031548" y="5517951"/>
            <a:ext cx="15138650" cy="8136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88"/>
              </a:lnSpc>
            </a:pPr>
            <a:r>
              <a:rPr lang="en-US" sz="3600" b="true">
                <a:solidFill>
                  <a:srgbClr val="A71F36"/>
                </a:solidFill>
                <a:latin typeface="Roboto Bold"/>
                <a:ea typeface="Roboto Bold"/>
                <a:cs typeface="Roboto Bold"/>
                <a:sym typeface="Roboto Bold"/>
              </a:rPr>
              <a:t>Example: </a:t>
            </a:r>
            <a:r>
              <a:rPr lang="en-US" sz="3600">
                <a:solidFill>
                  <a:srgbClr val="A71F36"/>
                </a:solidFill>
                <a:latin typeface="Roboto"/>
                <a:ea typeface="Roboto"/>
                <a:cs typeface="Roboto"/>
                <a:sym typeface="Roboto"/>
              </a:rPr>
              <a:t>Regular meetings and updates between sector representatives.</a:t>
            </a:r>
          </a:p>
        </p:txBody>
      </p:sp>
      <p:grpSp>
        <p:nvGrpSpPr>
          <p:cNvPr name="Group 24" id="24"/>
          <p:cNvGrpSpPr/>
          <p:nvPr/>
        </p:nvGrpSpPr>
        <p:grpSpPr>
          <a:xfrm rot="0">
            <a:off x="885166" y="6479954"/>
            <a:ext cx="15431414" cy="1144547"/>
            <a:chOff x="0" y="0"/>
            <a:chExt cx="20575218" cy="1526062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12700" y="12700"/>
              <a:ext cx="20549743" cy="1500632"/>
            </a:xfrm>
            <a:custGeom>
              <a:avLst/>
              <a:gdLst/>
              <a:ahLst/>
              <a:cxnLst/>
              <a:rect r="r" b="b" t="t" l="l"/>
              <a:pathLst>
                <a:path h="1500632" w="20549743">
                  <a:moveTo>
                    <a:pt x="0" y="250063"/>
                  </a:moveTo>
                  <a:cubicBezTo>
                    <a:pt x="0" y="112014"/>
                    <a:pt x="113792" y="0"/>
                    <a:pt x="254000" y="0"/>
                  </a:cubicBezTo>
                  <a:lnTo>
                    <a:pt x="20295743" y="0"/>
                  </a:lnTo>
                  <a:cubicBezTo>
                    <a:pt x="20436078" y="0"/>
                    <a:pt x="20549743" y="112014"/>
                    <a:pt x="20549743" y="250063"/>
                  </a:cubicBezTo>
                  <a:lnTo>
                    <a:pt x="20549743" y="1250569"/>
                  </a:lnTo>
                  <a:cubicBezTo>
                    <a:pt x="20549743" y="1388745"/>
                    <a:pt x="20435951" y="1500632"/>
                    <a:pt x="20295743" y="1500632"/>
                  </a:cubicBezTo>
                  <a:lnTo>
                    <a:pt x="254000" y="1500632"/>
                  </a:lnTo>
                  <a:cubicBezTo>
                    <a:pt x="113665" y="1500632"/>
                    <a:pt x="0" y="1388618"/>
                    <a:pt x="0" y="1250569"/>
                  </a:cubicBezTo>
                  <a:close/>
                </a:path>
              </a:pathLst>
            </a:custGeom>
            <a:solidFill>
              <a:srgbClr val="A71F36"/>
            </a:solid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20575143" cy="1526032"/>
            </a:xfrm>
            <a:custGeom>
              <a:avLst/>
              <a:gdLst/>
              <a:ahLst/>
              <a:cxnLst/>
              <a:rect r="r" b="b" t="t" l="l"/>
              <a:pathLst>
                <a:path h="1526032" w="20575143">
                  <a:moveTo>
                    <a:pt x="0" y="262763"/>
                  </a:moveTo>
                  <a:cubicBezTo>
                    <a:pt x="0" y="117475"/>
                    <a:pt x="119634" y="0"/>
                    <a:pt x="266700" y="0"/>
                  </a:cubicBezTo>
                  <a:lnTo>
                    <a:pt x="20308443" y="0"/>
                  </a:lnTo>
                  <a:lnTo>
                    <a:pt x="20308443" y="12700"/>
                  </a:lnTo>
                  <a:lnTo>
                    <a:pt x="20308443" y="0"/>
                  </a:lnTo>
                  <a:cubicBezTo>
                    <a:pt x="20455508" y="0"/>
                    <a:pt x="20575143" y="117475"/>
                    <a:pt x="20575143" y="262763"/>
                  </a:cubicBezTo>
                  <a:lnTo>
                    <a:pt x="20562443" y="262763"/>
                  </a:lnTo>
                  <a:lnTo>
                    <a:pt x="20575143" y="262763"/>
                  </a:lnTo>
                  <a:lnTo>
                    <a:pt x="20575143" y="1263269"/>
                  </a:lnTo>
                  <a:lnTo>
                    <a:pt x="20562443" y="1263269"/>
                  </a:lnTo>
                  <a:lnTo>
                    <a:pt x="20575143" y="1263269"/>
                  </a:lnTo>
                  <a:cubicBezTo>
                    <a:pt x="20575143" y="1408557"/>
                    <a:pt x="20455508" y="1526032"/>
                    <a:pt x="20308443" y="1526032"/>
                  </a:cubicBezTo>
                  <a:lnTo>
                    <a:pt x="20308443" y="1513332"/>
                  </a:lnTo>
                  <a:lnTo>
                    <a:pt x="20308443" y="1526032"/>
                  </a:lnTo>
                  <a:lnTo>
                    <a:pt x="266700" y="1526032"/>
                  </a:lnTo>
                  <a:lnTo>
                    <a:pt x="266700" y="1513332"/>
                  </a:lnTo>
                  <a:lnTo>
                    <a:pt x="266700" y="1526032"/>
                  </a:lnTo>
                  <a:cubicBezTo>
                    <a:pt x="119634" y="1526032"/>
                    <a:pt x="0" y="1408557"/>
                    <a:pt x="0" y="1263269"/>
                  </a:cubicBezTo>
                  <a:lnTo>
                    <a:pt x="0" y="262763"/>
                  </a:lnTo>
                  <a:lnTo>
                    <a:pt x="12700" y="262763"/>
                  </a:lnTo>
                  <a:lnTo>
                    <a:pt x="0" y="262763"/>
                  </a:lnTo>
                  <a:moveTo>
                    <a:pt x="25400" y="262763"/>
                  </a:moveTo>
                  <a:lnTo>
                    <a:pt x="25400" y="1263269"/>
                  </a:lnTo>
                  <a:lnTo>
                    <a:pt x="12700" y="1263269"/>
                  </a:lnTo>
                  <a:lnTo>
                    <a:pt x="25400" y="1263269"/>
                  </a:lnTo>
                  <a:cubicBezTo>
                    <a:pt x="25400" y="1394206"/>
                    <a:pt x="133223" y="1500632"/>
                    <a:pt x="266700" y="1500632"/>
                  </a:cubicBezTo>
                  <a:lnTo>
                    <a:pt x="20308443" y="1500632"/>
                  </a:lnTo>
                  <a:cubicBezTo>
                    <a:pt x="20441920" y="1500632"/>
                    <a:pt x="20549743" y="1394206"/>
                    <a:pt x="20549743" y="1263269"/>
                  </a:cubicBezTo>
                  <a:lnTo>
                    <a:pt x="20549743" y="262763"/>
                  </a:lnTo>
                  <a:cubicBezTo>
                    <a:pt x="20549743" y="131826"/>
                    <a:pt x="20441920" y="25400"/>
                    <a:pt x="20308443" y="25400"/>
                  </a:cubicBezTo>
                  <a:lnTo>
                    <a:pt x="266700" y="25400"/>
                  </a:lnTo>
                  <a:lnTo>
                    <a:pt x="266700" y="12700"/>
                  </a:lnTo>
                  <a:lnTo>
                    <a:pt x="266700" y="25400"/>
                  </a:lnTo>
                  <a:cubicBezTo>
                    <a:pt x="133223" y="25400"/>
                    <a:pt x="25400" y="131826"/>
                    <a:pt x="25400" y="26276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27" id="27"/>
          <p:cNvSpPr txBox="true"/>
          <p:nvPr/>
        </p:nvSpPr>
        <p:spPr>
          <a:xfrm rot="0">
            <a:off x="1031548" y="6664436"/>
            <a:ext cx="15138650" cy="8136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88"/>
              </a:lnSpc>
            </a:pPr>
            <a:r>
              <a:rPr lang="en-US" sz="36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Technology and innovation: </a:t>
            </a:r>
            <a:r>
              <a:rPr lang="en-US" sz="3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Leveraging technology for better collaboration.</a:t>
            </a:r>
          </a:p>
        </p:txBody>
      </p:sp>
      <p:grpSp>
        <p:nvGrpSpPr>
          <p:cNvPr name="Group 28" id="28"/>
          <p:cNvGrpSpPr/>
          <p:nvPr/>
        </p:nvGrpSpPr>
        <p:grpSpPr>
          <a:xfrm rot="0">
            <a:off x="885166" y="7626438"/>
            <a:ext cx="15431414" cy="1144547"/>
            <a:chOff x="0" y="0"/>
            <a:chExt cx="20575218" cy="1526062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12700" y="12700"/>
              <a:ext cx="20549743" cy="1500632"/>
            </a:xfrm>
            <a:custGeom>
              <a:avLst/>
              <a:gdLst/>
              <a:ahLst/>
              <a:cxnLst/>
              <a:rect r="r" b="b" t="t" l="l"/>
              <a:pathLst>
                <a:path h="1500632" w="20549743">
                  <a:moveTo>
                    <a:pt x="0" y="250063"/>
                  </a:moveTo>
                  <a:cubicBezTo>
                    <a:pt x="0" y="112014"/>
                    <a:pt x="113792" y="0"/>
                    <a:pt x="254000" y="0"/>
                  </a:cubicBezTo>
                  <a:lnTo>
                    <a:pt x="20295743" y="0"/>
                  </a:lnTo>
                  <a:cubicBezTo>
                    <a:pt x="20436078" y="0"/>
                    <a:pt x="20549743" y="112014"/>
                    <a:pt x="20549743" y="250063"/>
                  </a:cubicBezTo>
                  <a:lnTo>
                    <a:pt x="20549743" y="1250569"/>
                  </a:lnTo>
                  <a:cubicBezTo>
                    <a:pt x="20549743" y="1388745"/>
                    <a:pt x="20435951" y="1500632"/>
                    <a:pt x="20295743" y="1500632"/>
                  </a:cubicBezTo>
                  <a:lnTo>
                    <a:pt x="254000" y="1500632"/>
                  </a:lnTo>
                  <a:cubicBezTo>
                    <a:pt x="113665" y="1500632"/>
                    <a:pt x="0" y="1388618"/>
                    <a:pt x="0" y="1250569"/>
                  </a:cubicBezTo>
                  <a:close/>
                </a:path>
              </a:pathLst>
            </a:custGeom>
            <a:solidFill>
              <a:srgbClr val="F7DFDF"/>
            </a:solidFill>
          </p:spPr>
        </p:sp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20575143" cy="1526032"/>
            </a:xfrm>
            <a:custGeom>
              <a:avLst/>
              <a:gdLst/>
              <a:ahLst/>
              <a:cxnLst/>
              <a:rect r="r" b="b" t="t" l="l"/>
              <a:pathLst>
                <a:path h="1526032" w="20575143">
                  <a:moveTo>
                    <a:pt x="0" y="262763"/>
                  </a:moveTo>
                  <a:cubicBezTo>
                    <a:pt x="0" y="117475"/>
                    <a:pt x="119634" y="0"/>
                    <a:pt x="266700" y="0"/>
                  </a:cubicBezTo>
                  <a:lnTo>
                    <a:pt x="20308443" y="0"/>
                  </a:lnTo>
                  <a:lnTo>
                    <a:pt x="20308443" y="12700"/>
                  </a:lnTo>
                  <a:lnTo>
                    <a:pt x="20308443" y="0"/>
                  </a:lnTo>
                  <a:cubicBezTo>
                    <a:pt x="20455508" y="0"/>
                    <a:pt x="20575143" y="117475"/>
                    <a:pt x="20575143" y="262763"/>
                  </a:cubicBezTo>
                  <a:lnTo>
                    <a:pt x="20562443" y="262763"/>
                  </a:lnTo>
                  <a:lnTo>
                    <a:pt x="20575143" y="262763"/>
                  </a:lnTo>
                  <a:lnTo>
                    <a:pt x="20575143" y="1263269"/>
                  </a:lnTo>
                  <a:lnTo>
                    <a:pt x="20562443" y="1263269"/>
                  </a:lnTo>
                  <a:lnTo>
                    <a:pt x="20575143" y="1263269"/>
                  </a:lnTo>
                  <a:cubicBezTo>
                    <a:pt x="20575143" y="1408557"/>
                    <a:pt x="20455508" y="1526032"/>
                    <a:pt x="20308443" y="1526032"/>
                  </a:cubicBezTo>
                  <a:lnTo>
                    <a:pt x="20308443" y="1513332"/>
                  </a:lnTo>
                  <a:lnTo>
                    <a:pt x="20308443" y="1526032"/>
                  </a:lnTo>
                  <a:lnTo>
                    <a:pt x="266700" y="1526032"/>
                  </a:lnTo>
                  <a:lnTo>
                    <a:pt x="266700" y="1513332"/>
                  </a:lnTo>
                  <a:lnTo>
                    <a:pt x="266700" y="1526032"/>
                  </a:lnTo>
                  <a:cubicBezTo>
                    <a:pt x="119634" y="1526032"/>
                    <a:pt x="0" y="1408557"/>
                    <a:pt x="0" y="1263269"/>
                  </a:cubicBezTo>
                  <a:lnTo>
                    <a:pt x="0" y="262763"/>
                  </a:lnTo>
                  <a:lnTo>
                    <a:pt x="12700" y="262763"/>
                  </a:lnTo>
                  <a:lnTo>
                    <a:pt x="0" y="262763"/>
                  </a:lnTo>
                  <a:moveTo>
                    <a:pt x="25400" y="262763"/>
                  </a:moveTo>
                  <a:lnTo>
                    <a:pt x="25400" y="1263269"/>
                  </a:lnTo>
                  <a:lnTo>
                    <a:pt x="12700" y="1263269"/>
                  </a:lnTo>
                  <a:lnTo>
                    <a:pt x="25400" y="1263269"/>
                  </a:lnTo>
                  <a:cubicBezTo>
                    <a:pt x="25400" y="1394206"/>
                    <a:pt x="133223" y="1500632"/>
                    <a:pt x="266700" y="1500632"/>
                  </a:cubicBezTo>
                  <a:lnTo>
                    <a:pt x="20308443" y="1500632"/>
                  </a:lnTo>
                  <a:cubicBezTo>
                    <a:pt x="20441920" y="1500632"/>
                    <a:pt x="20549743" y="1394206"/>
                    <a:pt x="20549743" y="1263269"/>
                  </a:cubicBezTo>
                  <a:lnTo>
                    <a:pt x="20549743" y="262763"/>
                  </a:lnTo>
                  <a:cubicBezTo>
                    <a:pt x="20549743" y="131826"/>
                    <a:pt x="20441920" y="25400"/>
                    <a:pt x="20308443" y="25400"/>
                  </a:cubicBezTo>
                  <a:lnTo>
                    <a:pt x="266700" y="25400"/>
                  </a:lnTo>
                  <a:lnTo>
                    <a:pt x="266700" y="12700"/>
                  </a:lnTo>
                  <a:lnTo>
                    <a:pt x="266700" y="25400"/>
                  </a:lnTo>
                  <a:cubicBezTo>
                    <a:pt x="133223" y="25400"/>
                    <a:pt x="25400" y="131826"/>
                    <a:pt x="25400" y="26276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31" id="31"/>
          <p:cNvSpPr txBox="true"/>
          <p:nvPr/>
        </p:nvSpPr>
        <p:spPr>
          <a:xfrm rot="0">
            <a:off x="1031548" y="7810920"/>
            <a:ext cx="15138650" cy="8136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88"/>
              </a:lnSpc>
            </a:pPr>
            <a:r>
              <a:rPr lang="en-US" sz="3600" b="true">
                <a:solidFill>
                  <a:srgbClr val="A71F36"/>
                </a:solidFill>
                <a:latin typeface="Roboto Bold"/>
                <a:ea typeface="Roboto Bold"/>
                <a:cs typeface="Roboto Bold"/>
                <a:sym typeface="Roboto Bold"/>
              </a:rPr>
              <a:t>Example: </a:t>
            </a:r>
            <a:r>
              <a:rPr lang="en-US" sz="3600">
                <a:solidFill>
                  <a:srgbClr val="A71F36"/>
                </a:solidFill>
                <a:latin typeface="Roboto"/>
                <a:ea typeface="Roboto"/>
                <a:cs typeface="Roboto"/>
                <a:sym typeface="Roboto"/>
              </a:rPr>
              <a:t>Collaborative platforms and software for shared projects.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71F3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3099417">
            <a:off x="762360" y="-1859891"/>
            <a:ext cx="4066881" cy="8133762"/>
          </a:xfrm>
          <a:custGeom>
            <a:avLst/>
            <a:gdLst/>
            <a:ahLst/>
            <a:cxnLst/>
            <a:rect r="r" b="b" t="t" l="l"/>
            <a:pathLst>
              <a:path h="8133762" w="4066881">
                <a:moveTo>
                  <a:pt x="4066881" y="0"/>
                </a:moveTo>
                <a:lnTo>
                  <a:pt x="0" y="0"/>
                </a:lnTo>
                <a:lnTo>
                  <a:pt x="0" y="8133763"/>
                </a:lnTo>
                <a:lnTo>
                  <a:pt x="4066881" y="8133763"/>
                </a:lnTo>
                <a:lnTo>
                  <a:pt x="4066881" y="0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7700582">
            <a:off x="919289" y="-1476108"/>
            <a:ext cx="3396803" cy="6793606"/>
          </a:xfrm>
          <a:custGeom>
            <a:avLst/>
            <a:gdLst/>
            <a:ahLst/>
            <a:cxnLst/>
            <a:rect r="r" b="b" t="t" l="l"/>
            <a:pathLst>
              <a:path h="6793606" w="3396803">
                <a:moveTo>
                  <a:pt x="0" y="0"/>
                </a:moveTo>
                <a:lnTo>
                  <a:pt x="3396803" y="0"/>
                </a:lnTo>
                <a:lnTo>
                  <a:pt x="3396803" y="6793605"/>
                </a:lnTo>
                <a:lnTo>
                  <a:pt x="0" y="67936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true" rot="-7144515">
            <a:off x="13440469" y="3417085"/>
            <a:ext cx="4506189" cy="9012379"/>
          </a:xfrm>
          <a:custGeom>
            <a:avLst/>
            <a:gdLst/>
            <a:ahLst/>
            <a:cxnLst/>
            <a:rect r="r" b="b" t="t" l="l"/>
            <a:pathLst>
              <a:path h="9012379" w="4506189">
                <a:moveTo>
                  <a:pt x="4506189" y="9012379"/>
                </a:moveTo>
                <a:lnTo>
                  <a:pt x="0" y="9012379"/>
                </a:lnTo>
                <a:lnTo>
                  <a:pt x="0" y="0"/>
                </a:lnTo>
                <a:lnTo>
                  <a:pt x="4506189" y="0"/>
                </a:lnTo>
                <a:lnTo>
                  <a:pt x="4506189" y="9012379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3655484">
            <a:off x="13955385" y="4504410"/>
            <a:ext cx="3763729" cy="7527457"/>
          </a:xfrm>
          <a:custGeom>
            <a:avLst/>
            <a:gdLst/>
            <a:ahLst/>
            <a:cxnLst/>
            <a:rect r="r" b="b" t="t" l="l"/>
            <a:pathLst>
              <a:path h="7527457" w="3763729">
                <a:moveTo>
                  <a:pt x="0" y="7527458"/>
                </a:moveTo>
                <a:lnTo>
                  <a:pt x="3763729" y="7527458"/>
                </a:lnTo>
                <a:lnTo>
                  <a:pt x="3763729" y="0"/>
                </a:lnTo>
                <a:lnTo>
                  <a:pt x="0" y="0"/>
                </a:lnTo>
                <a:lnTo>
                  <a:pt x="0" y="7527458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3225546" y="3797046"/>
            <a:ext cx="2692908" cy="2692908"/>
            <a:chOff x="0" y="0"/>
            <a:chExt cx="3590544" cy="359054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76200" y="76200"/>
              <a:ext cx="3438144" cy="3438144"/>
            </a:xfrm>
            <a:custGeom>
              <a:avLst/>
              <a:gdLst/>
              <a:ahLst/>
              <a:cxnLst/>
              <a:rect r="r" b="b" t="t" l="l"/>
              <a:pathLst>
                <a:path h="3438144" w="3438144">
                  <a:moveTo>
                    <a:pt x="0" y="1719072"/>
                  </a:moveTo>
                  <a:cubicBezTo>
                    <a:pt x="0" y="769620"/>
                    <a:pt x="769620" y="0"/>
                    <a:pt x="1719072" y="0"/>
                  </a:cubicBezTo>
                  <a:cubicBezTo>
                    <a:pt x="2668524" y="0"/>
                    <a:pt x="3438144" y="769620"/>
                    <a:pt x="3438144" y="1719072"/>
                  </a:cubicBezTo>
                  <a:cubicBezTo>
                    <a:pt x="3438144" y="2668524"/>
                    <a:pt x="2668524" y="3438144"/>
                    <a:pt x="1719072" y="3438144"/>
                  </a:cubicBezTo>
                  <a:cubicBezTo>
                    <a:pt x="769620" y="3438144"/>
                    <a:pt x="0" y="2668524"/>
                    <a:pt x="0" y="1719072"/>
                  </a:cubicBezTo>
                  <a:close/>
                </a:path>
              </a:pathLst>
            </a:custGeom>
            <a:solidFill>
              <a:srgbClr val="A71F36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590544" cy="3590544"/>
            </a:xfrm>
            <a:custGeom>
              <a:avLst/>
              <a:gdLst/>
              <a:ahLst/>
              <a:cxnLst/>
              <a:rect r="r" b="b" t="t" l="l"/>
              <a:pathLst>
                <a:path h="3590544" w="3590544">
                  <a:moveTo>
                    <a:pt x="0" y="1795272"/>
                  </a:moveTo>
                  <a:cubicBezTo>
                    <a:pt x="0" y="803783"/>
                    <a:pt x="803783" y="0"/>
                    <a:pt x="1795272" y="0"/>
                  </a:cubicBezTo>
                  <a:lnTo>
                    <a:pt x="1795272" y="76200"/>
                  </a:lnTo>
                  <a:lnTo>
                    <a:pt x="1795272" y="0"/>
                  </a:lnTo>
                  <a:cubicBezTo>
                    <a:pt x="2786761" y="0"/>
                    <a:pt x="3590544" y="803783"/>
                    <a:pt x="3590544" y="1795272"/>
                  </a:cubicBezTo>
                  <a:lnTo>
                    <a:pt x="3514344" y="1795272"/>
                  </a:lnTo>
                  <a:lnTo>
                    <a:pt x="3590544" y="1795272"/>
                  </a:lnTo>
                  <a:cubicBezTo>
                    <a:pt x="3590544" y="2786761"/>
                    <a:pt x="2786761" y="3590544"/>
                    <a:pt x="1795272" y="3590544"/>
                  </a:cubicBezTo>
                  <a:lnTo>
                    <a:pt x="1795272" y="3514344"/>
                  </a:lnTo>
                  <a:lnTo>
                    <a:pt x="1795272" y="3590544"/>
                  </a:lnTo>
                  <a:cubicBezTo>
                    <a:pt x="803783" y="3590544"/>
                    <a:pt x="0" y="2786761"/>
                    <a:pt x="0" y="1795272"/>
                  </a:cubicBezTo>
                  <a:lnTo>
                    <a:pt x="76200" y="1795272"/>
                  </a:lnTo>
                  <a:lnTo>
                    <a:pt x="140843" y="1835658"/>
                  </a:lnTo>
                  <a:cubicBezTo>
                    <a:pt x="122809" y="1864487"/>
                    <a:pt x="87884" y="1877949"/>
                    <a:pt x="55245" y="1868551"/>
                  </a:cubicBezTo>
                  <a:cubicBezTo>
                    <a:pt x="22606" y="1859153"/>
                    <a:pt x="0" y="1829308"/>
                    <a:pt x="0" y="1795272"/>
                  </a:cubicBezTo>
                  <a:moveTo>
                    <a:pt x="152400" y="1795272"/>
                  </a:moveTo>
                  <a:lnTo>
                    <a:pt x="76200" y="1795272"/>
                  </a:lnTo>
                  <a:lnTo>
                    <a:pt x="11557" y="1754886"/>
                  </a:lnTo>
                  <a:cubicBezTo>
                    <a:pt x="29591" y="1726057"/>
                    <a:pt x="64516" y="1712595"/>
                    <a:pt x="97155" y="1721993"/>
                  </a:cubicBezTo>
                  <a:cubicBezTo>
                    <a:pt x="129794" y="1731391"/>
                    <a:pt x="152400" y="1761236"/>
                    <a:pt x="152400" y="1795272"/>
                  </a:cubicBezTo>
                  <a:cubicBezTo>
                    <a:pt x="152400" y="2702560"/>
                    <a:pt x="887984" y="3438144"/>
                    <a:pt x="1795272" y="3438144"/>
                  </a:cubicBezTo>
                  <a:cubicBezTo>
                    <a:pt x="2702560" y="3438144"/>
                    <a:pt x="3438144" y="2702560"/>
                    <a:pt x="3438144" y="1795272"/>
                  </a:cubicBezTo>
                  <a:cubicBezTo>
                    <a:pt x="3438144" y="887984"/>
                    <a:pt x="2702560" y="152400"/>
                    <a:pt x="1795272" y="152400"/>
                  </a:cubicBezTo>
                  <a:lnTo>
                    <a:pt x="1795272" y="76200"/>
                  </a:lnTo>
                  <a:lnTo>
                    <a:pt x="1795272" y="152400"/>
                  </a:lnTo>
                  <a:cubicBezTo>
                    <a:pt x="887984" y="152400"/>
                    <a:pt x="152400" y="887984"/>
                    <a:pt x="152400" y="179527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AutoShape 9" id="9"/>
          <p:cNvSpPr/>
          <p:nvPr/>
        </p:nvSpPr>
        <p:spPr>
          <a:xfrm>
            <a:off x="2586929" y="8331327"/>
            <a:ext cx="3970142" cy="57150"/>
          </a:xfrm>
          <a:prstGeom prst="line">
            <a:avLst/>
          </a:prstGeom>
          <a:ln cap="rnd" w="571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13717059" y="9067162"/>
            <a:ext cx="4131647" cy="777600"/>
          </a:xfrm>
          <a:custGeom>
            <a:avLst/>
            <a:gdLst/>
            <a:ahLst/>
            <a:cxnLst/>
            <a:rect r="r" b="b" t="t" l="l"/>
            <a:pathLst>
              <a:path h="777600" w="4131647">
                <a:moveTo>
                  <a:pt x="0" y="0"/>
                </a:moveTo>
                <a:lnTo>
                  <a:pt x="4131647" y="0"/>
                </a:lnTo>
                <a:lnTo>
                  <a:pt x="4131647" y="777600"/>
                </a:lnTo>
                <a:lnTo>
                  <a:pt x="0" y="7776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807" r="0" b="-807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469246" y="6489954"/>
            <a:ext cx="3316399" cy="2972699"/>
          </a:xfrm>
          <a:custGeom>
            <a:avLst/>
            <a:gdLst/>
            <a:ahLst/>
            <a:cxnLst/>
            <a:rect r="r" b="b" t="t" l="l"/>
            <a:pathLst>
              <a:path h="2972699" w="3316399">
                <a:moveTo>
                  <a:pt x="0" y="0"/>
                </a:moveTo>
                <a:lnTo>
                  <a:pt x="3316399" y="0"/>
                </a:lnTo>
                <a:lnTo>
                  <a:pt x="3316399" y="2972699"/>
                </a:lnTo>
                <a:lnTo>
                  <a:pt x="0" y="29726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2" id="12"/>
          <p:cNvSpPr txBox="true"/>
          <p:nvPr/>
        </p:nvSpPr>
        <p:spPr>
          <a:xfrm rot="0">
            <a:off x="3785644" y="4288974"/>
            <a:ext cx="768911" cy="17090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60"/>
              </a:lnSpc>
            </a:pPr>
            <a:r>
              <a:rPr lang="en-US" sz="10800" b="true">
                <a:solidFill>
                  <a:srgbClr val="F7DFDF"/>
                </a:solidFill>
                <a:latin typeface="Roboto Bold"/>
                <a:ea typeface="Roboto Bold"/>
                <a:cs typeface="Roboto Bold"/>
                <a:sym typeface="Roboto Bold"/>
              </a:rPr>
              <a:t>0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531695" y="4324350"/>
            <a:ext cx="676275" cy="1638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960"/>
              </a:lnSpc>
            </a:pPr>
            <a:r>
              <a:rPr lang="en-US" sz="108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4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599840" y="4486808"/>
            <a:ext cx="9788236" cy="18930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Session 3: Interactive tools and simulations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19272" y="9193500"/>
            <a:ext cx="4125144" cy="776376"/>
          </a:xfrm>
          <a:custGeom>
            <a:avLst/>
            <a:gdLst/>
            <a:ahLst/>
            <a:cxnLst/>
            <a:rect r="r" b="b" t="t" l="l"/>
            <a:pathLst>
              <a:path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807" r="0" b="-807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true" rot="-7144515">
            <a:off x="13983793" y="2966251"/>
            <a:ext cx="5309799" cy="10619597"/>
          </a:xfrm>
          <a:custGeom>
            <a:avLst/>
            <a:gdLst/>
            <a:ahLst/>
            <a:cxnLst/>
            <a:rect r="r" b="b" t="t" l="l"/>
            <a:pathLst>
              <a:path h="10619597" w="5309799">
                <a:moveTo>
                  <a:pt x="5309799" y="10619598"/>
                </a:moveTo>
                <a:lnTo>
                  <a:pt x="0" y="10619598"/>
                </a:lnTo>
                <a:lnTo>
                  <a:pt x="0" y="0"/>
                </a:lnTo>
                <a:lnTo>
                  <a:pt x="5309799" y="0"/>
                </a:lnTo>
                <a:lnTo>
                  <a:pt x="5309799" y="10619598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true" rot="3655484">
            <a:off x="14590536" y="4247484"/>
            <a:ext cx="4434931" cy="8869863"/>
          </a:xfrm>
          <a:custGeom>
            <a:avLst/>
            <a:gdLst/>
            <a:ahLst/>
            <a:cxnLst/>
            <a:rect r="r" b="b" t="t" l="l"/>
            <a:pathLst>
              <a:path h="8869863" w="4434931">
                <a:moveTo>
                  <a:pt x="0" y="8869863"/>
                </a:moveTo>
                <a:lnTo>
                  <a:pt x="4434932" y="8869863"/>
                </a:lnTo>
                <a:lnTo>
                  <a:pt x="4434932" y="0"/>
                </a:lnTo>
                <a:lnTo>
                  <a:pt x="0" y="0"/>
                </a:lnTo>
                <a:lnTo>
                  <a:pt x="0" y="8869863"/>
                </a:lnTo>
                <a:close/>
              </a:path>
            </a:pathLst>
          </a:custGeom>
          <a:blipFill>
            <a:blip r:embed="rId6">
              <a:alphaModFix amt="28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627986" y="5456688"/>
            <a:ext cx="12924333" cy="36159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01765" indent="-200882" lvl="1">
              <a:lnSpc>
                <a:spcPts val="2242"/>
              </a:lnSpc>
              <a:buFont typeface="Arial"/>
              <a:buChar char="•"/>
            </a:pPr>
            <a:r>
              <a:rPr lang="en-US" b="true" sz="222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AFTERSHOCK game</a:t>
            </a:r>
            <a:r>
              <a:rPr lang="en-US" sz="222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simulates the complexities of interagency cooperation during a humanitarian crisis, with a strong focus on environmental challenges.</a:t>
            </a:r>
          </a:p>
          <a:p>
            <a:pPr algn="l" marL="401765" indent="-200882" lvl="1">
              <a:lnSpc>
                <a:spcPts val="2242"/>
              </a:lnSpc>
              <a:buFont typeface="Arial"/>
              <a:buChar char="•"/>
            </a:pPr>
            <a:r>
              <a:rPr lang="en-US" b="true" sz="222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Interactive simulations</a:t>
            </a:r>
            <a:r>
              <a:rPr lang="en-US" sz="222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provide participants with hands-on experiences to practice decision-making and problem-solving in realistic crisis scenarios, incorporating environmental considerations.</a:t>
            </a:r>
          </a:p>
          <a:p>
            <a:pPr algn="l" marL="401765" indent="-200882" lvl="1">
              <a:lnSpc>
                <a:spcPts val="2242"/>
              </a:lnSpc>
              <a:buFont typeface="Arial"/>
              <a:buChar char="•"/>
            </a:pPr>
            <a:r>
              <a:rPr lang="en-US" b="true" sz="222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These tools</a:t>
            </a:r>
            <a:r>
              <a:rPr lang="en-US" sz="222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emphasize the importance of cross-sectoral collaboration, showing how environmental factors impact humanitarian action and decision-making processes.</a:t>
            </a:r>
          </a:p>
          <a:p>
            <a:pPr algn="l" marL="401765" indent="-200882" lvl="1">
              <a:lnSpc>
                <a:spcPts val="2242"/>
              </a:lnSpc>
              <a:buFont typeface="Arial"/>
              <a:buChar char="•"/>
            </a:pPr>
            <a:r>
              <a:rPr lang="en-US" b="true" sz="222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Using simulations</a:t>
            </a:r>
            <a:r>
              <a:rPr lang="en-US" sz="222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helps participants gain a deeper understanding of the consequences of their decisions, especially in relation to resource management, environmental sustainability, and effective crisis response.</a:t>
            </a:r>
          </a:p>
          <a:p>
            <a:pPr algn="l" marL="401765" indent="-200882" lvl="1">
              <a:lnSpc>
                <a:spcPts val="2242"/>
              </a:lnSpc>
              <a:buFont typeface="Arial"/>
              <a:buChar char="•"/>
            </a:pPr>
            <a:r>
              <a:rPr lang="en-US" b="true" sz="222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Simulations and role-playing</a:t>
            </a:r>
            <a:r>
              <a:rPr lang="en-US" sz="222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activities foster real-time interaction and help participants navigate the complexities of humanitarian action while addressing environmental impacts.</a:t>
            </a:r>
          </a:p>
          <a:p>
            <a:pPr algn="l" marL="401765" indent="-200882" lvl="1">
              <a:lnSpc>
                <a:spcPts val="2242"/>
              </a:lnSpc>
              <a:buFont typeface="Arial"/>
              <a:buChar char="•"/>
            </a:pPr>
            <a:r>
              <a:rPr lang="en-US" b="true" sz="222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These exercises</a:t>
            </a:r>
            <a:r>
              <a:rPr lang="en-US" sz="222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serve as practical training for humanitarian professionals, preparing them to manage environmental risks and incorporate sustainable practices into their operations.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35681" y="7003252"/>
            <a:ext cx="3199236" cy="6171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65"/>
              </a:lnSpc>
            </a:pPr>
            <a:r>
              <a:rPr lang="en-US" sz="4320" b="true">
                <a:solidFill>
                  <a:srgbClr val="A71F36"/>
                </a:solidFill>
                <a:latin typeface="Roboto Bold"/>
                <a:ea typeface="Roboto Bold"/>
                <a:cs typeface="Roboto Bold"/>
                <a:sym typeface="Roboto Bold"/>
              </a:rPr>
              <a:t>Introduction</a:t>
            </a:r>
          </a:p>
        </p:txBody>
      </p:sp>
      <p:sp>
        <p:nvSpPr>
          <p:cNvPr name="Freeform 7" id="7" descr="A board game with a few figurines  Description automatically generated"/>
          <p:cNvSpPr/>
          <p:nvPr/>
        </p:nvSpPr>
        <p:spPr>
          <a:xfrm flipH="false" flipV="false" rot="0">
            <a:off x="30" y="15"/>
            <a:ext cx="18287970" cy="5143485"/>
          </a:xfrm>
          <a:custGeom>
            <a:avLst/>
            <a:gdLst/>
            <a:ahLst/>
            <a:cxnLst/>
            <a:rect r="r" b="b" t="t" l="l"/>
            <a:pathLst>
              <a:path h="5143485" w="18287970">
                <a:moveTo>
                  <a:pt x="0" y="0"/>
                </a:moveTo>
                <a:lnTo>
                  <a:pt x="18287970" y="0"/>
                </a:lnTo>
                <a:lnTo>
                  <a:pt x="18287970" y="5143485"/>
                </a:lnTo>
                <a:lnTo>
                  <a:pt x="0" y="514348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-17038" r="0" b="-16294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4184315">
            <a:off x="67429" y="-2362116"/>
            <a:ext cx="4561350" cy="9122700"/>
          </a:xfrm>
          <a:custGeom>
            <a:avLst/>
            <a:gdLst/>
            <a:ahLst/>
            <a:cxnLst/>
            <a:rect r="r" b="b" t="t" l="l"/>
            <a:pathLst>
              <a:path h="9122700" w="4561350">
                <a:moveTo>
                  <a:pt x="4561350" y="0"/>
                </a:moveTo>
                <a:lnTo>
                  <a:pt x="0" y="0"/>
                </a:lnTo>
                <a:lnTo>
                  <a:pt x="0" y="9122700"/>
                </a:lnTo>
                <a:lnTo>
                  <a:pt x="4561350" y="9122700"/>
                </a:lnTo>
                <a:lnTo>
                  <a:pt x="4561350" y="0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6615684">
            <a:off x="352965" y="-1977816"/>
            <a:ext cx="3809801" cy="7619601"/>
          </a:xfrm>
          <a:custGeom>
            <a:avLst/>
            <a:gdLst/>
            <a:ahLst/>
            <a:cxnLst/>
            <a:rect r="r" b="b" t="t" l="l"/>
            <a:pathLst>
              <a:path h="7619601" w="3809801">
                <a:moveTo>
                  <a:pt x="0" y="0"/>
                </a:moveTo>
                <a:lnTo>
                  <a:pt x="3809801" y="0"/>
                </a:lnTo>
                <a:lnTo>
                  <a:pt x="3809801" y="7619601"/>
                </a:lnTo>
                <a:lnTo>
                  <a:pt x="0" y="76196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28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4184315">
            <a:off x="67429" y="-2362116"/>
            <a:ext cx="4561350" cy="9122700"/>
          </a:xfrm>
          <a:custGeom>
            <a:avLst/>
            <a:gdLst/>
            <a:ahLst/>
            <a:cxnLst/>
            <a:rect r="r" b="b" t="t" l="l"/>
            <a:pathLst>
              <a:path h="9122700" w="4561350">
                <a:moveTo>
                  <a:pt x="4561350" y="0"/>
                </a:moveTo>
                <a:lnTo>
                  <a:pt x="0" y="0"/>
                </a:lnTo>
                <a:lnTo>
                  <a:pt x="0" y="9122700"/>
                </a:lnTo>
                <a:lnTo>
                  <a:pt x="4561350" y="9122700"/>
                </a:lnTo>
                <a:lnTo>
                  <a:pt x="4561350" y="0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6615684">
            <a:off x="352965" y="-1977816"/>
            <a:ext cx="3809801" cy="7619601"/>
          </a:xfrm>
          <a:custGeom>
            <a:avLst/>
            <a:gdLst/>
            <a:ahLst/>
            <a:cxnLst/>
            <a:rect r="r" b="b" t="t" l="l"/>
            <a:pathLst>
              <a:path h="7619601" w="3809801">
                <a:moveTo>
                  <a:pt x="0" y="0"/>
                </a:moveTo>
                <a:lnTo>
                  <a:pt x="3809801" y="0"/>
                </a:lnTo>
                <a:lnTo>
                  <a:pt x="3809801" y="7619601"/>
                </a:lnTo>
                <a:lnTo>
                  <a:pt x="0" y="76196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true" rot="-7144515">
            <a:off x="13983793" y="2966251"/>
            <a:ext cx="5309799" cy="10619597"/>
          </a:xfrm>
          <a:custGeom>
            <a:avLst/>
            <a:gdLst/>
            <a:ahLst/>
            <a:cxnLst/>
            <a:rect r="r" b="b" t="t" l="l"/>
            <a:pathLst>
              <a:path h="10619597" w="5309799">
                <a:moveTo>
                  <a:pt x="5309799" y="10619598"/>
                </a:moveTo>
                <a:lnTo>
                  <a:pt x="0" y="10619598"/>
                </a:lnTo>
                <a:lnTo>
                  <a:pt x="0" y="0"/>
                </a:lnTo>
                <a:lnTo>
                  <a:pt x="5309799" y="0"/>
                </a:lnTo>
                <a:lnTo>
                  <a:pt x="5309799" y="10619598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3655484">
            <a:off x="14590536" y="4247484"/>
            <a:ext cx="4434931" cy="8869863"/>
          </a:xfrm>
          <a:custGeom>
            <a:avLst/>
            <a:gdLst/>
            <a:ahLst/>
            <a:cxnLst/>
            <a:rect r="r" b="b" t="t" l="l"/>
            <a:pathLst>
              <a:path h="8869863" w="4434931">
                <a:moveTo>
                  <a:pt x="0" y="8869863"/>
                </a:moveTo>
                <a:lnTo>
                  <a:pt x="4434932" y="8869863"/>
                </a:lnTo>
                <a:lnTo>
                  <a:pt x="4434932" y="0"/>
                </a:lnTo>
                <a:lnTo>
                  <a:pt x="0" y="0"/>
                </a:lnTo>
                <a:lnTo>
                  <a:pt x="0" y="8869863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19272" y="9193500"/>
            <a:ext cx="4125144" cy="776376"/>
          </a:xfrm>
          <a:custGeom>
            <a:avLst/>
            <a:gdLst/>
            <a:ahLst/>
            <a:cxnLst/>
            <a:rect r="r" b="b" t="t" l="l"/>
            <a:pathLst>
              <a:path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807" r="0" b="-807"/>
            </a:stretch>
          </a:blipFill>
        </p:spPr>
      </p:sp>
      <p:sp>
        <p:nvSpPr>
          <p:cNvPr name="Freeform 7" id="7" descr="A close-up of a puzzle  Description automatically generated"/>
          <p:cNvSpPr/>
          <p:nvPr/>
        </p:nvSpPr>
        <p:spPr>
          <a:xfrm flipH="false" flipV="false" rot="0">
            <a:off x="9144000" y="15"/>
            <a:ext cx="9144000" cy="10286985"/>
          </a:xfrm>
          <a:custGeom>
            <a:avLst/>
            <a:gdLst/>
            <a:ahLst/>
            <a:cxnLst/>
            <a:rect r="r" b="b" t="t" l="l"/>
            <a:pathLst>
              <a:path h="10286985" w="9144000">
                <a:moveTo>
                  <a:pt x="0" y="0"/>
                </a:moveTo>
                <a:lnTo>
                  <a:pt x="9144000" y="0"/>
                </a:lnTo>
                <a:lnTo>
                  <a:pt x="9144000" y="10286985"/>
                </a:lnTo>
                <a:lnTo>
                  <a:pt x="0" y="1028698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36223" t="0" r="-32949" b="-79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544894" y="2248029"/>
            <a:ext cx="8229602" cy="65180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02206" indent="-251103" lvl="1">
              <a:lnSpc>
                <a:spcPts val="2697"/>
              </a:lnSpc>
              <a:buFont typeface="Arial"/>
              <a:buChar char="•"/>
            </a:pPr>
            <a:r>
              <a:rPr lang="en-US" b="true" sz="2775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Objective</a:t>
            </a:r>
            <a:r>
              <a:rPr lang="en-US" sz="2775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Simulate interagency cooperation and decision-making in a humanitarian crisis, integrating environmental considerations.</a:t>
            </a:r>
          </a:p>
          <a:p>
            <a:pPr algn="l" marL="502206" indent="-251103" lvl="1">
              <a:lnSpc>
                <a:spcPts val="2697"/>
              </a:lnSpc>
              <a:buFont typeface="Arial"/>
              <a:buChar char="•"/>
            </a:pPr>
            <a:r>
              <a:rPr lang="en-US" b="true" sz="2775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How it works</a:t>
            </a:r>
            <a:r>
              <a:rPr lang="en-US" sz="2775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Participants assume different roles and collaborate to manage resources, respond to emergencies, and solve environmental challenges.</a:t>
            </a:r>
          </a:p>
          <a:p>
            <a:pPr algn="l" marL="1188006" indent="-396002" lvl="2">
              <a:lnSpc>
                <a:spcPts val="2697"/>
              </a:lnSpc>
              <a:buFont typeface="Arial"/>
              <a:buChar char="⚬"/>
            </a:pPr>
            <a:r>
              <a:rPr lang="en-US" sz="2775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Refer to the instructions in the game package</a:t>
            </a:r>
          </a:p>
          <a:p>
            <a:pPr algn="l" marL="502206" indent="-251103" lvl="1">
              <a:lnSpc>
                <a:spcPts val="2697"/>
              </a:lnSpc>
              <a:buFont typeface="Arial"/>
              <a:buChar char="•"/>
            </a:pPr>
            <a:r>
              <a:rPr lang="en-US" b="true" sz="2775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Time</a:t>
            </a:r>
            <a:r>
              <a:rPr lang="en-US" sz="2775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90 minutes to 2 hours.</a:t>
            </a:r>
          </a:p>
          <a:p>
            <a:pPr algn="l" marL="502206" indent="-251103" lvl="1">
              <a:lnSpc>
                <a:spcPts val="2697"/>
              </a:lnSpc>
              <a:buFont typeface="Arial"/>
              <a:buChar char="•"/>
            </a:pPr>
            <a:r>
              <a:rPr lang="en-US" sz="2775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Facilitator &amp; Participants: A game master guides the session, and participants engage in decision-making.</a:t>
            </a:r>
          </a:p>
          <a:p>
            <a:pPr algn="l" marL="502206" indent="-251103" lvl="1">
              <a:lnSpc>
                <a:spcPts val="2697"/>
              </a:lnSpc>
              <a:buFont typeface="Arial"/>
              <a:buChar char="•"/>
            </a:pPr>
            <a:r>
              <a:rPr lang="en-US" b="true" sz="2775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Outcomes</a:t>
            </a:r>
            <a:r>
              <a:rPr lang="en-US" sz="2775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Enhanced understanding of resource management, collaboration, and decision-making, with a focus on environmental sustainability.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14400" y="962025"/>
            <a:ext cx="7200900" cy="6171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true">
                <a:solidFill>
                  <a:srgbClr val="A71F36"/>
                </a:solidFill>
                <a:latin typeface="Roboto Bold"/>
                <a:ea typeface="Roboto Bold"/>
                <a:cs typeface="Roboto Bold"/>
                <a:sym typeface="Roboto Bold"/>
              </a:rPr>
              <a:t>AFTERSHOCK Game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4184315">
            <a:off x="67429" y="-2362116"/>
            <a:ext cx="4561350" cy="9122700"/>
          </a:xfrm>
          <a:custGeom>
            <a:avLst/>
            <a:gdLst/>
            <a:ahLst/>
            <a:cxnLst/>
            <a:rect r="r" b="b" t="t" l="l"/>
            <a:pathLst>
              <a:path h="9122700" w="4561350">
                <a:moveTo>
                  <a:pt x="4561350" y="0"/>
                </a:moveTo>
                <a:lnTo>
                  <a:pt x="0" y="0"/>
                </a:lnTo>
                <a:lnTo>
                  <a:pt x="0" y="9122700"/>
                </a:lnTo>
                <a:lnTo>
                  <a:pt x="4561350" y="9122700"/>
                </a:lnTo>
                <a:lnTo>
                  <a:pt x="4561350" y="0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6615684">
            <a:off x="352965" y="-1977816"/>
            <a:ext cx="3809801" cy="7619601"/>
          </a:xfrm>
          <a:custGeom>
            <a:avLst/>
            <a:gdLst/>
            <a:ahLst/>
            <a:cxnLst/>
            <a:rect r="r" b="b" t="t" l="l"/>
            <a:pathLst>
              <a:path h="7619601" w="3809801">
                <a:moveTo>
                  <a:pt x="0" y="0"/>
                </a:moveTo>
                <a:lnTo>
                  <a:pt x="3809801" y="0"/>
                </a:lnTo>
                <a:lnTo>
                  <a:pt x="3809801" y="7619601"/>
                </a:lnTo>
                <a:lnTo>
                  <a:pt x="0" y="76196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true" rot="-7144515">
            <a:off x="13983793" y="2966251"/>
            <a:ext cx="5309799" cy="10619597"/>
          </a:xfrm>
          <a:custGeom>
            <a:avLst/>
            <a:gdLst/>
            <a:ahLst/>
            <a:cxnLst/>
            <a:rect r="r" b="b" t="t" l="l"/>
            <a:pathLst>
              <a:path h="10619597" w="5309799">
                <a:moveTo>
                  <a:pt x="5309799" y="10619598"/>
                </a:moveTo>
                <a:lnTo>
                  <a:pt x="0" y="10619598"/>
                </a:lnTo>
                <a:lnTo>
                  <a:pt x="0" y="0"/>
                </a:lnTo>
                <a:lnTo>
                  <a:pt x="5309799" y="0"/>
                </a:lnTo>
                <a:lnTo>
                  <a:pt x="5309799" y="10619598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3655484">
            <a:off x="14590536" y="4247484"/>
            <a:ext cx="4434931" cy="8869863"/>
          </a:xfrm>
          <a:custGeom>
            <a:avLst/>
            <a:gdLst/>
            <a:ahLst/>
            <a:cxnLst/>
            <a:rect r="r" b="b" t="t" l="l"/>
            <a:pathLst>
              <a:path h="8869863" w="4434931">
                <a:moveTo>
                  <a:pt x="0" y="8869863"/>
                </a:moveTo>
                <a:lnTo>
                  <a:pt x="4434932" y="8869863"/>
                </a:lnTo>
                <a:lnTo>
                  <a:pt x="4434932" y="0"/>
                </a:lnTo>
                <a:lnTo>
                  <a:pt x="0" y="0"/>
                </a:lnTo>
                <a:lnTo>
                  <a:pt x="0" y="8869863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19272" y="9193500"/>
            <a:ext cx="4125144" cy="776376"/>
          </a:xfrm>
          <a:custGeom>
            <a:avLst/>
            <a:gdLst/>
            <a:ahLst/>
            <a:cxnLst/>
            <a:rect r="r" b="b" t="t" l="l"/>
            <a:pathLst>
              <a:path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807" r="0" b="-807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901110" y="977975"/>
            <a:ext cx="16173450" cy="6171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true">
                <a:solidFill>
                  <a:srgbClr val="A71F36"/>
                </a:solidFill>
                <a:latin typeface="Roboto Bold"/>
                <a:ea typeface="Roboto Bold"/>
                <a:cs typeface="Roboto Bold"/>
                <a:sym typeface="Roboto Bold"/>
              </a:rPr>
              <a:t>Alternative Tools and Simulations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2851148"/>
            <a:ext cx="7618095" cy="5076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60"/>
              </a:lnSpc>
            </a:pPr>
            <a:r>
              <a:rPr lang="en-US" sz="33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Role-playing activities</a:t>
            </a: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</a:p>
          <a:p>
            <a:pPr algn="l" marL="542926" indent="-271463" lvl="1">
              <a:lnSpc>
                <a:spcPts val="3600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Objective</a:t>
            </a: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Develop negotiation, communication, and crisis management skills while addressing environmental impacts.</a:t>
            </a:r>
          </a:p>
          <a:p>
            <a:pPr algn="l" marL="542926" indent="-271463" lvl="1">
              <a:lnSpc>
                <a:spcPts val="3600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Execution</a:t>
            </a: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Participants assume various roles, interact, and negotiate to resolve crisis situations.</a:t>
            </a:r>
          </a:p>
          <a:p>
            <a:pPr algn="l" marL="542926" indent="-271463" lvl="1">
              <a:lnSpc>
                <a:spcPts val="3600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Outcomes</a:t>
            </a: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Enhanced collaboration and negotiation skills, with a focus on environmental sustainability.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401175" y="2851148"/>
            <a:ext cx="7618095" cy="4619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60"/>
              </a:lnSpc>
            </a:pPr>
            <a:r>
              <a:rPr lang="en-US" sz="33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Scenario-based exercises</a:t>
            </a: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</a:p>
          <a:p>
            <a:pPr algn="l" marL="542928" indent="-271464" lvl="1">
              <a:lnSpc>
                <a:spcPts val="3600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Objective</a:t>
            </a: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Simulate evolving, multi-sectoral humanitarian scenarios with an environmental focus.</a:t>
            </a:r>
          </a:p>
          <a:p>
            <a:pPr algn="l" marL="542928" indent="-271464" lvl="1">
              <a:lnSpc>
                <a:spcPts val="3600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Execution</a:t>
            </a: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Participants work on real-time challenges, making decisions that integrate environmental considerations.</a:t>
            </a:r>
          </a:p>
          <a:p>
            <a:pPr algn="l" marL="542928" indent="-271464" lvl="1">
              <a:lnSpc>
                <a:spcPts val="3600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Outcomes</a:t>
            </a: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Improved problem-solving, adaptive thinking, and cross-cluster coordination.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4184315">
            <a:off x="67429" y="-2362116"/>
            <a:ext cx="4561350" cy="9122700"/>
          </a:xfrm>
          <a:custGeom>
            <a:avLst/>
            <a:gdLst/>
            <a:ahLst/>
            <a:cxnLst/>
            <a:rect r="r" b="b" t="t" l="l"/>
            <a:pathLst>
              <a:path h="9122700" w="4561350">
                <a:moveTo>
                  <a:pt x="4561350" y="0"/>
                </a:moveTo>
                <a:lnTo>
                  <a:pt x="0" y="0"/>
                </a:lnTo>
                <a:lnTo>
                  <a:pt x="0" y="9122700"/>
                </a:lnTo>
                <a:lnTo>
                  <a:pt x="4561350" y="9122700"/>
                </a:lnTo>
                <a:lnTo>
                  <a:pt x="4561350" y="0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6615684">
            <a:off x="352965" y="-1977816"/>
            <a:ext cx="3809801" cy="7619601"/>
          </a:xfrm>
          <a:custGeom>
            <a:avLst/>
            <a:gdLst/>
            <a:ahLst/>
            <a:cxnLst/>
            <a:rect r="r" b="b" t="t" l="l"/>
            <a:pathLst>
              <a:path h="7619601" w="3809801">
                <a:moveTo>
                  <a:pt x="0" y="0"/>
                </a:moveTo>
                <a:lnTo>
                  <a:pt x="3809801" y="0"/>
                </a:lnTo>
                <a:lnTo>
                  <a:pt x="3809801" y="7619601"/>
                </a:lnTo>
                <a:lnTo>
                  <a:pt x="0" y="76196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true" rot="-7144515">
            <a:off x="13983793" y="2966251"/>
            <a:ext cx="5309799" cy="10619597"/>
          </a:xfrm>
          <a:custGeom>
            <a:avLst/>
            <a:gdLst/>
            <a:ahLst/>
            <a:cxnLst/>
            <a:rect r="r" b="b" t="t" l="l"/>
            <a:pathLst>
              <a:path h="10619597" w="5309799">
                <a:moveTo>
                  <a:pt x="5309799" y="10619598"/>
                </a:moveTo>
                <a:lnTo>
                  <a:pt x="0" y="10619598"/>
                </a:lnTo>
                <a:lnTo>
                  <a:pt x="0" y="0"/>
                </a:lnTo>
                <a:lnTo>
                  <a:pt x="5309799" y="0"/>
                </a:lnTo>
                <a:lnTo>
                  <a:pt x="5309799" y="10619598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3655484">
            <a:off x="14590536" y="4247484"/>
            <a:ext cx="4434931" cy="8869863"/>
          </a:xfrm>
          <a:custGeom>
            <a:avLst/>
            <a:gdLst/>
            <a:ahLst/>
            <a:cxnLst/>
            <a:rect r="r" b="b" t="t" l="l"/>
            <a:pathLst>
              <a:path h="8869863" w="4434931">
                <a:moveTo>
                  <a:pt x="0" y="8869863"/>
                </a:moveTo>
                <a:lnTo>
                  <a:pt x="4434932" y="8869863"/>
                </a:lnTo>
                <a:lnTo>
                  <a:pt x="4434932" y="0"/>
                </a:lnTo>
                <a:lnTo>
                  <a:pt x="0" y="0"/>
                </a:lnTo>
                <a:lnTo>
                  <a:pt x="0" y="8869863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19272" y="9193500"/>
            <a:ext cx="4125144" cy="776376"/>
          </a:xfrm>
          <a:custGeom>
            <a:avLst/>
            <a:gdLst/>
            <a:ahLst/>
            <a:cxnLst/>
            <a:rect r="r" b="b" t="t" l="l"/>
            <a:pathLst>
              <a:path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807" r="0" b="-807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901110" y="977975"/>
            <a:ext cx="16173450" cy="6171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true">
                <a:solidFill>
                  <a:srgbClr val="A71F36"/>
                </a:solidFill>
                <a:latin typeface="Roboto Bold"/>
                <a:ea typeface="Roboto Bold"/>
                <a:cs typeface="Roboto Bold"/>
                <a:sym typeface="Roboto Bold"/>
              </a:rPr>
              <a:t>Alternative Tools and Simulations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01110" y="2756605"/>
            <a:ext cx="7854578" cy="49860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36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Field exercises</a:t>
            </a:r>
            <a:r>
              <a:rPr lang="en-US" sz="3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</a:p>
          <a:p>
            <a:pPr algn="l" marL="542928" indent="-271464" lvl="1">
              <a:lnSpc>
                <a:spcPts val="3600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Objective</a:t>
            </a: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Apply theoretical knowledge in a real-world setting, considering environmental impacts.</a:t>
            </a:r>
          </a:p>
          <a:p>
            <a:pPr algn="l" marL="542928" indent="-271464" lvl="1">
              <a:lnSpc>
                <a:spcPts val="3600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Execution</a:t>
            </a: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Mock drills and scenarios in controlled environments allow participants to practice disaster response.</a:t>
            </a:r>
          </a:p>
          <a:p>
            <a:pPr algn="l" marL="542928" indent="-271464" lvl="1">
              <a:lnSpc>
                <a:spcPts val="3600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Outcomes</a:t>
            </a: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Practical experience in disaster response, improved readiness, and application of environmental best practices.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456465" y="2670880"/>
            <a:ext cx="7618095" cy="4667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20"/>
              </a:lnSpc>
              <a:spcBef>
                <a:spcPct val="0"/>
              </a:spcBef>
            </a:pPr>
            <a:r>
              <a:rPr lang="en-US" b="true" sz="3600" strike="noStrike" u="non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Simulation software (e.g., Simul8):</a:t>
            </a:r>
          </a:p>
          <a:p>
            <a:pPr algn="l" marL="542928" indent="-271464" lvl="1">
              <a:lnSpc>
                <a:spcPts val="360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000" strike="noStrike" u="non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Objective: </a:t>
            </a:r>
            <a:r>
              <a:rPr lang="en-US" sz="3000" strike="noStrike" u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Analyze participant decisions in virtual crisis scenarios with environmental data integration.</a:t>
            </a:r>
          </a:p>
          <a:p>
            <a:pPr algn="l" marL="542928" indent="-271464" lvl="1">
              <a:lnSpc>
                <a:spcPts val="360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000" strike="noStrike" u="non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Execution: </a:t>
            </a:r>
            <a:r>
              <a:rPr lang="en-US" sz="3000" strike="noStrike" u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Participants make decisions using the software and observe feedback on their impact.</a:t>
            </a:r>
          </a:p>
          <a:p>
            <a:pPr algn="l" marL="542928" indent="-271464" lvl="1">
              <a:lnSpc>
                <a:spcPts val="360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000" strike="noStrike" u="non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Outcomes: </a:t>
            </a:r>
            <a:r>
              <a:rPr lang="en-US" sz="3000" strike="noStrike" u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Detailed insights into decision impacts, improved strategic planning, and better integration of environmental data.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4184315">
            <a:off x="67429" y="-2362116"/>
            <a:ext cx="4561350" cy="9122700"/>
          </a:xfrm>
          <a:custGeom>
            <a:avLst/>
            <a:gdLst/>
            <a:ahLst/>
            <a:cxnLst/>
            <a:rect r="r" b="b" t="t" l="l"/>
            <a:pathLst>
              <a:path h="9122700" w="4561350">
                <a:moveTo>
                  <a:pt x="4561350" y="0"/>
                </a:moveTo>
                <a:lnTo>
                  <a:pt x="0" y="0"/>
                </a:lnTo>
                <a:lnTo>
                  <a:pt x="0" y="9122700"/>
                </a:lnTo>
                <a:lnTo>
                  <a:pt x="4561350" y="9122700"/>
                </a:lnTo>
                <a:lnTo>
                  <a:pt x="4561350" y="0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6615684">
            <a:off x="352965" y="-1977816"/>
            <a:ext cx="3809801" cy="7619601"/>
          </a:xfrm>
          <a:custGeom>
            <a:avLst/>
            <a:gdLst/>
            <a:ahLst/>
            <a:cxnLst/>
            <a:rect r="r" b="b" t="t" l="l"/>
            <a:pathLst>
              <a:path h="7619601" w="3809801">
                <a:moveTo>
                  <a:pt x="0" y="0"/>
                </a:moveTo>
                <a:lnTo>
                  <a:pt x="3809801" y="0"/>
                </a:lnTo>
                <a:lnTo>
                  <a:pt x="3809801" y="7619601"/>
                </a:lnTo>
                <a:lnTo>
                  <a:pt x="0" y="76196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true" rot="-7144515">
            <a:off x="13983793" y="2966251"/>
            <a:ext cx="5309799" cy="10619597"/>
          </a:xfrm>
          <a:custGeom>
            <a:avLst/>
            <a:gdLst/>
            <a:ahLst/>
            <a:cxnLst/>
            <a:rect r="r" b="b" t="t" l="l"/>
            <a:pathLst>
              <a:path h="10619597" w="5309799">
                <a:moveTo>
                  <a:pt x="5309799" y="10619598"/>
                </a:moveTo>
                <a:lnTo>
                  <a:pt x="0" y="10619598"/>
                </a:lnTo>
                <a:lnTo>
                  <a:pt x="0" y="0"/>
                </a:lnTo>
                <a:lnTo>
                  <a:pt x="5309799" y="0"/>
                </a:lnTo>
                <a:lnTo>
                  <a:pt x="5309799" y="10619598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3655484">
            <a:off x="14590536" y="4247484"/>
            <a:ext cx="4434931" cy="8869863"/>
          </a:xfrm>
          <a:custGeom>
            <a:avLst/>
            <a:gdLst/>
            <a:ahLst/>
            <a:cxnLst/>
            <a:rect r="r" b="b" t="t" l="l"/>
            <a:pathLst>
              <a:path h="8869863" w="4434931">
                <a:moveTo>
                  <a:pt x="0" y="8869863"/>
                </a:moveTo>
                <a:lnTo>
                  <a:pt x="4434932" y="8869863"/>
                </a:lnTo>
                <a:lnTo>
                  <a:pt x="4434932" y="0"/>
                </a:lnTo>
                <a:lnTo>
                  <a:pt x="0" y="0"/>
                </a:lnTo>
                <a:lnTo>
                  <a:pt x="0" y="8869863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19272" y="9193500"/>
            <a:ext cx="4125144" cy="776376"/>
          </a:xfrm>
          <a:custGeom>
            <a:avLst/>
            <a:gdLst/>
            <a:ahLst/>
            <a:cxnLst/>
            <a:rect r="r" b="b" t="t" l="l"/>
            <a:pathLst>
              <a:path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807" r="0" b="-807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901110" y="977975"/>
            <a:ext cx="16173450" cy="6171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true">
                <a:solidFill>
                  <a:srgbClr val="A71F36"/>
                </a:solidFill>
                <a:latin typeface="Roboto Bold"/>
                <a:ea typeface="Roboto Bold"/>
                <a:cs typeface="Roboto Bold"/>
                <a:sym typeface="Roboto Bold"/>
              </a:rPr>
              <a:t>Alternative Tools and Simulations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01110" y="2582199"/>
            <a:ext cx="15990570" cy="3476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60"/>
              </a:lnSpc>
            </a:pPr>
            <a:r>
              <a:rPr lang="en-US" sz="33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Virtual simulations</a:t>
            </a: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</a:p>
          <a:p>
            <a:pPr algn="l" marL="597219" indent="-298609" lvl="1">
              <a:lnSpc>
                <a:spcPts val="3960"/>
              </a:lnSpc>
              <a:buFont typeface="Arial"/>
              <a:buChar char="•"/>
            </a:pPr>
            <a:r>
              <a:rPr lang="en-US" b="true" sz="330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Objective</a:t>
            </a: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Simulate real-world humanitarian scenarios in a virtual environment, focusing on environmental integration.</a:t>
            </a:r>
          </a:p>
          <a:p>
            <a:pPr algn="l" marL="597219" indent="-298609" lvl="1">
              <a:lnSpc>
                <a:spcPts val="3960"/>
              </a:lnSpc>
              <a:buFont typeface="Arial"/>
              <a:buChar char="•"/>
            </a:pPr>
            <a:r>
              <a:rPr lang="en-US" b="true" sz="330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Execution</a:t>
            </a: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Participants interact with a virtual scenario, making decisions in real-time.</a:t>
            </a:r>
          </a:p>
          <a:p>
            <a:pPr algn="l" marL="597219" indent="-298609" lvl="1">
              <a:lnSpc>
                <a:spcPts val="3960"/>
              </a:lnSpc>
              <a:buFont typeface="Arial"/>
              <a:buChar char="•"/>
            </a:pPr>
            <a:r>
              <a:rPr lang="en-US" b="true" sz="330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Outcomes</a:t>
            </a: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Enhanced decision-making skills, collaboration, and understanding of environmental impacts in a virtual, risk-free environment.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71F3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3099417">
            <a:off x="762360" y="-1859891"/>
            <a:ext cx="4066881" cy="8133762"/>
          </a:xfrm>
          <a:custGeom>
            <a:avLst/>
            <a:gdLst/>
            <a:ahLst/>
            <a:cxnLst/>
            <a:rect r="r" b="b" t="t" l="l"/>
            <a:pathLst>
              <a:path h="8133762" w="4066881">
                <a:moveTo>
                  <a:pt x="4066881" y="0"/>
                </a:moveTo>
                <a:lnTo>
                  <a:pt x="0" y="0"/>
                </a:lnTo>
                <a:lnTo>
                  <a:pt x="0" y="8133763"/>
                </a:lnTo>
                <a:lnTo>
                  <a:pt x="4066881" y="8133763"/>
                </a:lnTo>
                <a:lnTo>
                  <a:pt x="4066881" y="0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7700582">
            <a:off x="919289" y="-1476108"/>
            <a:ext cx="3396803" cy="6793606"/>
          </a:xfrm>
          <a:custGeom>
            <a:avLst/>
            <a:gdLst/>
            <a:ahLst/>
            <a:cxnLst/>
            <a:rect r="r" b="b" t="t" l="l"/>
            <a:pathLst>
              <a:path h="6793606" w="3396803">
                <a:moveTo>
                  <a:pt x="0" y="0"/>
                </a:moveTo>
                <a:lnTo>
                  <a:pt x="3396803" y="0"/>
                </a:lnTo>
                <a:lnTo>
                  <a:pt x="3396803" y="6793605"/>
                </a:lnTo>
                <a:lnTo>
                  <a:pt x="0" y="67936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3225546" y="3797046"/>
            <a:ext cx="2692908" cy="2692908"/>
            <a:chOff x="0" y="0"/>
            <a:chExt cx="3590544" cy="359054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76200" y="76200"/>
              <a:ext cx="3438144" cy="3438144"/>
            </a:xfrm>
            <a:custGeom>
              <a:avLst/>
              <a:gdLst/>
              <a:ahLst/>
              <a:cxnLst/>
              <a:rect r="r" b="b" t="t" l="l"/>
              <a:pathLst>
                <a:path h="3438144" w="3438144">
                  <a:moveTo>
                    <a:pt x="0" y="1719072"/>
                  </a:moveTo>
                  <a:cubicBezTo>
                    <a:pt x="0" y="769620"/>
                    <a:pt x="769620" y="0"/>
                    <a:pt x="1719072" y="0"/>
                  </a:cubicBezTo>
                  <a:cubicBezTo>
                    <a:pt x="2668524" y="0"/>
                    <a:pt x="3438144" y="769620"/>
                    <a:pt x="3438144" y="1719072"/>
                  </a:cubicBezTo>
                  <a:cubicBezTo>
                    <a:pt x="3438144" y="2668524"/>
                    <a:pt x="2668524" y="3438144"/>
                    <a:pt x="1719072" y="3438144"/>
                  </a:cubicBezTo>
                  <a:cubicBezTo>
                    <a:pt x="769620" y="3438144"/>
                    <a:pt x="0" y="2668524"/>
                    <a:pt x="0" y="1719072"/>
                  </a:cubicBezTo>
                  <a:close/>
                </a:path>
              </a:pathLst>
            </a:custGeom>
            <a:solidFill>
              <a:srgbClr val="A71F36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590544" cy="3590544"/>
            </a:xfrm>
            <a:custGeom>
              <a:avLst/>
              <a:gdLst/>
              <a:ahLst/>
              <a:cxnLst/>
              <a:rect r="r" b="b" t="t" l="l"/>
              <a:pathLst>
                <a:path h="3590544" w="3590544">
                  <a:moveTo>
                    <a:pt x="0" y="1795272"/>
                  </a:moveTo>
                  <a:cubicBezTo>
                    <a:pt x="0" y="803783"/>
                    <a:pt x="803783" y="0"/>
                    <a:pt x="1795272" y="0"/>
                  </a:cubicBezTo>
                  <a:lnTo>
                    <a:pt x="1795272" y="76200"/>
                  </a:lnTo>
                  <a:lnTo>
                    <a:pt x="1795272" y="0"/>
                  </a:lnTo>
                  <a:cubicBezTo>
                    <a:pt x="2786761" y="0"/>
                    <a:pt x="3590544" y="803783"/>
                    <a:pt x="3590544" y="1795272"/>
                  </a:cubicBezTo>
                  <a:lnTo>
                    <a:pt x="3514344" y="1795272"/>
                  </a:lnTo>
                  <a:lnTo>
                    <a:pt x="3590544" y="1795272"/>
                  </a:lnTo>
                  <a:cubicBezTo>
                    <a:pt x="3590544" y="2786761"/>
                    <a:pt x="2786761" y="3590544"/>
                    <a:pt x="1795272" y="3590544"/>
                  </a:cubicBezTo>
                  <a:lnTo>
                    <a:pt x="1795272" y="3514344"/>
                  </a:lnTo>
                  <a:lnTo>
                    <a:pt x="1795272" y="3590544"/>
                  </a:lnTo>
                  <a:cubicBezTo>
                    <a:pt x="803783" y="3590544"/>
                    <a:pt x="0" y="2786761"/>
                    <a:pt x="0" y="1795272"/>
                  </a:cubicBezTo>
                  <a:lnTo>
                    <a:pt x="76200" y="1795272"/>
                  </a:lnTo>
                  <a:lnTo>
                    <a:pt x="140843" y="1835658"/>
                  </a:lnTo>
                  <a:cubicBezTo>
                    <a:pt x="122809" y="1864487"/>
                    <a:pt x="87884" y="1877949"/>
                    <a:pt x="55245" y="1868551"/>
                  </a:cubicBezTo>
                  <a:cubicBezTo>
                    <a:pt x="22606" y="1859153"/>
                    <a:pt x="0" y="1829308"/>
                    <a:pt x="0" y="1795272"/>
                  </a:cubicBezTo>
                  <a:moveTo>
                    <a:pt x="152400" y="1795272"/>
                  </a:moveTo>
                  <a:lnTo>
                    <a:pt x="76200" y="1795272"/>
                  </a:lnTo>
                  <a:lnTo>
                    <a:pt x="11557" y="1754886"/>
                  </a:lnTo>
                  <a:cubicBezTo>
                    <a:pt x="29591" y="1726057"/>
                    <a:pt x="64516" y="1712595"/>
                    <a:pt x="97155" y="1721993"/>
                  </a:cubicBezTo>
                  <a:cubicBezTo>
                    <a:pt x="129794" y="1731391"/>
                    <a:pt x="152400" y="1761236"/>
                    <a:pt x="152400" y="1795272"/>
                  </a:cubicBezTo>
                  <a:cubicBezTo>
                    <a:pt x="152400" y="2702560"/>
                    <a:pt x="887984" y="3438144"/>
                    <a:pt x="1795272" y="3438144"/>
                  </a:cubicBezTo>
                  <a:cubicBezTo>
                    <a:pt x="2702560" y="3438144"/>
                    <a:pt x="3438144" y="2702560"/>
                    <a:pt x="3438144" y="1795272"/>
                  </a:cubicBezTo>
                  <a:cubicBezTo>
                    <a:pt x="3438144" y="887984"/>
                    <a:pt x="2702560" y="152400"/>
                    <a:pt x="1795272" y="152400"/>
                  </a:cubicBezTo>
                  <a:lnTo>
                    <a:pt x="1795272" y="76200"/>
                  </a:lnTo>
                  <a:lnTo>
                    <a:pt x="1795272" y="152400"/>
                  </a:lnTo>
                  <a:cubicBezTo>
                    <a:pt x="887984" y="152400"/>
                    <a:pt x="152400" y="887984"/>
                    <a:pt x="152400" y="179527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AutoShape 7" id="7"/>
          <p:cNvSpPr/>
          <p:nvPr/>
        </p:nvSpPr>
        <p:spPr>
          <a:xfrm>
            <a:off x="2586929" y="8331327"/>
            <a:ext cx="3970142" cy="57150"/>
          </a:xfrm>
          <a:prstGeom prst="line">
            <a:avLst/>
          </a:prstGeom>
          <a:ln cap="rnd" w="571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8" id="8"/>
          <p:cNvSpPr/>
          <p:nvPr/>
        </p:nvSpPr>
        <p:spPr>
          <a:xfrm flipH="true" flipV="true" rot="-7144515">
            <a:off x="13440469" y="3417085"/>
            <a:ext cx="4506189" cy="9012379"/>
          </a:xfrm>
          <a:custGeom>
            <a:avLst/>
            <a:gdLst/>
            <a:ahLst/>
            <a:cxnLst/>
            <a:rect r="r" b="b" t="t" l="l"/>
            <a:pathLst>
              <a:path h="9012379" w="4506189">
                <a:moveTo>
                  <a:pt x="4506189" y="9012379"/>
                </a:moveTo>
                <a:lnTo>
                  <a:pt x="0" y="9012379"/>
                </a:lnTo>
                <a:lnTo>
                  <a:pt x="0" y="0"/>
                </a:lnTo>
                <a:lnTo>
                  <a:pt x="4506189" y="0"/>
                </a:lnTo>
                <a:lnTo>
                  <a:pt x="4506189" y="9012379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true" rot="3655484">
            <a:off x="13955385" y="4504410"/>
            <a:ext cx="3763729" cy="7527457"/>
          </a:xfrm>
          <a:custGeom>
            <a:avLst/>
            <a:gdLst/>
            <a:ahLst/>
            <a:cxnLst/>
            <a:rect r="r" b="b" t="t" l="l"/>
            <a:pathLst>
              <a:path h="7527457" w="3763729">
                <a:moveTo>
                  <a:pt x="0" y="7527458"/>
                </a:moveTo>
                <a:lnTo>
                  <a:pt x="3763729" y="7527458"/>
                </a:lnTo>
                <a:lnTo>
                  <a:pt x="3763729" y="0"/>
                </a:lnTo>
                <a:lnTo>
                  <a:pt x="0" y="0"/>
                </a:lnTo>
                <a:lnTo>
                  <a:pt x="0" y="7527458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3717059" y="9067162"/>
            <a:ext cx="4131647" cy="777600"/>
          </a:xfrm>
          <a:custGeom>
            <a:avLst/>
            <a:gdLst/>
            <a:ahLst/>
            <a:cxnLst/>
            <a:rect r="r" b="b" t="t" l="l"/>
            <a:pathLst>
              <a:path h="777600" w="4131647">
                <a:moveTo>
                  <a:pt x="0" y="0"/>
                </a:moveTo>
                <a:lnTo>
                  <a:pt x="4131647" y="0"/>
                </a:lnTo>
                <a:lnTo>
                  <a:pt x="4131647" y="777600"/>
                </a:lnTo>
                <a:lnTo>
                  <a:pt x="0" y="7776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807" r="0" b="-807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724293" y="6137054"/>
            <a:ext cx="2883989" cy="3822154"/>
          </a:xfrm>
          <a:custGeom>
            <a:avLst/>
            <a:gdLst/>
            <a:ahLst/>
            <a:cxnLst/>
            <a:rect r="r" b="b" t="t" l="l"/>
            <a:pathLst>
              <a:path h="3822154" w="2883989">
                <a:moveTo>
                  <a:pt x="0" y="0"/>
                </a:moveTo>
                <a:lnTo>
                  <a:pt x="2883989" y="0"/>
                </a:lnTo>
                <a:lnTo>
                  <a:pt x="2883989" y="3822155"/>
                </a:lnTo>
                <a:lnTo>
                  <a:pt x="0" y="38221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2" id="12"/>
          <p:cNvSpPr txBox="true"/>
          <p:nvPr/>
        </p:nvSpPr>
        <p:spPr>
          <a:xfrm rot="0">
            <a:off x="3785644" y="4288974"/>
            <a:ext cx="768911" cy="17090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60"/>
              </a:lnSpc>
            </a:pPr>
            <a:r>
              <a:rPr lang="en-US" sz="10800" b="true">
                <a:solidFill>
                  <a:srgbClr val="F7DFDF"/>
                </a:solidFill>
                <a:latin typeface="Roboto Bold"/>
                <a:ea typeface="Roboto Bold"/>
                <a:cs typeface="Roboto Bold"/>
                <a:sym typeface="Roboto Bold"/>
              </a:rPr>
              <a:t>0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531695" y="4324350"/>
            <a:ext cx="676275" cy="1638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960"/>
              </a:lnSpc>
            </a:pPr>
            <a:r>
              <a:rPr lang="en-US" sz="108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5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466818" y="4497325"/>
            <a:ext cx="9850582" cy="13399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Session 4: Case studies and best practices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4184315">
            <a:off x="67429" y="-2362116"/>
            <a:ext cx="4561350" cy="9122700"/>
          </a:xfrm>
          <a:custGeom>
            <a:avLst/>
            <a:gdLst/>
            <a:ahLst/>
            <a:cxnLst/>
            <a:rect r="r" b="b" t="t" l="l"/>
            <a:pathLst>
              <a:path h="9122700" w="4561350">
                <a:moveTo>
                  <a:pt x="4561350" y="0"/>
                </a:moveTo>
                <a:lnTo>
                  <a:pt x="0" y="0"/>
                </a:lnTo>
                <a:lnTo>
                  <a:pt x="0" y="9122700"/>
                </a:lnTo>
                <a:lnTo>
                  <a:pt x="4561350" y="9122700"/>
                </a:lnTo>
                <a:lnTo>
                  <a:pt x="4561350" y="0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6615684">
            <a:off x="352965" y="-1977816"/>
            <a:ext cx="3809801" cy="7619601"/>
          </a:xfrm>
          <a:custGeom>
            <a:avLst/>
            <a:gdLst/>
            <a:ahLst/>
            <a:cxnLst/>
            <a:rect r="r" b="b" t="t" l="l"/>
            <a:pathLst>
              <a:path h="7619601" w="3809801">
                <a:moveTo>
                  <a:pt x="0" y="0"/>
                </a:moveTo>
                <a:lnTo>
                  <a:pt x="3809801" y="0"/>
                </a:lnTo>
                <a:lnTo>
                  <a:pt x="3809801" y="7619601"/>
                </a:lnTo>
                <a:lnTo>
                  <a:pt x="0" y="76196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true" rot="-7144515">
            <a:off x="13983793" y="2966251"/>
            <a:ext cx="5309799" cy="10619597"/>
          </a:xfrm>
          <a:custGeom>
            <a:avLst/>
            <a:gdLst/>
            <a:ahLst/>
            <a:cxnLst/>
            <a:rect r="r" b="b" t="t" l="l"/>
            <a:pathLst>
              <a:path h="10619597" w="5309799">
                <a:moveTo>
                  <a:pt x="5309799" y="10619598"/>
                </a:moveTo>
                <a:lnTo>
                  <a:pt x="0" y="10619598"/>
                </a:lnTo>
                <a:lnTo>
                  <a:pt x="0" y="0"/>
                </a:lnTo>
                <a:lnTo>
                  <a:pt x="5309799" y="0"/>
                </a:lnTo>
                <a:lnTo>
                  <a:pt x="5309799" y="10619598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3655484">
            <a:off x="14590536" y="4247484"/>
            <a:ext cx="4434931" cy="8869863"/>
          </a:xfrm>
          <a:custGeom>
            <a:avLst/>
            <a:gdLst/>
            <a:ahLst/>
            <a:cxnLst/>
            <a:rect r="r" b="b" t="t" l="l"/>
            <a:pathLst>
              <a:path h="8869863" w="4434931">
                <a:moveTo>
                  <a:pt x="0" y="8869863"/>
                </a:moveTo>
                <a:lnTo>
                  <a:pt x="4434932" y="8869863"/>
                </a:lnTo>
                <a:lnTo>
                  <a:pt x="4434932" y="0"/>
                </a:lnTo>
                <a:lnTo>
                  <a:pt x="0" y="0"/>
                </a:lnTo>
                <a:lnTo>
                  <a:pt x="0" y="8869863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19272" y="9193500"/>
            <a:ext cx="4125144" cy="776376"/>
          </a:xfrm>
          <a:custGeom>
            <a:avLst/>
            <a:gdLst/>
            <a:ahLst/>
            <a:cxnLst/>
            <a:rect r="r" b="b" t="t" l="l"/>
            <a:pathLst>
              <a:path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807" r="0" b="-807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9144000" y="0"/>
            <a:ext cx="9144000" cy="10287000"/>
            <a:chOff x="0" y="0"/>
            <a:chExt cx="12192000" cy="137160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2192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2192000">
                  <a:moveTo>
                    <a:pt x="0" y="0"/>
                  </a:moveTo>
                  <a:lnTo>
                    <a:pt x="12192000" y="0"/>
                  </a:lnTo>
                  <a:lnTo>
                    <a:pt x="12192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A71F36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604015" y="1842175"/>
            <a:ext cx="8229602" cy="6289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2647" indent="-301323" lvl="1">
              <a:lnSpc>
                <a:spcPts val="3596"/>
              </a:lnSpc>
              <a:buFont typeface="Arial"/>
              <a:buChar char="•"/>
            </a:pPr>
            <a:r>
              <a:rPr lang="en-US" sz="333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Cross-sectoral collaboration addresses complex environmental challenges in humanitarian settings.</a:t>
            </a:r>
          </a:p>
          <a:p>
            <a:pPr algn="l" marL="602647" indent="-301323" lvl="1">
              <a:lnSpc>
                <a:spcPts val="3596"/>
              </a:lnSpc>
              <a:buFont typeface="Arial"/>
              <a:buChar char="•"/>
            </a:pPr>
            <a:r>
              <a:rPr lang="en-US" sz="333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Partnerships between humanitarian organizations, environmental agencies, and local governments promote shared resources and expertise.</a:t>
            </a:r>
          </a:p>
          <a:p>
            <a:pPr algn="l" marL="602647" indent="-301323" lvl="1">
              <a:lnSpc>
                <a:spcPts val="3596"/>
              </a:lnSpc>
              <a:buFont typeface="Arial"/>
              <a:buChar char="•"/>
            </a:pPr>
            <a:r>
              <a:rPr lang="en-US" sz="333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Real-world case studies demonstrate how collaboration leads to sustainable practices and enhanced resilience.</a:t>
            </a:r>
          </a:p>
          <a:p>
            <a:pPr algn="l" marL="602647" indent="-301323" lvl="1">
              <a:lnSpc>
                <a:spcPts val="3596"/>
              </a:lnSpc>
              <a:buFont typeface="Arial"/>
              <a:buChar char="•"/>
            </a:pPr>
            <a:r>
              <a:rPr lang="en-US" sz="333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Collaborative efforts help address immediate humanitarian needs while promoting long-term environmental sustainability.</a:t>
            </a: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19272" y="9193500"/>
            <a:ext cx="4125144" cy="776376"/>
          </a:xfrm>
          <a:custGeom>
            <a:avLst/>
            <a:gdLst/>
            <a:ahLst/>
            <a:cxnLst/>
            <a:rect r="r" b="b" t="t" l="l"/>
            <a:pathLst>
              <a:path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807" r="0" b="-807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true" rot="-7144515">
            <a:off x="13983793" y="2966251"/>
            <a:ext cx="5309799" cy="10619597"/>
          </a:xfrm>
          <a:custGeom>
            <a:avLst/>
            <a:gdLst/>
            <a:ahLst/>
            <a:cxnLst/>
            <a:rect r="r" b="b" t="t" l="l"/>
            <a:pathLst>
              <a:path h="10619597" w="5309799">
                <a:moveTo>
                  <a:pt x="5309799" y="10619598"/>
                </a:moveTo>
                <a:lnTo>
                  <a:pt x="0" y="10619598"/>
                </a:lnTo>
                <a:lnTo>
                  <a:pt x="0" y="0"/>
                </a:lnTo>
                <a:lnTo>
                  <a:pt x="5309799" y="0"/>
                </a:lnTo>
                <a:lnTo>
                  <a:pt x="5309799" y="10619598"/>
                </a:lnTo>
                <a:close/>
              </a:path>
            </a:pathLst>
          </a:custGeom>
          <a:blipFill>
            <a:blip r:embed="rId5">
              <a:alphaModFix amt="28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true" rot="3655484">
            <a:off x="14590536" y="4247484"/>
            <a:ext cx="4434931" cy="8869863"/>
          </a:xfrm>
          <a:custGeom>
            <a:avLst/>
            <a:gdLst/>
            <a:ahLst/>
            <a:cxnLst/>
            <a:rect r="r" b="b" t="t" l="l"/>
            <a:pathLst>
              <a:path h="8869863" w="4434931">
                <a:moveTo>
                  <a:pt x="0" y="8869863"/>
                </a:moveTo>
                <a:lnTo>
                  <a:pt x="4434932" y="8869863"/>
                </a:lnTo>
                <a:lnTo>
                  <a:pt x="4434932" y="0"/>
                </a:lnTo>
                <a:lnTo>
                  <a:pt x="0" y="0"/>
                </a:lnTo>
                <a:lnTo>
                  <a:pt x="0" y="8869863"/>
                </a:lnTo>
                <a:close/>
              </a:path>
            </a:pathLst>
          </a:custGeom>
          <a:blipFill>
            <a:blip r:embed="rId7">
              <a:alphaModFix amt="28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036694" y="5415644"/>
            <a:ext cx="12783752" cy="407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51510" indent="-325755" lvl="1">
              <a:lnSpc>
                <a:spcPts val="3888"/>
              </a:lnSpc>
              <a:buFont typeface="Arial"/>
              <a:buChar char="•"/>
            </a:pPr>
            <a:r>
              <a:rPr lang="en-US" b="true" sz="360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Context:</a:t>
            </a:r>
            <a:r>
              <a:rPr lang="en-US" sz="3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Addressing the environmental impacts of packaging waste in humanitarian operations.</a:t>
            </a:r>
          </a:p>
          <a:p>
            <a:pPr algn="l" marL="651510" indent="-325755" lvl="1">
              <a:lnSpc>
                <a:spcPts val="3888"/>
              </a:lnSpc>
              <a:buFont typeface="Arial"/>
              <a:buChar char="•"/>
            </a:pPr>
            <a:r>
              <a:rPr lang="en-US" b="true" sz="360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Collaboration:</a:t>
            </a:r>
            <a:r>
              <a:rPr lang="en-US" sz="3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23 humanitarian actors, including UN agencies, NGOs, and donors.</a:t>
            </a:r>
          </a:p>
          <a:p>
            <a:pPr algn="l" marL="651510" indent="-325755" lvl="1">
              <a:lnSpc>
                <a:spcPts val="3888"/>
              </a:lnSpc>
              <a:buFont typeface="Arial"/>
              <a:buChar char="•"/>
            </a:pPr>
            <a:r>
              <a:rPr lang="en-US" b="true" sz="360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Outcome:</a:t>
            </a:r>
            <a:r>
              <a:rPr lang="en-US" sz="3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Developed strategies for reducing packaging waste, promoted recycling practices, and created tools, guidelines, and webinars to share knowledge and experiences.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53433" y="5989446"/>
            <a:ext cx="4885629" cy="2454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88"/>
              </a:lnSpc>
            </a:pPr>
            <a:r>
              <a:rPr lang="en-US" sz="3600" b="true">
                <a:solidFill>
                  <a:srgbClr val="A71F36"/>
                </a:solidFill>
                <a:latin typeface="Roboto Bold"/>
                <a:ea typeface="Roboto Bold"/>
                <a:cs typeface="Roboto Bold"/>
                <a:sym typeface="Roboto Bold"/>
              </a:rPr>
              <a:t>Joint Initiative on Sustainable Humanitarian Assistance Packaging Waste Management</a:t>
            </a:r>
          </a:p>
        </p:txBody>
      </p:sp>
      <p:sp>
        <p:nvSpPr>
          <p:cNvPr name="Freeform 7" id="7" descr="A group of people in a boat on a pile of garbage  Description automatically generated"/>
          <p:cNvSpPr/>
          <p:nvPr/>
        </p:nvSpPr>
        <p:spPr>
          <a:xfrm flipH="false" flipV="false" rot="0">
            <a:off x="0" y="0"/>
            <a:ext cx="18288000" cy="5143500"/>
          </a:xfrm>
          <a:custGeom>
            <a:avLst/>
            <a:gdLst/>
            <a:ahLst/>
            <a:cxnLst/>
            <a:rect r="r" b="b" t="t" l="l"/>
            <a:pathLst>
              <a:path h="5143500" w="18288000">
                <a:moveTo>
                  <a:pt x="0" y="0"/>
                </a:moveTo>
                <a:lnTo>
                  <a:pt x="18288000" y="0"/>
                </a:lnTo>
                <a:lnTo>
                  <a:pt x="182880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-11593" r="0" b="-1172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558993" y="5114995"/>
            <a:ext cx="8955405" cy="4720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Source: JEU</a:t>
            </a:r>
          </a:p>
        </p:txBody>
      </p:sp>
      <p:sp>
        <p:nvSpPr>
          <p:cNvPr name="Freeform 9" id="9"/>
          <p:cNvSpPr/>
          <p:nvPr/>
        </p:nvSpPr>
        <p:spPr>
          <a:xfrm flipH="true" flipV="false" rot="4184315">
            <a:off x="67429" y="-2362116"/>
            <a:ext cx="4561350" cy="9122700"/>
          </a:xfrm>
          <a:custGeom>
            <a:avLst/>
            <a:gdLst/>
            <a:ahLst/>
            <a:cxnLst/>
            <a:rect r="r" b="b" t="t" l="l"/>
            <a:pathLst>
              <a:path h="9122700" w="4561350">
                <a:moveTo>
                  <a:pt x="4561350" y="0"/>
                </a:moveTo>
                <a:lnTo>
                  <a:pt x="0" y="0"/>
                </a:lnTo>
                <a:lnTo>
                  <a:pt x="0" y="9122700"/>
                </a:lnTo>
                <a:lnTo>
                  <a:pt x="4561350" y="9122700"/>
                </a:lnTo>
                <a:lnTo>
                  <a:pt x="4561350" y="0"/>
                </a:lnTo>
                <a:close/>
              </a:path>
            </a:pathLst>
          </a:custGeom>
          <a:blipFill>
            <a:blip r:embed="rId5">
              <a:alphaModFix amt="28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6615684">
            <a:off x="352965" y="-1977816"/>
            <a:ext cx="3809801" cy="7619601"/>
          </a:xfrm>
          <a:custGeom>
            <a:avLst/>
            <a:gdLst/>
            <a:ahLst/>
            <a:cxnLst/>
            <a:rect r="r" b="b" t="t" l="l"/>
            <a:pathLst>
              <a:path h="7619601" w="3809801">
                <a:moveTo>
                  <a:pt x="0" y="0"/>
                </a:moveTo>
                <a:lnTo>
                  <a:pt x="3809801" y="0"/>
                </a:lnTo>
                <a:lnTo>
                  <a:pt x="3809801" y="7619601"/>
                </a:lnTo>
                <a:lnTo>
                  <a:pt x="0" y="76196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28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71F3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3099417">
            <a:off x="762360" y="-1859891"/>
            <a:ext cx="4066881" cy="8133762"/>
          </a:xfrm>
          <a:custGeom>
            <a:avLst/>
            <a:gdLst/>
            <a:ahLst/>
            <a:cxnLst/>
            <a:rect r="r" b="b" t="t" l="l"/>
            <a:pathLst>
              <a:path h="8133762" w="4066881">
                <a:moveTo>
                  <a:pt x="4066881" y="0"/>
                </a:moveTo>
                <a:lnTo>
                  <a:pt x="0" y="0"/>
                </a:lnTo>
                <a:lnTo>
                  <a:pt x="0" y="8133763"/>
                </a:lnTo>
                <a:lnTo>
                  <a:pt x="4066881" y="8133763"/>
                </a:lnTo>
                <a:lnTo>
                  <a:pt x="4066881" y="0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7700582">
            <a:off x="919289" y="-1476108"/>
            <a:ext cx="3396803" cy="6793606"/>
          </a:xfrm>
          <a:custGeom>
            <a:avLst/>
            <a:gdLst/>
            <a:ahLst/>
            <a:cxnLst/>
            <a:rect r="r" b="b" t="t" l="l"/>
            <a:pathLst>
              <a:path h="6793606" w="3396803">
                <a:moveTo>
                  <a:pt x="0" y="0"/>
                </a:moveTo>
                <a:lnTo>
                  <a:pt x="3396803" y="0"/>
                </a:lnTo>
                <a:lnTo>
                  <a:pt x="3396803" y="6793605"/>
                </a:lnTo>
                <a:lnTo>
                  <a:pt x="0" y="67936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true" rot="-7144515">
            <a:off x="13440469" y="3417085"/>
            <a:ext cx="4506189" cy="9012379"/>
          </a:xfrm>
          <a:custGeom>
            <a:avLst/>
            <a:gdLst/>
            <a:ahLst/>
            <a:cxnLst/>
            <a:rect r="r" b="b" t="t" l="l"/>
            <a:pathLst>
              <a:path h="9012379" w="4506189">
                <a:moveTo>
                  <a:pt x="4506189" y="9012379"/>
                </a:moveTo>
                <a:lnTo>
                  <a:pt x="0" y="9012379"/>
                </a:lnTo>
                <a:lnTo>
                  <a:pt x="0" y="0"/>
                </a:lnTo>
                <a:lnTo>
                  <a:pt x="4506189" y="0"/>
                </a:lnTo>
                <a:lnTo>
                  <a:pt x="4506189" y="9012379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3655484">
            <a:off x="13955385" y="4504410"/>
            <a:ext cx="3763729" cy="7527457"/>
          </a:xfrm>
          <a:custGeom>
            <a:avLst/>
            <a:gdLst/>
            <a:ahLst/>
            <a:cxnLst/>
            <a:rect r="r" b="b" t="t" l="l"/>
            <a:pathLst>
              <a:path h="7527457" w="3763729">
                <a:moveTo>
                  <a:pt x="0" y="7527458"/>
                </a:moveTo>
                <a:lnTo>
                  <a:pt x="3763729" y="7527458"/>
                </a:lnTo>
                <a:lnTo>
                  <a:pt x="3763729" y="0"/>
                </a:lnTo>
                <a:lnTo>
                  <a:pt x="0" y="0"/>
                </a:lnTo>
                <a:lnTo>
                  <a:pt x="0" y="7527458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3225546" y="3797046"/>
            <a:ext cx="2692908" cy="2692908"/>
            <a:chOff x="0" y="0"/>
            <a:chExt cx="3590544" cy="359054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76200" y="76200"/>
              <a:ext cx="3438144" cy="3438144"/>
            </a:xfrm>
            <a:custGeom>
              <a:avLst/>
              <a:gdLst/>
              <a:ahLst/>
              <a:cxnLst/>
              <a:rect r="r" b="b" t="t" l="l"/>
              <a:pathLst>
                <a:path h="3438144" w="3438144">
                  <a:moveTo>
                    <a:pt x="0" y="1719072"/>
                  </a:moveTo>
                  <a:cubicBezTo>
                    <a:pt x="0" y="769620"/>
                    <a:pt x="769620" y="0"/>
                    <a:pt x="1719072" y="0"/>
                  </a:cubicBezTo>
                  <a:cubicBezTo>
                    <a:pt x="2668524" y="0"/>
                    <a:pt x="3438144" y="769620"/>
                    <a:pt x="3438144" y="1719072"/>
                  </a:cubicBezTo>
                  <a:cubicBezTo>
                    <a:pt x="3438144" y="2668524"/>
                    <a:pt x="2668524" y="3438144"/>
                    <a:pt x="1719072" y="3438144"/>
                  </a:cubicBezTo>
                  <a:cubicBezTo>
                    <a:pt x="769620" y="3438144"/>
                    <a:pt x="0" y="2668524"/>
                    <a:pt x="0" y="1719072"/>
                  </a:cubicBezTo>
                  <a:close/>
                </a:path>
              </a:pathLst>
            </a:custGeom>
            <a:solidFill>
              <a:srgbClr val="A71F36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590544" cy="3590544"/>
            </a:xfrm>
            <a:custGeom>
              <a:avLst/>
              <a:gdLst/>
              <a:ahLst/>
              <a:cxnLst/>
              <a:rect r="r" b="b" t="t" l="l"/>
              <a:pathLst>
                <a:path h="3590544" w="3590544">
                  <a:moveTo>
                    <a:pt x="0" y="1795272"/>
                  </a:moveTo>
                  <a:cubicBezTo>
                    <a:pt x="0" y="803783"/>
                    <a:pt x="803783" y="0"/>
                    <a:pt x="1795272" y="0"/>
                  </a:cubicBezTo>
                  <a:lnTo>
                    <a:pt x="1795272" y="76200"/>
                  </a:lnTo>
                  <a:lnTo>
                    <a:pt x="1795272" y="0"/>
                  </a:lnTo>
                  <a:cubicBezTo>
                    <a:pt x="2786761" y="0"/>
                    <a:pt x="3590544" y="803783"/>
                    <a:pt x="3590544" y="1795272"/>
                  </a:cubicBezTo>
                  <a:lnTo>
                    <a:pt x="3514344" y="1795272"/>
                  </a:lnTo>
                  <a:lnTo>
                    <a:pt x="3590544" y="1795272"/>
                  </a:lnTo>
                  <a:cubicBezTo>
                    <a:pt x="3590544" y="2786761"/>
                    <a:pt x="2786761" y="3590544"/>
                    <a:pt x="1795272" y="3590544"/>
                  </a:cubicBezTo>
                  <a:lnTo>
                    <a:pt x="1795272" y="3514344"/>
                  </a:lnTo>
                  <a:lnTo>
                    <a:pt x="1795272" y="3590544"/>
                  </a:lnTo>
                  <a:cubicBezTo>
                    <a:pt x="803783" y="3590544"/>
                    <a:pt x="0" y="2786761"/>
                    <a:pt x="0" y="1795272"/>
                  </a:cubicBezTo>
                  <a:lnTo>
                    <a:pt x="76200" y="1795272"/>
                  </a:lnTo>
                  <a:lnTo>
                    <a:pt x="140843" y="1835658"/>
                  </a:lnTo>
                  <a:cubicBezTo>
                    <a:pt x="122809" y="1864487"/>
                    <a:pt x="87884" y="1877949"/>
                    <a:pt x="55245" y="1868551"/>
                  </a:cubicBezTo>
                  <a:cubicBezTo>
                    <a:pt x="22606" y="1859153"/>
                    <a:pt x="0" y="1829308"/>
                    <a:pt x="0" y="1795272"/>
                  </a:cubicBezTo>
                  <a:moveTo>
                    <a:pt x="152400" y="1795272"/>
                  </a:moveTo>
                  <a:lnTo>
                    <a:pt x="76200" y="1795272"/>
                  </a:lnTo>
                  <a:lnTo>
                    <a:pt x="11557" y="1754886"/>
                  </a:lnTo>
                  <a:cubicBezTo>
                    <a:pt x="29591" y="1726057"/>
                    <a:pt x="64516" y="1712595"/>
                    <a:pt x="97155" y="1721993"/>
                  </a:cubicBezTo>
                  <a:cubicBezTo>
                    <a:pt x="129794" y="1731391"/>
                    <a:pt x="152400" y="1761236"/>
                    <a:pt x="152400" y="1795272"/>
                  </a:cubicBezTo>
                  <a:cubicBezTo>
                    <a:pt x="152400" y="2702560"/>
                    <a:pt x="887984" y="3438144"/>
                    <a:pt x="1795272" y="3438144"/>
                  </a:cubicBezTo>
                  <a:cubicBezTo>
                    <a:pt x="2702560" y="3438144"/>
                    <a:pt x="3438144" y="2702560"/>
                    <a:pt x="3438144" y="1795272"/>
                  </a:cubicBezTo>
                  <a:cubicBezTo>
                    <a:pt x="3438144" y="887984"/>
                    <a:pt x="2702560" y="152400"/>
                    <a:pt x="1795272" y="152400"/>
                  </a:cubicBezTo>
                  <a:lnTo>
                    <a:pt x="1795272" y="76200"/>
                  </a:lnTo>
                  <a:lnTo>
                    <a:pt x="1795272" y="152400"/>
                  </a:lnTo>
                  <a:cubicBezTo>
                    <a:pt x="887984" y="152400"/>
                    <a:pt x="152400" y="887984"/>
                    <a:pt x="152400" y="179527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AutoShape 9" id="9"/>
          <p:cNvSpPr/>
          <p:nvPr/>
        </p:nvSpPr>
        <p:spPr>
          <a:xfrm>
            <a:off x="2586929" y="8331327"/>
            <a:ext cx="3970142" cy="57150"/>
          </a:xfrm>
          <a:prstGeom prst="line">
            <a:avLst/>
          </a:prstGeom>
          <a:ln cap="rnd" w="571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13717059" y="9067162"/>
            <a:ext cx="4131647" cy="777600"/>
          </a:xfrm>
          <a:custGeom>
            <a:avLst/>
            <a:gdLst/>
            <a:ahLst/>
            <a:cxnLst/>
            <a:rect r="r" b="b" t="t" l="l"/>
            <a:pathLst>
              <a:path h="777600" w="4131647">
                <a:moveTo>
                  <a:pt x="0" y="0"/>
                </a:moveTo>
                <a:lnTo>
                  <a:pt x="4131647" y="0"/>
                </a:lnTo>
                <a:lnTo>
                  <a:pt x="4131647" y="777600"/>
                </a:lnTo>
                <a:lnTo>
                  <a:pt x="0" y="7776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807" r="0" b="-807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452273" y="6387240"/>
            <a:ext cx="3610396" cy="3452851"/>
          </a:xfrm>
          <a:custGeom>
            <a:avLst/>
            <a:gdLst/>
            <a:ahLst/>
            <a:cxnLst/>
            <a:rect r="r" b="b" t="t" l="l"/>
            <a:pathLst>
              <a:path h="3452851" w="3610396">
                <a:moveTo>
                  <a:pt x="0" y="0"/>
                </a:moveTo>
                <a:lnTo>
                  <a:pt x="3610396" y="0"/>
                </a:lnTo>
                <a:lnTo>
                  <a:pt x="3610396" y="3452851"/>
                </a:lnTo>
                <a:lnTo>
                  <a:pt x="0" y="34528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3785645" y="4324351"/>
            <a:ext cx="768911" cy="1638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60"/>
              </a:lnSpc>
            </a:pPr>
            <a:r>
              <a:rPr lang="en-US" sz="10800" b="true">
                <a:solidFill>
                  <a:srgbClr val="F7DFDF"/>
                </a:solidFill>
                <a:latin typeface="Roboto Bold"/>
                <a:ea typeface="Roboto Bold"/>
                <a:cs typeface="Roboto Bold"/>
                <a:sym typeface="Roboto Bold"/>
              </a:rPr>
              <a:t>0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531695" y="4324350"/>
            <a:ext cx="676275" cy="1638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960"/>
              </a:lnSpc>
            </a:pPr>
            <a:r>
              <a:rPr lang="en-US" sz="108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1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629400" y="4825936"/>
            <a:ext cx="8299165" cy="6827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Module Learning Outcomes </a:t>
            </a: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4184315">
            <a:off x="67429" y="-2362116"/>
            <a:ext cx="4561350" cy="9122700"/>
          </a:xfrm>
          <a:custGeom>
            <a:avLst/>
            <a:gdLst/>
            <a:ahLst/>
            <a:cxnLst/>
            <a:rect r="r" b="b" t="t" l="l"/>
            <a:pathLst>
              <a:path h="9122700" w="4561350">
                <a:moveTo>
                  <a:pt x="4561350" y="0"/>
                </a:moveTo>
                <a:lnTo>
                  <a:pt x="0" y="0"/>
                </a:lnTo>
                <a:lnTo>
                  <a:pt x="0" y="9122700"/>
                </a:lnTo>
                <a:lnTo>
                  <a:pt x="4561350" y="9122700"/>
                </a:lnTo>
                <a:lnTo>
                  <a:pt x="4561350" y="0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6615684">
            <a:off x="352965" y="-1977816"/>
            <a:ext cx="3809801" cy="7619601"/>
          </a:xfrm>
          <a:custGeom>
            <a:avLst/>
            <a:gdLst/>
            <a:ahLst/>
            <a:cxnLst/>
            <a:rect r="r" b="b" t="t" l="l"/>
            <a:pathLst>
              <a:path h="7619601" w="3809801">
                <a:moveTo>
                  <a:pt x="0" y="0"/>
                </a:moveTo>
                <a:lnTo>
                  <a:pt x="3809801" y="0"/>
                </a:lnTo>
                <a:lnTo>
                  <a:pt x="3809801" y="7619601"/>
                </a:lnTo>
                <a:lnTo>
                  <a:pt x="0" y="76196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true" rot="-7144515">
            <a:off x="13983793" y="2966251"/>
            <a:ext cx="5309799" cy="10619597"/>
          </a:xfrm>
          <a:custGeom>
            <a:avLst/>
            <a:gdLst/>
            <a:ahLst/>
            <a:cxnLst/>
            <a:rect r="r" b="b" t="t" l="l"/>
            <a:pathLst>
              <a:path h="10619597" w="5309799">
                <a:moveTo>
                  <a:pt x="5309799" y="10619598"/>
                </a:moveTo>
                <a:lnTo>
                  <a:pt x="0" y="10619598"/>
                </a:lnTo>
                <a:lnTo>
                  <a:pt x="0" y="0"/>
                </a:lnTo>
                <a:lnTo>
                  <a:pt x="5309799" y="0"/>
                </a:lnTo>
                <a:lnTo>
                  <a:pt x="5309799" y="10619598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3655484">
            <a:off x="14590536" y="4247484"/>
            <a:ext cx="4434931" cy="8869863"/>
          </a:xfrm>
          <a:custGeom>
            <a:avLst/>
            <a:gdLst/>
            <a:ahLst/>
            <a:cxnLst/>
            <a:rect r="r" b="b" t="t" l="l"/>
            <a:pathLst>
              <a:path h="8869863" w="4434931">
                <a:moveTo>
                  <a:pt x="0" y="8869863"/>
                </a:moveTo>
                <a:lnTo>
                  <a:pt x="4434932" y="8869863"/>
                </a:lnTo>
                <a:lnTo>
                  <a:pt x="4434932" y="0"/>
                </a:lnTo>
                <a:lnTo>
                  <a:pt x="0" y="0"/>
                </a:lnTo>
                <a:lnTo>
                  <a:pt x="0" y="8869863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19272" y="9193500"/>
            <a:ext cx="4125144" cy="776376"/>
          </a:xfrm>
          <a:custGeom>
            <a:avLst/>
            <a:gdLst/>
            <a:ahLst/>
            <a:cxnLst/>
            <a:rect r="r" b="b" t="t" l="l"/>
            <a:pathLst>
              <a:path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807" r="0" b="-807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0" y="0"/>
            <a:ext cx="18288000" cy="4918841"/>
            <a:chOff x="0" y="0"/>
            <a:chExt cx="4816593" cy="1295497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816592" cy="1295497"/>
            </a:xfrm>
            <a:custGeom>
              <a:avLst/>
              <a:gdLst/>
              <a:ahLst/>
              <a:cxnLst/>
              <a:rect r="r" b="b" t="t" l="l"/>
              <a:pathLst>
                <a:path h="1295497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295497"/>
                  </a:lnTo>
                  <a:lnTo>
                    <a:pt x="0" y="1295497"/>
                  </a:lnTo>
                  <a:close/>
                </a:path>
              </a:pathLst>
            </a:custGeom>
            <a:solidFill>
              <a:srgbClr val="A71F36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9525"/>
              <a:ext cx="4816593" cy="13050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60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725007" y="1211303"/>
            <a:ext cx="16837986" cy="2496236"/>
          </a:xfrm>
          <a:custGeom>
            <a:avLst/>
            <a:gdLst/>
            <a:ahLst/>
            <a:cxnLst/>
            <a:rect r="r" b="b" t="t" l="l"/>
            <a:pathLst>
              <a:path h="2496236" w="16837986">
                <a:moveTo>
                  <a:pt x="0" y="0"/>
                </a:moveTo>
                <a:lnTo>
                  <a:pt x="16837986" y="0"/>
                </a:lnTo>
                <a:lnTo>
                  <a:pt x="16837986" y="2496235"/>
                </a:lnTo>
                <a:lnTo>
                  <a:pt x="0" y="24962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324" t="0" r="-302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5654085" y="5308945"/>
            <a:ext cx="11822555" cy="31554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97219" indent="-298609" lvl="1">
              <a:lnSpc>
                <a:spcPts val="3564"/>
              </a:lnSpc>
              <a:buFont typeface="Arial"/>
              <a:buChar char="•"/>
            </a:pPr>
            <a:r>
              <a:rPr lang="en-US" b="true" sz="330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Context:</a:t>
            </a: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Humanitarian response to environmental emergencies.</a:t>
            </a:r>
          </a:p>
          <a:p>
            <a:pPr algn="l" marL="597219" indent="-298609" lvl="1">
              <a:lnSpc>
                <a:spcPts val="3564"/>
              </a:lnSpc>
              <a:buFont typeface="Arial"/>
              <a:buChar char="•"/>
            </a:pPr>
            <a:r>
              <a:rPr lang="en-US" b="true" sz="330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Collaboration:</a:t>
            </a: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UNEP's technical expertise + OCHA's humanitarian network.</a:t>
            </a:r>
          </a:p>
          <a:p>
            <a:pPr algn="l" marL="597219" indent="-298609" lvl="1">
              <a:lnSpc>
                <a:spcPts val="3564"/>
              </a:lnSpc>
              <a:buFont typeface="Arial"/>
              <a:buChar char="•"/>
            </a:pPr>
            <a:r>
              <a:rPr lang="en-US" b="true" sz="330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Outcome:</a:t>
            </a: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Over 200 missions mobilized, provided independent environmental advice, improved environmental sustainability in humanitarian operations.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75202" y="5586171"/>
            <a:ext cx="4458052" cy="22886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36"/>
              </a:lnSpc>
            </a:pPr>
            <a:r>
              <a:rPr lang="en-US" sz="4200" b="true">
                <a:solidFill>
                  <a:srgbClr val="A71F36"/>
                </a:solidFill>
                <a:latin typeface="Roboto Bold"/>
                <a:ea typeface="Roboto Bold"/>
                <a:cs typeface="Roboto Bold"/>
                <a:sym typeface="Roboto Bold"/>
              </a:rPr>
              <a:t>UNEP/OCHA Joint Environment Unit (JEU)</a:t>
            </a:r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4184315">
            <a:off x="67429" y="-2362116"/>
            <a:ext cx="4561350" cy="9122700"/>
          </a:xfrm>
          <a:custGeom>
            <a:avLst/>
            <a:gdLst/>
            <a:ahLst/>
            <a:cxnLst/>
            <a:rect r="r" b="b" t="t" l="l"/>
            <a:pathLst>
              <a:path h="9122700" w="4561350">
                <a:moveTo>
                  <a:pt x="4561350" y="0"/>
                </a:moveTo>
                <a:lnTo>
                  <a:pt x="0" y="0"/>
                </a:lnTo>
                <a:lnTo>
                  <a:pt x="0" y="9122700"/>
                </a:lnTo>
                <a:lnTo>
                  <a:pt x="4561350" y="9122700"/>
                </a:lnTo>
                <a:lnTo>
                  <a:pt x="4561350" y="0"/>
                </a:lnTo>
                <a:close/>
              </a:path>
            </a:pathLst>
          </a:custGeom>
          <a:blipFill>
            <a:blip r:embed="rId3">
              <a:alphaModFix amt="28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6615684">
            <a:off x="352965" y="-1977816"/>
            <a:ext cx="3809801" cy="7619601"/>
          </a:xfrm>
          <a:custGeom>
            <a:avLst/>
            <a:gdLst/>
            <a:ahLst/>
            <a:cxnLst/>
            <a:rect r="r" b="b" t="t" l="l"/>
            <a:pathLst>
              <a:path h="7619601" w="3809801">
                <a:moveTo>
                  <a:pt x="0" y="0"/>
                </a:moveTo>
                <a:lnTo>
                  <a:pt x="3809801" y="0"/>
                </a:lnTo>
                <a:lnTo>
                  <a:pt x="3809801" y="7619601"/>
                </a:lnTo>
                <a:lnTo>
                  <a:pt x="0" y="76196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8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true" rot="-7144515">
            <a:off x="13983793" y="2966251"/>
            <a:ext cx="5309799" cy="10619597"/>
          </a:xfrm>
          <a:custGeom>
            <a:avLst/>
            <a:gdLst/>
            <a:ahLst/>
            <a:cxnLst/>
            <a:rect r="r" b="b" t="t" l="l"/>
            <a:pathLst>
              <a:path h="10619597" w="5309799">
                <a:moveTo>
                  <a:pt x="5309799" y="10619598"/>
                </a:moveTo>
                <a:lnTo>
                  <a:pt x="0" y="10619598"/>
                </a:lnTo>
                <a:lnTo>
                  <a:pt x="0" y="0"/>
                </a:lnTo>
                <a:lnTo>
                  <a:pt x="5309799" y="0"/>
                </a:lnTo>
                <a:lnTo>
                  <a:pt x="5309799" y="10619598"/>
                </a:lnTo>
                <a:close/>
              </a:path>
            </a:pathLst>
          </a:custGeom>
          <a:blipFill>
            <a:blip r:embed="rId3">
              <a:alphaModFix amt="28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3655484">
            <a:off x="14590536" y="4247484"/>
            <a:ext cx="4434931" cy="8869863"/>
          </a:xfrm>
          <a:custGeom>
            <a:avLst/>
            <a:gdLst/>
            <a:ahLst/>
            <a:cxnLst/>
            <a:rect r="r" b="b" t="t" l="l"/>
            <a:pathLst>
              <a:path h="8869863" w="4434931">
                <a:moveTo>
                  <a:pt x="0" y="8869863"/>
                </a:moveTo>
                <a:lnTo>
                  <a:pt x="4434932" y="8869863"/>
                </a:lnTo>
                <a:lnTo>
                  <a:pt x="4434932" y="0"/>
                </a:lnTo>
                <a:lnTo>
                  <a:pt x="0" y="0"/>
                </a:lnTo>
                <a:lnTo>
                  <a:pt x="0" y="8869863"/>
                </a:lnTo>
                <a:close/>
              </a:path>
            </a:pathLst>
          </a:custGeom>
          <a:blipFill>
            <a:blip r:embed="rId5">
              <a:alphaModFix amt="28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19272" y="9193500"/>
            <a:ext cx="4125144" cy="776376"/>
          </a:xfrm>
          <a:custGeom>
            <a:avLst/>
            <a:gdLst/>
            <a:ahLst/>
            <a:cxnLst/>
            <a:rect r="r" b="b" t="t" l="l"/>
            <a:pathLst>
              <a:path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-807" r="0" b="-807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914400" y="3153688"/>
            <a:ext cx="7562540" cy="44984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97219" indent="-298609" lvl="1">
              <a:lnSpc>
                <a:spcPts val="3564"/>
              </a:lnSpc>
              <a:buFont typeface="Arial"/>
              <a:buChar char="•"/>
            </a:pPr>
            <a:r>
              <a:rPr lang="en-US" b="true" sz="330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Context:</a:t>
            </a: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Managing environmental impacts in Rohingya refugee camps.</a:t>
            </a:r>
          </a:p>
          <a:p>
            <a:pPr algn="l" marL="597219" indent="-298609" lvl="1">
              <a:lnSpc>
                <a:spcPts val="3564"/>
              </a:lnSpc>
              <a:buFont typeface="Arial"/>
              <a:buChar char="•"/>
            </a:pPr>
            <a:r>
              <a:rPr lang="en-US" b="true" sz="330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Collaboration:</a:t>
            </a: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UN agencies, NGOs, Bangladesh government.</a:t>
            </a:r>
          </a:p>
          <a:p>
            <a:pPr algn="l" marL="597219" indent="-298609" lvl="1">
              <a:lnSpc>
                <a:spcPts val="3564"/>
              </a:lnSpc>
              <a:buFont typeface="Arial"/>
              <a:buChar char="•"/>
            </a:pPr>
            <a:r>
              <a:rPr lang="en-US" b="true" sz="330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Outcome:</a:t>
            </a: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Implemented reforestation, sustainable construction, waste management programs, and introduced LPG fuel to reduce environmental damage and enhance resilience.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14400" y="957072"/>
            <a:ext cx="7854846" cy="6266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36"/>
              </a:lnSpc>
            </a:pPr>
            <a:r>
              <a:rPr lang="en-US" sz="4200" b="true">
                <a:solidFill>
                  <a:srgbClr val="A71F36"/>
                </a:solidFill>
                <a:latin typeface="Roboto Bold"/>
                <a:ea typeface="Roboto Bold"/>
                <a:cs typeface="Roboto Bold"/>
                <a:sym typeface="Roboto Bold"/>
              </a:rPr>
              <a:t>Cox’s Bazar, Bangladesh (Energy and Environment Technical Working Group)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9144000" y="15"/>
            <a:ext cx="9144000" cy="10286985"/>
          </a:xfrm>
          <a:custGeom>
            <a:avLst/>
            <a:gdLst/>
            <a:ahLst/>
            <a:cxnLst/>
            <a:rect r="r" b="b" t="t" l="l"/>
            <a:pathLst>
              <a:path h="10286985" w="9144000">
                <a:moveTo>
                  <a:pt x="0" y="0"/>
                </a:moveTo>
                <a:lnTo>
                  <a:pt x="9144000" y="0"/>
                </a:lnTo>
                <a:lnTo>
                  <a:pt x="9144000" y="10286985"/>
                </a:lnTo>
                <a:lnTo>
                  <a:pt x="0" y="1028698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-1" b="-30738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7019906" y="9674046"/>
            <a:ext cx="2032654" cy="3335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Source: InterAction</a:t>
            </a:r>
          </a:p>
        </p:txBody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4184315">
            <a:off x="67429" y="-2362116"/>
            <a:ext cx="4561350" cy="9122700"/>
          </a:xfrm>
          <a:custGeom>
            <a:avLst/>
            <a:gdLst/>
            <a:ahLst/>
            <a:cxnLst/>
            <a:rect r="r" b="b" t="t" l="l"/>
            <a:pathLst>
              <a:path h="9122700" w="4561350">
                <a:moveTo>
                  <a:pt x="4561350" y="0"/>
                </a:moveTo>
                <a:lnTo>
                  <a:pt x="0" y="0"/>
                </a:lnTo>
                <a:lnTo>
                  <a:pt x="0" y="9122700"/>
                </a:lnTo>
                <a:lnTo>
                  <a:pt x="4561350" y="9122700"/>
                </a:lnTo>
                <a:lnTo>
                  <a:pt x="4561350" y="0"/>
                </a:lnTo>
                <a:close/>
              </a:path>
            </a:pathLst>
          </a:custGeom>
          <a:blipFill>
            <a:blip r:embed="rId3">
              <a:alphaModFix amt="28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6615684">
            <a:off x="352965" y="-1977816"/>
            <a:ext cx="3809801" cy="7619601"/>
          </a:xfrm>
          <a:custGeom>
            <a:avLst/>
            <a:gdLst/>
            <a:ahLst/>
            <a:cxnLst/>
            <a:rect r="r" b="b" t="t" l="l"/>
            <a:pathLst>
              <a:path h="7619601" w="3809801">
                <a:moveTo>
                  <a:pt x="0" y="0"/>
                </a:moveTo>
                <a:lnTo>
                  <a:pt x="3809801" y="0"/>
                </a:lnTo>
                <a:lnTo>
                  <a:pt x="3809801" y="7619601"/>
                </a:lnTo>
                <a:lnTo>
                  <a:pt x="0" y="76196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8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true" rot="-7144515">
            <a:off x="13983793" y="2966251"/>
            <a:ext cx="5309799" cy="10619597"/>
          </a:xfrm>
          <a:custGeom>
            <a:avLst/>
            <a:gdLst/>
            <a:ahLst/>
            <a:cxnLst/>
            <a:rect r="r" b="b" t="t" l="l"/>
            <a:pathLst>
              <a:path h="10619597" w="5309799">
                <a:moveTo>
                  <a:pt x="5309799" y="10619598"/>
                </a:moveTo>
                <a:lnTo>
                  <a:pt x="0" y="10619598"/>
                </a:lnTo>
                <a:lnTo>
                  <a:pt x="0" y="0"/>
                </a:lnTo>
                <a:lnTo>
                  <a:pt x="5309799" y="0"/>
                </a:lnTo>
                <a:lnTo>
                  <a:pt x="5309799" y="10619598"/>
                </a:lnTo>
                <a:close/>
              </a:path>
            </a:pathLst>
          </a:custGeom>
          <a:blipFill>
            <a:blip r:embed="rId3">
              <a:alphaModFix amt="28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3655484">
            <a:off x="14590536" y="4247484"/>
            <a:ext cx="4434931" cy="8869863"/>
          </a:xfrm>
          <a:custGeom>
            <a:avLst/>
            <a:gdLst/>
            <a:ahLst/>
            <a:cxnLst/>
            <a:rect r="r" b="b" t="t" l="l"/>
            <a:pathLst>
              <a:path h="8869863" w="4434931">
                <a:moveTo>
                  <a:pt x="0" y="8869863"/>
                </a:moveTo>
                <a:lnTo>
                  <a:pt x="4434932" y="8869863"/>
                </a:lnTo>
                <a:lnTo>
                  <a:pt x="4434932" y="0"/>
                </a:lnTo>
                <a:lnTo>
                  <a:pt x="0" y="0"/>
                </a:lnTo>
                <a:lnTo>
                  <a:pt x="0" y="8869863"/>
                </a:lnTo>
                <a:close/>
              </a:path>
            </a:pathLst>
          </a:custGeom>
          <a:blipFill>
            <a:blip r:embed="rId5">
              <a:alphaModFix amt="28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19272" y="9193500"/>
            <a:ext cx="4125144" cy="776376"/>
          </a:xfrm>
          <a:custGeom>
            <a:avLst/>
            <a:gdLst/>
            <a:ahLst/>
            <a:cxnLst/>
            <a:rect r="r" b="b" t="t" l="l"/>
            <a:pathLst>
              <a:path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-807" r="0" b="-807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914400" y="2277099"/>
            <a:ext cx="7200900" cy="65371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97217" indent="-298609" lvl="1">
              <a:lnSpc>
                <a:spcPts val="3564"/>
              </a:lnSpc>
              <a:buFont typeface="Arial"/>
              <a:buChar char="•"/>
            </a:pPr>
            <a:r>
              <a:rPr lang="en-US" b="true" sz="3300">
                <a:solidFill>
                  <a:srgbClr val="002E6E"/>
                </a:solidFill>
                <a:latin typeface="Roboto Bold"/>
                <a:ea typeface="Roboto Bold"/>
                <a:cs typeface="Roboto Bold"/>
                <a:sym typeface="Roboto Bold"/>
              </a:rPr>
              <a:t>Context:</a:t>
            </a:r>
            <a:r>
              <a:rPr lang="en-US" sz="3300">
                <a:solidFill>
                  <a:srgbClr val="002E6E"/>
                </a:solidFill>
                <a:latin typeface="Roboto"/>
                <a:ea typeface="Roboto"/>
                <a:cs typeface="Roboto"/>
                <a:sym typeface="Roboto"/>
              </a:rPr>
              <a:t> Integrating environmental approaches into humanitarian operations.</a:t>
            </a:r>
          </a:p>
          <a:p>
            <a:pPr algn="l" marL="597217" indent="-298609" lvl="1">
              <a:lnSpc>
                <a:spcPts val="3564"/>
              </a:lnSpc>
              <a:buFont typeface="Arial"/>
              <a:buChar char="•"/>
            </a:pPr>
            <a:r>
              <a:rPr lang="en-US" b="true" sz="3300">
                <a:solidFill>
                  <a:srgbClr val="002E6E"/>
                </a:solidFill>
                <a:latin typeface="Roboto Bold"/>
                <a:ea typeface="Roboto Bold"/>
                <a:cs typeface="Roboto Bold"/>
                <a:sym typeface="Roboto Bold"/>
              </a:rPr>
              <a:t>Collaboration:</a:t>
            </a:r>
            <a:r>
              <a:rPr lang="en-US" sz="3300">
                <a:solidFill>
                  <a:srgbClr val="002E6E"/>
                </a:solidFill>
                <a:latin typeface="Roboto"/>
                <a:ea typeface="Roboto"/>
                <a:cs typeface="Roboto"/>
                <a:sym typeface="Roboto"/>
              </a:rPr>
              <a:t> Groupe URD, ACTED, Action contre la Faim, CARE, Médecins du Monde, and other partners.</a:t>
            </a:r>
          </a:p>
          <a:p>
            <a:pPr algn="l" marL="597217" indent="-298609" lvl="1">
              <a:lnSpc>
                <a:spcPts val="3564"/>
              </a:lnSpc>
              <a:buFont typeface="Arial"/>
              <a:buChar char="•"/>
            </a:pPr>
            <a:r>
              <a:rPr lang="en-US" b="true" sz="3300">
                <a:solidFill>
                  <a:srgbClr val="002E6E"/>
                </a:solidFill>
                <a:latin typeface="Roboto Bold"/>
                <a:ea typeface="Roboto Bold"/>
                <a:cs typeface="Roboto Bold"/>
                <a:sym typeface="Roboto Bold"/>
              </a:rPr>
              <a:t>Outcome:</a:t>
            </a:r>
            <a:r>
              <a:rPr lang="en-US" sz="3300">
                <a:solidFill>
                  <a:srgbClr val="002E6E"/>
                </a:solidFill>
                <a:latin typeface="Roboto"/>
                <a:ea typeface="Roboto"/>
                <a:cs typeface="Roboto"/>
                <a:sym typeface="Roboto"/>
              </a:rPr>
              <a:t> Measured environmental impacts, promoted sustainable practices, and aimed to halve emissions by 2030.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14399" y="966597"/>
            <a:ext cx="9143998" cy="6171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true">
                <a:solidFill>
                  <a:srgbClr val="A71F36"/>
                </a:solidFill>
                <a:latin typeface="Roboto Bold"/>
                <a:ea typeface="Roboto Bold"/>
                <a:cs typeface="Roboto Bold"/>
                <a:sym typeface="Roboto Bold"/>
              </a:rPr>
              <a:t>Humanitarian Environment Network</a:t>
            </a:r>
          </a:p>
        </p:txBody>
      </p:sp>
      <p:sp>
        <p:nvSpPr>
          <p:cNvPr name="Freeform 9" id="9" descr="A logo with green and black text  Description automatically generated"/>
          <p:cNvSpPr/>
          <p:nvPr/>
        </p:nvSpPr>
        <p:spPr>
          <a:xfrm flipH="false" flipV="false" rot="0">
            <a:off x="9144000" y="77"/>
            <a:ext cx="9144000" cy="10286846"/>
          </a:xfrm>
          <a:custGeom>
            <a:avLst/>
            <a:gdLst/>
            <a:ahLst/>
            <a:cxnLst/>
            <a:rect r="r" b="b" t="t" l="l"/>
            <a:pathLst>
              <a:path h="10286846" w="9144000">
                <a:moveTo>
                  <a:pt x="0" y="0"/>
                </a:moveTo>
                <a:lnTo>
                  <a:pt x="9144000" y="0"/>
                </a:lnTo>
                <a:lnTo>
                  <a:pt x="9144000" y="10286845"/>
                </a:lnTo>
                <a:lnTo>
                  <a:pt x="0" y="1028684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34641" t="0" r="-34804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2603739" y="9769119"/>
            <a:ext cx="4386112" cy="4720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Source: Groupe URD</a:t>
            </a:r>
          </a:p>
        </p:txBody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4184315">
            <a:off x="341183" y="-2467144"/>
            <a:ext cx="4561350" cy="9122700"/>
          </a:xfrm>
          <a:custGeom>
            <a:avLst/>
            <a:gdLst/>
            <a:ahLst/>
            <a:cxnLst/>
            <a:rect r="r" b="b" t="t" l="l"/>
            <a:pathLst>
              <a:path h="9122700" w="4561350">
                <a:moveTo>
                  <a:pt x="4561350" y="0"/>
                </a:moveTo>
                <a:lnTo>
                  <a:pt x="0" y="0"/>
                </a:lnTo>
                <a:lnTo>
                  <a:pt x="0" y="9122700"/>
                </a:lnTo>
                <a:lnTo>
                  <a:pt x="4561350" y="9122700"/>
                </a:lnTo>
                <a:lnTo>
                  <a:pt x="4561350" y="0"/>
                </a:lnTo>
                <a:close/>
              </a:path>
            </a:pathLst>
          </a:custGeom>
          <a:blipFill>
            <a:blip r:embed="rId3">
              <a:alphaModFix amt="28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6615684">
            <a:off x="626719" y="-2082844"/>
            <a:ext cx="3809801" cy="7619601"/>
          </a:xfrm>
          <a:custGeom>
            <a:avLst/>
            <a:gdLst/>
            <a:ahLst/>
            <a:cxnLst/>
            <a:rect r="r" b="b" t="t" l="l"/>
            <a:pathLst>
              <a:path h="7619601" w="3809801">
                <a:moveTo>
                  <a:pt x="0" y="0"/>
                </a:moveTo>
                <a:lnTo>
                  <a:pt x="3809801" y="0"/>
                </a:lnTo>
                <a:lnTo>
                  <a:pt x="3809801" y="7619601"/>
                </a:lnTo>
                <a:lnTo>
                  <a:pt x="0" y="76196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8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19272" y="9193500"/>
            <a:ext cx="4125144" cy="776376"/>
          </a:xfrm>
          <a:custGeom>
            <a:avLst/>
            <a:gdLst/>
            <a:ahLst/>
            <a:cxnLst/>
            <a:rect r="r" b="b" t="t" l="l"/>
            <a:pathLst>
              <a:path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-807" r="0" b="-807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901108" y="977975"/>
            <a:ext cx="9297005" cy="11877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true">
                <a:solidFill>
                  <a:srgbClr val="A71F36"/>
                </a:solidFill>
                <a:latin typeface="Roboto Bold"/>
                <a:ea typeface="Roboto Bold"/>
                <a:cs typeface="Roboto Bold"/>
                <a:sym typeface="Roboto Bold"/>
              </a:rPr>
              <a:t>Global Shelter Cluster Environment Community of Practice (GSC ECoP)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251282" y="3440531"/>
            <a:ext cx="7371413" cy="45521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69610" indent="-334805" lvl="1">
              <a:lnSpc>
                <a:spcPts val="3996"/>
              </a:lnSpc>
              <a:buFont typeface="Arial"/>
              <a:buChar char="•"/>
            </a:pPr>
            <a:r>
              <a:rPr lang="en-US" sz="3700">
                <a:solidFill>
                  <a:srgbClr val="002E6E"/>
                </a:solidFill>
                <a:latin typeface="Roboto"/>
                <a:ea typeface="Roboto"/>
                <a:cs typeface="Roboto"/>
                <a:sym typeface="Roboto"/>
              </a:rPr>
              <a:t>Context: Environmentally responsible rebuilding post-disaster.</a:t>
            </a:r>
          </a:p>
          <a:p>
            <a:pPr algn="l" marL="669610" indent="-334805" lvl="1">
              <a:lnSpc>
                <a:spcPts val="3996"/>
              </a:lnSpc>
              <a:buFont typeface="Arial"/>
              <a:buChar char="•"/>
            </a:pPr>
            <a:r>
              <a:rPr lang="en-US" sz="3700">
                <a:solidFill>
                  <a:srgbClr val="002E6E"/>
                </a:solidFill>
                <a:latin typeface="Roboto"/>
                <a:ea typeface="Roboto"/>
                <a:cs typeface="Roboto"/>
                <a:sym typeface="Roboto"/>
              </a:rPr>
              <a:t>Collaboration: WWF, UNHCR, IFRC, DG-ECHO, USAID-BHA.</a:t>
            </a:r>
          </a:p>
          <a:p>
            <a:pPr algn="l" marL="669610" indent="-334805" lvl="1">
              <a:lnSpc>
                <a:spcPts val="3996"/>
              </a:lnSpc>
              <a:buFont typeface="Arial"/>
              <a:buChar char="•"/>
            </a:pPr>
            <a:r>
              <a:rPr lang="en-US" sz="3700">
                <a:solidFill>
                  <a:srgbClr val="002E6E"/>
                </a:solidFill>
                <a:latin typeface="Roboto"/>
                <a:ea typeface="Roboto"/>
                <a:cs typeface="Roboto"/>
                <a:sym typeface="Roboto"/>
              </a:rPr>
              <a:t>Outcome: Provided technical support, policy advice, and tools for climate-informed humanitarian responses.</a:t>
            </a:r>
          </a:p>
        </p:txBody>
      </p:sp>
      <p:sp>
        <p:nvSpPr>
          <p:cNvPr name="Freeform 7" id="7" descr="A poster with text on it  Description automatically generated"/>
          <p:cNvSpPr/>
          <p:nvPr/>
        </p:nvSpPr>
        <p:spPr>
          <a:xfrm flipH="false" flipV="false" rot="0">
            <a:off x="9144000" y="0"/>
            <a:ext cx="9144000" cy="10287000"/>
          </a:xfrm>
          <a:custGeom>
            <a:avLst/>
            <a:gdLst/>
            <a:ahLst/>
            <a:cxnLst/>
            <a:rect r="r" b="b" t="t" l="l"/>
            <a:pathLst>
              <a:path h="10287000" w="9144000">
                <a:moveTo>
                  <a:pt x="0" y="0"/>
                </a:moveTo>
                <a:lnTo>
                  <a:pt x="9144000" y="0"/>
                </a:lnTo>
                <a:lnTo>
                  <a:pt x="9144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8901" t="-3699" r="-8987" b="-1380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9614408" y="9340884"/>
            <a:ext cx="6070533" cy="4720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Source: Global Shelter Cluster</a:t>
            </a:r>
          </a:p>
        </p:txBody>
      </p: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19272" y="9193500"/>
            <a:ext cx="4125144" cy="776376"/>
          </a:xfrm>
          <a:custGeom>
            <a:avLst/>
            <a:gdLst/>
            <a:ahLst/>
            <a:cxnLst/>
            <a:rect r="r" b="b" t="t" l="l"/>
            <a:pathLst>
              <a:path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807" r="0" b="-807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true" rot="-7144515">
            <a:off x="13983793" y="2966251"/>
            <a:ext cx="5309799" cy="10619597"/>
          </a:xfrm>
          <a:custGeom>
            <a:avLst/>
            <a:gdLst/>
            <a:ahLst/>
            <a:cxnLst/>
            <a:rect r="r" b="b" t="t" l="l"/>
            <a:pathLst>
              <a:path h="10619597" w="5309799">
                <a:moveTo>
                  <a:pt x="5309799" y="10619598"/>
                </a:moveTo>
                <a:lnTo>
                  <a:pt x="0" y="10619598"/>
                </a:lnTo>
                <a:lnTo>
                  <a:pt x="0" y="0"/>
                </a:lnTo>
                <a:lnTo>
                  <a:pt x="5309799" y="0"/>
                </a:lnTo>
                <a:lnTo>
                  <a:pt x="5309799" y="10619598"/>
                </a:lnTo>
                <a:close/>
              </a:path>
            </a:pathLst>
          </a:custGeom>
          <a:blipFill>
            <a:blip r:embed="rId5">
              <a:alphaModFix amt="28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true" rot="3655484">
            <a:off x="14590536" y="4247484"/>
            <a:ext cx="4434931" cy="8869863"/>
          </a:xfrm>
          <a:custGeom>
            <a:avLst/>
            <a:gdLst/>
            <a:ahLst/>
            <a:cxnLst/>
            <a:rect r="r" b="b" t="t" l="l"/>
            <a:pathLst>
              <a:path h="8869863" w="4434931">
                <a:moveTo>
                  <a:pt x="0" y="8869863"/>
                </a:moveTo>
                <a:lnTo>
                  <a:pt x="4434932" y="8869863"/>
                </a:lnTo>
                <a:lnTo>
                  <a:pt x="4434932" y="0"/>
                </a:lnTo>
                <a:lnTo>
                  <a:pt x="0" y="0"/>
                </a:lnTo>
                <a:lnTo>
                  <a:pt x="0" y="8869863"/>
                </a:lnTo>
                <a:close/>
              </a:path>
            </a:pathLst>
          </a:custGeom>
          <a:blipFill>
            <a:blip r:embed="rId7">
              <a:alphaModFix amt="28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162238" y="5680353"/>
            <a:ext cx="12097062" cy="31554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97219" indent="-298609" lvl="1">
              <a:lnSpc>
                <a:spcPts val="3564"/>
              </a:lnSpc>
              <a:buFont typeface="Arial"/>
              <a:buChar char="•"/>
            </a:pPr>
            <a:r>
              <a:rPr lang="en-US" b="true" sz="330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Context:</a:t>
            </a: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Reducing environmental impacts in humanitarian logistics.</a:t>
            </a:r>
          </a:p>
          <a:p>
            <a:pPr algn="l" marL="597219" indent="-298609" lvl="1">
              <a:lnSpc>
                <a:spcPts val="3564"/>
              </a:lnSpc>
              <a:buFont typeface="Arial"/>
              <a:buChar char="•"/>
            </a:pPr>
            <a:r>
              <a:rPr lang="en-US" b="true" sz="330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Collaboration:</a:t>
            </a: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Global Logistics Cluster with Danish Refugee Council, IFRC, Save the Children, and WFP.</a:t>
            </a:r>
          </a:p>
          <a:p>
            <a:pPr algn="l" marL="597219" indent="-298609" lvl="1">
              <a:lnSpc>
                <a:spcPts val="3564"/>
              </a:lnSpc>
              <a:buFont typeface="Arial"/>
              <a:buChar char="•"/>
            </a:pPr>
            <a:r>
              <a:rPr lang="en-US" b="true" sz="330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Outcome:</a:t>
            </a: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Implemented circular economy principles in logistics, focusing on sustainable procurement, waste management, and transportation.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53433" y="5989453"/>
            <a:ext cx="4076160" cy="2454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88"/>
              </a:lnSpc>
            </a:pPr>
            <a:r>
              <a:rPr lang="en-US" sz="3600" b="true">
                <a:solidFill>
                  <a:srgbClr val="A71F36"/>
                </a:solidFill>
                <a:latin typeface="Roboto Bold"/>
                <a:ea typeface="Roboto Bold"/>
                <a:cs typeface="Roboto Bold"/>
                <a:sym typeface="Roboto Bold"/>
              </a:rPr>
              <a:t>WREC Project (Environmental Sustainability in Humanitarian Logistics)</a:t>
            </a:r>
          </a:p>
        </p:txBody>
      </p:sp>
      <p:sp>
        <p:nvSpPr>
          <p:cNvPr name="Freeform 7" id="7" descr="A group of people in a slum  Description automatically generated"/>
          <p:cNvSpPr/>
          <p:nvPr/>
        </p:nvSpPr>
        <p:spPr>
          <a:xfrm flipH="false" flipV="false" rot="0">
            <a:off x="0" y="0"/>
            <a:ext cx="18288000" cy="5143500"/>
          </a:xfrm>
          <a:custGeom>
            <a:avLst/>
            <a:gdLst/>
            <a:ahLst/>
            <a:cxnLst/>
            <a:rect r="r" b="b" t="t" l="l"/>
            <a:pathLst>
              <a:path h="5143500" w="18288000">
                <a:moveTo>
                  <a:pt x="0" y="0"/>
                </a:moveTo>
                <a:lnTo>
                  <a:pt x="18288000" y="0"/>
                </a:lnTo>
                <a:lnTo>
                  <a:pt x="182880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-68278" r="0" b="-68651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553128" y="5179695"/>
            <a:ext cx="8967135" cy="4720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Source: Logistics Cluster</a:t>
            </a:r>
          </a:p>
        </p:txBody>
      </p:sp>
      <p:sp>
        <p:nvSpPr>
          <p:cNvPr name="Freeform 9" id="9"/>
          <p:cNvSpPr/>
          <p:nvPr/>
        </p:nvSpPr>
        <p:spPr>
          <a:xfrm flipH="true" flipV="false" rot="4184315">
            <a:off x="67429" y="-2362116"/>
            <a:ext cx="4561350" cy="9122700"/>
          </a:xfrm>
          <a:custGeom>
            <a:avLst/>
            <a:gdLst/>
            <a:ahLst/>
            <a:cxnLst/>
            <a:rect r="r" b="b" t="t" l="l"/>
            <a:pathLst>
              <a:path h="9122700" w="4561350">
                <a:moveTo>
                  <a:pt x="4561350" y="0"/>
                </a:moveTo>
                <a:lnTo>
                  <a:pt x="0" y="0"/>
                </a:lnTo>
                <a:lnTo>
                  <a:pt x="0" y="9122700"/>
                </a:lnTo>
                <a:lnTo>
                  <a:pt x="4561350" y="9122700"/>
                </a:lnTo>
                <a:lnTo>
                  <a:pt x="4561350" y="0"/>
                </a:lnTo>
                <a:close/>
              </a:path>
            </a:pathLst>
          </a:custGeom>
          <a:blipFill>
            <a:blip r:embed="rId5">
              <a:alphaModFix amt="28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6615684">
            <a:off x="352965" y="-1977816"/>
            <a:ext cx="3809801" cy="7619601"/>
          </a:xfrm>
          <a:custGeom>
            <a:avLst/>
            <a:gdLst/>
            <a:ahLst/>
            <a:cxnLst/>
            <a:rect r="r" b="b" t="t" l="l"/>
            <a:pathLst>
              <a:path h="7619601" w="3809801">
                <a:moveTo>
                  <a:pt x="0" y="0"/>
                </a:moveTo>
                <a:lnTo>
                  <a:pt x="3809801" y="0"/>
                </a:lnTo>
                <a:lnTo>
                  <a:pt x="3809801" y="7619601"/>
                </a:lnTo>
                <a:lnTo>
                  <a:pt x="0" y="76196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28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19272" y="9193500"/>
            <a:ext cx="4125144" cy="776376"/>
          </a:xfrm>
          <a:custGeom>
            <a:avLst/>
            <a:gdLst/>
            <a:ahLst/>
            <a:cxnLst/>
            <a:rect r="r" b="b" t="t" l="l"/>
            <a:pathLst>
              <a:path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807" r="0" b="-807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true" rot="-7144515">
            <a:off x="13983793" y="2966251"/>
            <a:ext cx="5309799" cy="10619597"/>
          </a:xfrm>
          <a:custGeom>
            <a:avLst/>
            <a:gdLst/>
            <a:ahLst/>
            <a:cxnLst/>
            <a:rect r="r" b="b" t="t" l="l"/>
            <a:pathLst>
              <a:path h="10619597" w="5309799">
                <a:moveTo>
                  <a:pt x="5309799" y="10619598"/>
                </a:moveTo>
                <a:lnTo>
                  <a:pt x="0" y="10619598"/>
                </a:lnTo>
                <a:lnTo>
                  <a:pt x="0" y="0"/>
                </a:lnTo>
                <a:lnTo>
                  <a:pt x="5309799" y="0"/>
                </a:lnTo>
                <a:lnTo>
                  <a:pt x="5309799" y="10619598"/>
                </a:lnTo>
                <a:close/>
              </a:path>
            </a:pathLst>
          </a:custGeom>
          <a:blipFill>
            <a:blip r:embed="rId5">
              <a:alphaModFix amt="28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true" rot="3655484">
            <a:off x="14590536" y="4247484"/>
            <a:ext cx="4434931" cy="8869863"/>
          </a:xfrm>
          <a:custGeom>
            <a:avLst/>
            <a:gdLst/>
            <a:ahLst/>
            <a:cxnLst/>
            <a:rect r="r" b="b" t="t" l="l"/>
            <a:pathLst>
              <a:path h="8869863" w="4434931">
                <a:moveTo>
                  <a:pt x="0" y="8869863"/>
                </a:moveTo>
                <a:lnTo>
                  <a:pt x="4434932" y="8869863"/>
                </a:lnTo>
                <a:lnTo>
                  <a:pt x="4434932" y="0"/>
                </a:lnTo>
                <a:lnTo>
                  <a:pt x="0" y="0"/>
                </a:lnTo>
                <a:lnTo>
                  <a:pt x="0" y="8869863"/>
                </a:lnTo>
                <a:close/>
              </a:path>
            </a:pathLst>
          </a:custGeom>
          <a:blipFill>
            <a:blip r:embed="rId7">
              <a:alphaModFix amt="28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036696" y="5925398"/>
            <a:ext cx="11822554" cy="2838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97219" indent="-298609" lvl="1">
              <a:lnSpc>
                <a:spcPts val="3207"/>
              </a:lnSpc>
              <a:buFont typeface="Arial"/>
              <a:buChar char="•"/>
            </a:pPr>
            <a:r>
              <a:rPr lang="en-US" b="true" sz="330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Context:</a:t>
            </a: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Advocating for loss and damage finance for communities affected by climate change.</a:t>
            </a:r>
          </a:p>
          <a:p>
            <a:pPr algn="l" marL="597219" indent="-298609" lvl="1">
              <a:lnSpc>
                <a:spcPts val="3207"/>
              </a:lnSpc>
              <a:buFont typeface="Arial"/>
              <a:buChar char="•"/>
            </a:pPr>
            <a:r>
              <a:rPr lang="en-US" b="true" sz="330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Collaboration:</a:t>
            </a: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200+ humanitarian, climate, and development organizations led by CAN-I and ICVA.</a:t>
            </a:r>
          </a:p>
          <a:p>
            <a:pPr algn="l" marL="597219" indent="-298609" lvl="1">
              <a:lnSpc>
                <a:spcPts val="3207"/>
              </a:lnSpc>
              <a:buFont typeface="Arial"/>
              <a:buChar char="•"/>
            </a:pPr>
            <a:r>
              <a:rPr lang="en-US" b="true" sz="330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Outcome:</a:t>
            </a: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Established the Loss and Damage Fund at COP27, focusing on supporting vulnerable communities with climate-induced challenges.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53433" y="6488051"/>
            <a:ext cx="4076160" cy="14576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88"/>
              </a:lnSpc>
            </a:pPr>
            <a:r>
              <a:rPr lang="en-US" sz="3600" b="true">
                <a:solidFill>
                  <a:srgbClr val="A71F36"/>
                </a:solidFill>
                <a:latin typeface="Roboto Bold"/>
                <a:ea typeface="Roboto Bold"/>
                <a:cs typeface="Roboto Bold"/>
                <a:sym typeface="Roboto Bold"/>
              </a:rPr>
              <a:t>Joint Call for Action on Loss and Damage Fund</a:t>
            </a:r>
          </a:p>
        </p:txBody>
      </p:sp>
      <p:sp>
        <p:nvSpPr>
          <p:cNvPr name="Freeform 7" id="7" descr="A group of people clapping  Description automatically generated"/>
          <p:cNvSpPr/>
          <p:nvPr/>
        </p:nvSpPr>
        <p:spPr>
          <a:xfrm flipH="false" flipV="false" rot="0">
            <a:off x="48128" y="-20906"/>
            <a:ext cx="18239872" cy="5275766"/>
          </a:xfrm>
          <a:custGeom>
            <a:avLst/>
            <a:gdLst/>
            <a:ahLst/>
            <a:cxnLst/>
            <a:rect r="r" b="b" t="t" l="l"/>
            <a:pathLst>
              <a:path h="5275766" w="18239872">
                <a:moveTo>
                  <a:pt x="0" y="0"/>
                </a:moveTo>
                <a:lnTo>
                  <a:pt x="18239872" y="0"/>
                </a:lnTo>
                <a:lnTo>
                  <a:pt x="18239872" y="5275766"/>
                </a:lnTo>
                <a:lnTo>
                  <a:pt x="0" y="527576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868" t="-31185" r="-682" b="-102906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553128" y="5350444"/>
            <a:ext cx="8967135" cy="4720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Source: UNDP/UNFCCC</a:t>
            </a:r>
          </a:p>
        </p:txBody>
      </p:sp>
      <p:sp>
        <p:nvSpPr>
          <p:cNvPr name="Freeform 9" id="9"/>
          <p:cNvSpPr/>
          <p:nvPr/>
        </p:nvSpPr>
        <p:spPr>
          <a:xfrm flipH="true" flipV="false" rot="4184315">
            <a:off x="67429" y="-2362116"/>
            <a:ext cx="4561350" cy="9122700"/>
          </a:xfrm>
          <a:custGeom>
            <a:avLst/>
            <a:gdLst/>
            <a:ahLst/>
            <a:cxnLst/>
            <a:rect r="r" b="b" t="t" l="l"/>
            <a:pathLst>
              <a:path h="9122700" w="4561350">
                <a:moveTo>
                  <a:pt x="4561350" y="0"/>
                </a:moveTo>
                <a:lnTo>
                  <a:pt x="0" y="0"/>
                </a:lnTo>
                <a:lnTo>
                  <a:pt x="0" y="9122700"/>
                </a:lnTo>
                <a:lnTo>
                  <a:pt x="4561350" y="9122700"/>
                </a:lnTo>
                <a:lnTo>
                  <a:pt x="4561350" y="0"/>
                </a:lnTo>
                <a:close/>
              </a:path>
            </a:pathLst>
          </a:custGeom>
          <a:blipFill>
            <a:blip r:embed="rId5">
              <a:alphaModFix amt="28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6615684">
            <a:off x="352965" y="-1977816"/>
            <a:ext cx="3809801" cy="7619601"/>
          </a:xfrm>
          <a:custGeom>
            <a:avLst/>
            <a:gdLst/>
            <a:ahLst/>
            <a:cxnLst/>
            <a:rect r="r" b="b" t="t" l="l"/>
            <a:pathLst>
              <a:path h="7619601" w="3809801">
                <a:moveTo>
                  <a:pt x="0" y="0"/>
                </a:moveTo>
                <a:lnTo>
                  <a:pt x="3809801" y="0"/>
                </a:lnTo>
                <a:lnTo>
                  <a:pt x="3809801" y="7619601"/>
                </a:lnTo>
                <a:lnTo>
                  <a:pt x="0" y="76196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28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4184315">
            <a:off x="67429" y="-2362116"/>
            <a:ext cx="4561350" cy="9122700"/>
          </a:xfrm>
          <a:custGeom>
            <a:avLst/>
            <a:gdLst/>
            <a:ahLst/>
            <a:cxnLst/>
            <a:rect r="r" b="b" t="t" l="l"/>
            <a:pathLst>
              <a:path h="9122700" w="4561350">
                <a:moveTo>
                  <a:pt x="4561350" y="0"/>
                </a:moveTo>
                <a:lnTo>
                  <a:pt x="0" y="0"/>
                </a:lnTo>
                <a:lnTo>
                  <a:pt x="0" y="9122700"/>
                </a:lnTo>
                <a:lnTo>
                  <a:pt x="4561350" y="9122700"/>
                </a:lnTo>
                <a:lnTo>
                  <a:pt x="4561350" y="0"/>
                </a:lnTo>
                <a:close/>
              </a:path>
            </a:pathLst>
          </a:custGeom>
          <a:blipFill>
            <a:blip r:embed="rId3">
              <a:alphaModFix amt="28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6615684">
            <a:off x="352965" y="-1977816"/>
            <a:ext cx="3809801" cy="7619601"/>
          </a:xfrm>
          <a:custGeom>
            <a:avLst/>
            <a:gdLst/>
            <a:ahLst/>
            <a:cxnLst/>
            <a:rect r="r" b="b" t="t" l="l"/>
            <a:pathLst>
              <a:path h="7619601" w="3809801">
                <a:moveTo>
                  <a:pt x="0" y="0"/>
                </a:moveTo>
                <a:lnTo>
                  <a:pt x="3809801" y="0"/>
                </a:lnTo>
                <a:lnTo>
                  <a:pt x="3809801" y="7619601"/>
                </a:lnTo>
                <a:lnTo>
                  <a:pt x="0" y="76196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8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true" rot="-7144515">
            <a:off x="13983793" y="2966251"/>
            <a:ext cx="5309799" cy="10619597"/>
          </a:xfrm>
          <a:custGeom>
            <a:avLst/>
            <a:gdLst/>
            <a:ahLst/>
            <a:cxnLst/>
            <a:rect r="r" b="b" t="t" l="l"/>
            <a:pathLst>
              <a:path h="10619597" w="5309799">
                <a:moveTo>
                  <a:pt x="5309799" y="10619598"/>
                </a:moveTo>
                <a:lnTo>
                  <a:pt x="0" y="10619598"/>
                </a:lnTo>
                <a:lnTo>
                  <a:pt x="0" y="0"/>
                </a:lnTo>
                <a:lnTo>
                  <a:pt x="5309799" y="0"/>
                </a:lnTo>
                <a:lnTo>
                  <a:pt x="5309799" y="10619598"/>
                </a:lnTo>
                <a:close/>
              </a:path>
            </a:pathLst>
          </a:custGeom>
          <a:blipFill>
            <a:blip r:embed="rId3">
              <a:alphaModFix amt="28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3655484">
            <a:off x="14590536" y="4247484"/>
            <a:ext cx="4434931" cy="8869863"/>
          </a:xfrm>
          <a:custGeom>
            <a:avLst/>
            <a:gdLst/>
            <a:ahLst/>
            <a:cxnLst/>
            <a:rect r="r" b="b" t="t" l="l"/>
            <a:pathLst>
              <a:path h="8869863" w="4434931">
                <a:moveTo>
                  <a:pt x="0" y="8869863"/>
                </a:moveTo>
                <a:lnTo>
                  <a:pt x="4434932" y="8869863"/>
                </a:lnTo>
                <a:lnTo>
                  <a:pt x="4434932" y="0"/>
                </a:lnTo>
                <a:lnTo>
                  <a:pt x="0" y="0"/>
                </a:lnTo>
                <a:lnTo>
                  <a:pt x="0" y="8869863"/>
                </a:lnTo>
                <a:close/>
              </a:path>
            </a:pathLst>
          </a:custGeom>
          <a:blipFill>
            <a:blip r:embed="rId5">
              <a:alphaModFix amt="28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19272" y="9193500"/>
            <a:ext cx="4125144" cy="776376"/>
          </a:xfrm>
          <a:custGeom>
            <a:avLst/>
            <a:gdLst/>
            <a:ahLst/>
            <a:cxnLst/>
            <a:rect r="r" b="b" t="t" l="l"/>
            <a:pathLst>
              <a:path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-807" r="0" b="-807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5036696" y="5925398"/>
            <a:ext cx="11822554" cy="2838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97219" indent="-298609" lvl="1">
              <a:lnSpc>
                <a:spcPts val="3207"/>
              </a:lnSpc>
              <a:buFont typeface="Arial"/>
              <a:buChar char="•"/>
            </a:pPr>
            <a:r>
              <a:rPr lang="en-US" b="true" sz="330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Context:</a:t>
            </a: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Addressing environmental impacts and human-wildlife conflicts in refugee camps in Cox’s Bazar, Bangladesh.</a:t>
            </a:r>
          </a:p>
          <a:p>
            <a:pPr algn="l" marL="597219" indent="-298609" lvl="1">
              <a:lnSpc>
                <a:spcPts val="3207"/>
              </a:lnSpc>
              <a:buFont typeface="Arial"/>
              <a:buChar char="•"/>
            </a:pPr>
            <a:r>
              <a:rPr lang="en-US" b="true" sz="330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Collaboration:</a:t>
            </a: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UNHCR and IUCN.</a:t>
            </a:r>
          </a:p>
          <a:p>
            <a:pPr algn="l" marL="597219" indent="-298609" lvl="1">
              <a:lnSpc>
                <a:spcPts val="3207"/>
              </a:lnSpc>
              <a:buFont typeface="Arial"/>
              <a:buChar char="•"/>
            </a:pPr>
            <a:r>
              <a:rPr lang="en-US" b="true" sz="330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Outcome:</a:t>
            </a: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Reduced human-wildlife conflicts, promoted reforestation, and environmental restoration, expanded globally through an MoU.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53433" y="6238752"/>
            <a:ext cx="4076160" cy="19562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88"/>
              </a:lnSpc>
            </a:pPr>
            <a:r>
              <a:rPr lang="en-US" sz="3600" b="true">
                <a:solidFill>
                  <a:srgbClr val="A71F36"/>
                </a:solidFill>
                <a:latin typeface="Roboto Bold"/>
                <a:ea typeface="Roboto Bold"/>
                <a:cs typeface="Roboto Bold"/>
                <a:sym typeface="Roboto Bold"/>
              </a:rPr>
              <a:t>UNHCR and IUCN Partnership on Nature-based Solutions</a:t>
            </a:r>
          </a:p>
        </p:txBody>
      </p:sp>
      <p:sp>
        <p:nvSpPr>
          <p:cNvPr name="Freeform 9" id="9" descr="A group of people standing in a village  Description automatically generated"/>
          <p:cNvSpPr/>
          <p:nvPr/>
        </p:nvSpPr>
        <p:spPr>
          <a:xfrm flipH="false" flipV="false" rot="0">
            <a:off x="0" y="0"/>
            <a:ext cx="18288000" cy="5143500"/>
          </a:xfrm>
          <a:custGeom>
            <a:avLst/>
            <a:gdLst/>
            <a:ahLst/>
            <a:cxnLst/>
            <a:rect r="r" b="b" t="t" l="l"/>
            <a:pathLst>
              <a:path h="5143500" w="18288000">
                <a:moveTo>
                  <a:pt x="0" y="0"/>
                </a:moveTo>
                <a:lnTo>
                  <a:pt x="18288000" y="0"/>
                </a:lnTo>
                <a:lnTo>
                  <a:pt x="182880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-53704" r="0" b="-53704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444873" y="5265069"/>
            <a:ext cx="8967135" cy="4720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Source: IUCN</a:t>
            </a:r>
          </a:p>
        </p:txBody>
      </p:sp>
    </p:spTree>
  </p:cSld>
  <p:clrMapOvr>
    <a:masterClrMapping/>
  </p:clrMapOvr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4184315">
            <a:off x="67429" y="-2362116"/>
            <a:ext cx="4561350" cy="9122700"/>
          </a:xfrm>
          <a:custGeom>
            <a:avLst/>
            <a:gdLst/>
            <a:ahLst/>
            <a:cxnLst/>
            <a:rect r="r" b="b" t="t" l="l"/>
            <a:pathLst>
              <a:path h="9122700" w="4561350">
                <a:moveTo>
                  <a:pt x="4561350" y="0"/>
                </a:moveTo>
                <a:lnTo>
                  <a:pt x="0" y="0"/>
                </a:lnTo>
                <a:lnTo>
                  <a:pt x="0" y="9122700"/>
                </a:lnTo>
                <a:lnTo>
                  <a:pt x="4561350" y="9122700"/>
                </a:lnTo>
                <a:lnTo>
                  <a:pt x="4561350" y="0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6615684">
            <a:off x="352965" y="-1977816"/>
            <a:ext cx="3809801" cy="7619601"/>
          </a:xfrm>
          <a:custGeom>
            <a:avLst/>
            <a:gdLst/>
            <a:ahLst/>
            <a:cxnLst/>
            <a:rect r="r" b="b" t="t" l="l"/>
            <a:pathLst>
              <a:path h="7619601" w="3809801">
                <a:moveTo>
                  <a:pt x="0" y="0"/>
                </a:moveTo>
                <a:lnTo>
                  <a:pt x="3809801" y="0"/>
                </a:lnTo>
                <a:lnTo>
                  <a:pt x="3809801" y="7619601"/>
                </a:lnTo>
                <a:lnTo>
                  <a:pt x="0" y="76196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true" rot="-7144515">
            <a:off x="13983793" y="2966251"/>
            <a:ext cx="5309799" cy="10619597"/>
          </a:xfrm>
          <a:custGeom>
            <a:avLst/>
            <a:gdLst/>
            <a:ahLst/>
            <a:cxnLst/>
            <a:rect r="r" b="b" t="t" l="l"/>
            <a:pathLst>
              <a:path h="10619597" w="5309799">
                <a:moveTo>
                  <a:pt x="5309799" y="10619598"/>
                </a:moveTo>
                <a:lnTo>
                  <a:pt x="0" y="10619598"/>
                </a:lnTo>
                <a:lnTo>
                  <a:pt x="0" y="0"/>
                </a:lnTo>
                <a:lnTo>
                  <a:pt x="5309799" y="0"/>
                </a:lnTo>
                <a:lnTo>
                  <a:pt x="5309799" y="10619598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3655484">
            <a:off x="14590536" y="4247484"/>
            <a:ext cx="4434931" cy="8869863"/>
          </a:xfrm>
          <a:custGeom>
            <a:avLst/>
            <a:gdLst/>
            <a:ahLst/>
            <a:cxnLst/>
            <a:rect r="r" b="b" t="t" l="l"/>
            <a:pathLst>
              <a:path h="8869863" w="4434931">
                <a:moveTo>
                  <a:pt x="0" y="8869863"/>
                </a:moveTo>
                <a:lnTo>
                  <a:pt x="4434932" y="8869863"/>
                </a:lnTo>
                <a:lnTo>
                  <a:pt x="4434932" y="0"/>
                </a:lnTo>
                <a:lnTo>
                  <a:pt x="0" y="0"/>
                </a:lnTo>
                <a:lnTo>
                  <a:pt x="0" y="8869863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19272" y="9193500"/>
            <a:ext cx="4125144" cy="776376"/>
          </a:xfrm>
          <a:custGeom>
            <a:avLst/>
            <a:gdLst/>
            <a:ahLst/>
            <a:cxnLst/>
            <a:rect r="r" b="b" t="t" l="l"/>
            <a:pathLst>
              <a:path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807" r="0" b="-807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914400" y="962025"/>
            <a:ext cx="15412365" cy="6171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true">
                <a:solidFill>
                  <a:srgbClr val="A71F36"/>
                </a:solidFill>
                <a:latin typeface="Roboto Bold"/>
                <a:ea typeface="Roboto Bold"/>
                <a:cs typeface="Roboto Bold"/>
                <a:sym typeface="Roboto Bold"/>
              </a:rPr>
              <a:t>Key Takeaways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518937" y="1865355"/>
            <a:ext cx="17250124" cy="19050"/>
            <a:chOff x="0" y="0"/>
            <a:chExt cx="23000166" cy="254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2700" y="12700"/>
              <a:ext cx="22974808" cy="0"/>
            </a:xfrm>
            <a:custGeom>
              <a:avLst/>
              <a:gdLst/>
              <a:ahLst/>
              <a:cxnLst/>
              <a:rect r="r" b="b" t="t" l="l"/>
              <a:pathLst>
                <a:path h="0" w="22974808">
                  <a:moveTo>
                    <a:pt x="0" y="0"/>
                  </a:moveTo>
                  <a:lnTo>
                    <a:pt x="22974808" y="0"/>
                  </a:lnTo>
                </a:path>
              </a:pathLst>
            </a:custGeom>
            <a:solidFill>
              <a:srgbClr val="A71F36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12700" y="0"/>
              <a:ext cx="22974808" cy="25400"/>
            </a:xfrm>
            <a:custGeom>
              <a:avLst/>
              <a:gdLst/>
              <a:ahLst/>
              <a:cxnLst/>
              <a:rect r="r" b="b" t="t" l="l"/>
              <a:pathLst>
                <a:path h="25400" w="22974808">
                  <a:moveTo>
                    <a:pt x="0" y="0"/>
                  </a:moveTo>
                  <a:lnTo>
                    <a:pt x="22974808" y="0"/>
                  </a:lnTo>
                  <a:lnTo>
                    <a:pt x="22974808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A71F36"/>
            </a:solid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573230" y="1929172"/>
            <a:ext cx="17141540" cy="6218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6"/>
              </a:lnSpc>
            </a:pPr>
            <a:r>
              <a:rPr lang="en-US" sz="19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Cross-sectoral collaboration between humanitarian, development, and environmental sectors enhances crisis response sustainability and resilience.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518937" y="2586279"/>
            <a:ext cx="17250124" cy="19050"/>
            <a:chOff x="0" y="0"/>
            <a:chExt cx="23000166" cy="254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12700" y="12700"/>
              <a:ext cx="22974808" cy="0"/>
            </a:xfrm>
            <a:custGeom>
              <a:avLst/>
              <a:gdLst/>
              <a:ahLst/>
              <a:cxnLst/>
              <a:rect r="r" b="b" t="t" l="l"/>
              <a:pathLst>
                <a:path h="0" w="22974808">
                  <a:moveTo>
                    <a:pt x="0" y="0"/>
                  </a:moveTo>
                  <a:lnTo>
                    <a:pt x="22974808" y="0"/>
                  </a:lnTo>
                </a:path>
              </a:pathLst>
            </a:custGeom>
            <a:solidFill>
              <a:srgbClr val="A71F36"/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12700" y="0"/>
              <a:ext cx="22974808" cy="25400"/>
            </a:xfrm>
            <a:custGeom>
              <a:avLst/>
              <a:gdLst/>
              <a:ahLst/>
              <a:cxnLst/>
              <a:rect r="r" b="b" t="t" l="l"/>
              <a:pathLst>
                <a:path h="25400" w="22974808">
                  <a:moveTo>
                    <a:pt x="0" y="0"/>
                  </a:moveTo>
                  <a:lnTo>
                    <a:pt x="22974808" y="0"/>
                  </a:lnTo>
                  <a:lnTo>
                    <a:pt x="22974808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A71F36"/>
            </a:solid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573230" y="2650097"/>
            <a:ext cx="17141540" cy="6218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6"/>
              </a:lnSpc>
            </a:pPr>
            <a:r>
              <a:rPr lang="en-US" sz="19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Benefits include resource pooling, shared expertise, enhanced efficiency, innovation, and better decision-making.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518937" y="3307205"/>
            <a:ext cx="17250124" cy="19050"/>
            <a:chOff x="0" y="0"/>
            <a:chExt cx="23000166" cy="254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12700" y="12700"/>
              <a:ext cx="22974808" cy="0"/>
            </a:xfrm>
            <a:custGeom>
              <a:avLst/>
              <a:gdLst/>
              <a:ahLst/>
              <a:cxnLst/>
              <a:rect r="r" b="b" t="t" l="l"/>
              <a:pathLst>
                <a:path h="0" w="22974808">
                  <a:moveTo>
                    <a:pt x="0" y="0"/>
                  </a:moveTo>
                  <a:lnTo>
                    <a:pt x="22974808" y="0"/>
                  </a:lnTo>
                </a:path>
              </a:pathLst>
            </a:custGeom>
            <a:solidFill>
              <a:srgbClr val="A71F36"/>
            </a:solid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12700" y="0"/>
              <a:ext cx="22974808" cy="25400"/>
            </a:xfrm>
            <a:custGeom>
              <a:avLst/>
              <a:gdLst/>
              <a:ahLst/>
              <a:cxnLst/>
              <a:rect r="r" b="b" t="t" l="l"/>
              <a:pathLst>
                <a:path h="25400" w="22974808">
                  <a:moveTo>
                    <a:pt x="0" y="0"/>
                  </a:moveTo>
                  <a:lnTo>
                    <a:pt x="22974808" y="0"/>
                  </a:lnTo>
                  <a:lnTo>
                    <a:pt x="22974808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A71F36"/>
            </a:solidFill>
          </p:spPr>
        </p:sp>
      </p:grpSp>
      <p:sp>
        <p:nvSpPr>
          <p:cNvPr name="TextBox 19" id="19"/>
          <p:cNvSpPr txBox="true"/>
          <p:nvPr/>
        </p:nvSpPr>
        <p:spPr>
          <a:xfrm rot="0">
            <a:off x="573230" y="3371022"/>
            <a:ext cx="17141540" cy="6218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6"/>
              </a:lnSpc>
            </a:pPr>
            <a:r>
              <a:rPr lang="en-US" sz="19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Challenges include differing principles, funding mechanisms, communication barriers, and coordination complexity.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518937" y="4028128"/>
            <a:ext cx="17250124" cy="19050"/>
            <a:chOff x="0" y="0"/>
            <a:chExt cx="23000166" cy="254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12700" y="12700"/>
              <a:ext cx="22974808" cy="0"/>
            </a:xfrm>
            <a:custGeom>
              <a:avLst/>
              <a:gdLst/>
              <a:ahLst/>
              <a:cxnLst/>
              <a:rect r="r" b="b" t="t" l="l"/>
              <a:pathLst>
                <a:path h="0" w="22974808">
                  <a:moveTo>
                    <a:pt x="0" y="0"/>
                  </a:moveTo>
                  <a:lnTo>
                    <a:pt x="22974808" y="0"/>
                  </a:lnTo>
                </a:path>
              </a:pathLst>
            </a:custGeom>
            <a:solidFill>
              <a:srgbClr val="A71F36"/>
            </a:solid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12700" y="0"/>
              <a:ext cx="22974808" cy="25400"/>
            </a:xfrm>
            <a:custGeom>
              <a:avLst/>
              <a:gdLst/>
              <a:ahLst/>
              <a:cxnLst/>
              <a:rect r="r" b="b" t="t" l="l"/>
              <a:pathLst>
                <a:path h="25400" w="22974808">
                  <a:moveTo>
                    <a:pt x="0" y="0"/>
                  </a:moveTo>
                  <a:lnTo>
                    <a:pt x="22974808" y="0"/>
                  </a:lnTo>
                  <a:lnTo>
                    <a:pt x="22974808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A71F36"/>
            </a:solidFill>
          </p:spPr>
        </p:sp>
      </p:grpSp>
      <p:sp>
        <p:nvSpPr>
          <p:cNvPr name="TextBox 23" id="23"/>
          <p:cNvSpPr txBox="true"/>
          <p:nvPr/>
        </p:nvSpPr>
        <p:spPr>
          <a:xfrm rot="0">
            <a:off x="573230" y="4091946"/>
            <a:ext cx="17141540" cy="6218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6"/>
              </a:lnSpc>
            </a:pPr>
            <a:r>
              <a:rPr lang="en-US" sz="19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Cross-cluster collaboration effectively mainstreams environmental considerations through joint assessments, project design, and shared resources.</a:t>
            </a:r>
          </a:p>
        </p:txBody>
      </p:sp>
      <p:grpSp>
        <p:nvGrpSpPr>
          <p:cNvPr name="Group 24" id="24"/>
          <p:cNvGrpSpPr/>
          <p:nvPr/>
        </p:nvGrpSpPr>
        <p:grpSpPr>
          <a:xfrm rot="0">
            <a:off x="518937" y="4749052"/>
            <a:ext cx="17250124" cy="19050"/>
            <a:chOff x="0" y="0"/>
            <a:chExt cx="23000166" cy="254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12700" y="12700"/>
              <a:ext cx="22974808" cy="0"/>
            </a:xfrm>
            <a:custGeom>
              <a:avLst/>
              <a:gdLst/>
              <a:ahLst/>
              <a:cxnLst/>
              <a:rect r="r" b="b" t="t" l="l"/>
              <a:pathLst>
                <a:path h="0" w="22974808">
                  <a:moveTo>
                    <a:pt x="0" y="0"/>
                  </a:moveTo>
                  <a:lnTo>
                    <a:pt x="22974808" y="0"/>
                  </a:lnTo>
                </a:path>
              </a:pathLst>
            </a:custGeom>
            <a:solidFill>
              <a:srgbClr val="A71F36"/>
            </a:solid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12700" y="0"/>
              <a:ext cx="22974808" cy="25400"/>
            </a:xfrm>
            <a:custGeom>
              <a:avLst/>
              <a:gdLst/>
              <a:ahLst/>
              <a:cxnLst/>
              <a:rect r="r" b="b" t="t" l="l"/>
              <a:pathLst>
                <a:path h="25400" w="22974808">
                  <a:moveTo>
                    <a:pt x="0" y="0"/>
                  </a:moveTo>
                  <a:lnTo>
                    <a:pt x="22974808" y="0"/>
                  </a:lnTo>
                  <a:lnTo>
                    <a:pt x="22974808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A71F36"/>
            </a:solidFill>
          </p:spPr>
        </p:sp>
      </p:grpSp>
      <p:sp>
        <p:nvSpPr>
          <p:cNvPr name="TextBox 27" id="27"/>
          <p:cNvSpPr txBox="true"/>
          <p:nvPr/>
        </p:nvSpPr>
        <p:spPr>
          <a:xfrm rot="0">
            <a:off x="573230" y="4812870"/>
            <a:ext cx="17141540" cy="6218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6"/>
              </a:lnSpc>
            </a:pPr>
            <a:r>
              <a:rPr lang="en-US" sz="19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Effective knowledge sharing strategies include partnerships, knowledge platforms, training, and mentorship programs.</a:t>
            </a:r>
          </a:p>
        </p:txBody>
      </p:sp>
      <p:grpSp>
        <p:nvGrpSpPr>
          <p:cNvPr name="Group 28" id="28"/>
          <p:cNvGrpSpPr/>
          <p:nvPr/>
        </p:nvGrpSpPr>
        <p:grpSpPr>
          <a:xfrm rot="0">
            <a:off x="518937" y="5469976"/>
            <a:ext cx="17250124" cy="19050"/>
            <a:chOff x="0" y="0"/>
            <a:chExt cx="23000166" cy="254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12700" y="12700"/>
              <a:ext cx="22974808" cy="0"/>
            </a:xfrm>
            <a:custGeom>
              <a:avLst/>
              <a:gdLst/>
              <a:ahLst/>
              <a:cxnLst/>
              <a:rect r="r" b="b" t="t" l="l"/>
              <a:pathLst>
                <a:path h="0" w="22974808">
                  <a:moveTo>
                    <a:pt x="0" y="0"/>
                  </a:moveTo>
                  <a:lnTo>
                    <a:pt x="22974808" y="0"/>
                  </a:lnTo>
                </a:path>
              </a:pathLst>
            </a:custGeom>
            <a:solidFill>
              <a:srgbClr val="A71F36"/>
            </a:solidFill>
          </p:spPr>
        </p:sp>
        <p:sp>
          <p:nvSpPr>
            <p:cNvPr name="Freeform 30" id="30"/>
            <p:cNvSpPr/>
            <p:nvPr/>
          </p:nvSpPr>
          <p:spPr>
            <a:xfrm flipH="false" flipV="false" rot="0">
              <a:off x="12700" y="0"/>
              <a:ext cx="22974808" cy="25400"/>
            </a:xfrm>
            <a:custGeom>
              <a:avLst/>
              <a:gdLst/>
              <a:ahLst/>
              <a:cxnLst/>
              <a:rect r="r" b="b" t="t" l="l"/>
              <a:pathLst>
                <a:path h="25400" w="22974808">
                  <a:moveTo>
                    <a:pt x="0" y="0"/>
                  </a:moveTo>
                  <a:lnTo>
                    <a:pt x="22974808" y="0"/>
                  </a:lnTo>
                  <a:lnTo>
                    <a:pt x="22974808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A71F36"/>
            </a:solidFill>
          </p:spPr>
        </p:sp>
      </p:grpSp>
      <p:sp>
        <p:nvSpPr>
          <p:cNvPr name="TextBox 31" id="31"/>
          <p:cNvSpPr txBox="true"/>
          <p:nvPr/>
        </p:nvSpPr>
        <p:spPr>
          <a:xfrm rot="0">
            <a:off x="573230" y="5533794"/>
            <a:ext cx="17141540" cy="6218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6"/>
              </a:lnSpc>
            </a:pPr>
            <a:r>
              <a:rPr lang="en-US" sz="19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Entry points and enablers for collaboration include needs assessments, project design, strong leadership, and stakeholder engagement.</a:t>
            </a:r>
          </a:p>
        </p:txBody>
      </p:sp>
      <p:grpSp>
        <p:nvGrpSpPr>
          <p:cNvPr name="Group 32" id="32"/>
          <p:cNvGrpSpPr/>
          <p:nvPr/>
        </p:nvGrpSpPr>
        <p:grpSpPr>
          <a:xfrm rot="0">
            <a:off x="518937" y="6190900"/>
            <a:ext cx="17250124" cy="19050"/>
            <a:chOff x="0" y="0"/>
            <a:chExt cx="23000166" cy="2540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12700" y="12700"/>
              <a:ext cx="22974808" cy="0"/>
            </a:xfrm>
            <a:custGeom>
              <a:avLst/>
              <a:gdLst/>
              <a:ahLst/>
              <a:cxnLst/>
              <a:rect r="r" b="b" t="t" l="l"/>
              <a:pathLst>
                <a:path h="0" w="22974808">
                  <a:moveTo>
                    <a:pt x="0" y="0"/>
                  </a:moveTo>
                  <a:lnTo>
                    <a:pt x="22974808" y="0"/>
                  </a:lnTo>
                </a:path>
              </a:pathLst>
            </a:custGeom>
            <a:solidFill>
              <a:srgbClr val="A71F36"/>
            </a:solidFill>
          </p:spPr>
        </p:sp>
        <p:sp>
          <p:nvSpPr>
            <p:cNvPr name="Freeform 34" id="34"/>
            <p:cNvSpPr/>
            <p:nvPr/>
          </p:nvSpPr>
          <p:spPr>
            <a:xfrm flipH="false" flipV="false" rot="0">
              <a:off x="12700" y="0"/>
              <a:ext cx="22974808" cy="25400"/>
            </a:xfrm>
            <a:custGeom>
              <a:avLst/>
              <a:gdLst/>
              <a:ahLst/>
              <a:cxnLst/>
              <a:rect r="r" b="b" t="t" l="l"/>
              <a:pathLst>
                <a:path h="25400" w="22974808">
                  <a:moveTo>
                    <a:pt x="0" y="0"/>
                  </a:moveTo>
                  <a:lnTo>
                    <a:pt x="22974808" y="0"/>
                  </a:lnTo>
                  <a:lnTo>
                    <a:pt x="22974808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A71F36"/>
            </a:solidFill>
          </p:spPr>
        </p:sp>
      </p:grpSp>
      <p:sp>
        <p:nvSpPr>
          <p:cNvPr name="TextBox 35" id="35"/>
          <p:cNvSpPr txBox="true"/>
          <p:nvPr/>
        </p:nvSpPr>
        <p:spPr>
          <a:xfrm rot="0">
            <a:off x="573230" y="6254718"/>
            <a:ext cx="17141540" cy="6218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6"/>
              </a:lnSpc>
            </a:pPr>
            <a:r>
              <a:rPr lang="en-US" sz="19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Interactive tools like the AFTERSHOCK game simulate crisis scenarios, improving decision-making and environmental integration skills.</a:t>
            </a:r>
          </a:p>
        </p:txBody>
      </p:sp>
      <p:grpSp>
        <p:nvGrpSpPr>
          <p:cNvPr name="Group 36" id="36"/>
          <p:cNvGrpSpPr/>
          <p:nvPr/>
        </p:nvGrpSpPr>
        <p:grpSpPr>
          <a:xfrm rot="0">
            <a:off x="518937" y="6911824"/>
            <a:ext cx="17250124" cy="19050"/>
            <a:chOff x="0" y="0"/>
            <a:chExt cx="23000166" cy="25400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12700" y="12700"/>
              <a:ext cx="22974808" cy="0"/>
            </a:xfrm>
            <a:custGeom>
              <a:avLst/>
              <a:gdLst/>
              <a:ahLst/>
              <a:cxnLst/>
              <a:rect r="r" b="b" t="t" l="l"/>
              <a:pathLst>
                <a:path h="0" w="22974808">
                  <a:moveTo>
                    <a:pt x="0" y="0"/>
                  </a:moveTo>
                  <a:lnTo>
                    <a:pt x="22974808" y="0"/>
                  </a:lnTo>
                </a:path>
              </a:pathLst>
            </a:custGeom>
            <a:solidFill>
              <a:srgbClr val="A71F36"/>
            </a:solidFill>
          </p:spPr>
        </p:sp>
        <p:sp>
          <p:nvSpPr>
            <p:cNvPr name="Freeform 38" id="38"/>
            <p:cNvSpPr/>
            <p:nvPr/>
          </p:nvSpPr>
          <p:spPr>
            <a:xfrm flipH="false" flipV="false" rot="0">
              <a:off x="12700" y="0"/>
              <a:ext cx="22974808" cy="25400"/>
            </a:xfrm>
            <a:custGeom>
              <a:avLst/>
              <a:gdLst/>
              <a:ahLst/>
              <a:cxnLst/>
              <a:rect r="r" b="b" t="t" l="l"/>
              <a:pathLst>
                <a:path h="25400" w="22974808">
                  <a:moveTo>
                    <a:pt x="0" y="0"/>
                  </a:moveTo>
                  <a:lnTo>
                    <a:pt x="22974808" y="0"/>
                  </a:lnTo>
                  <a:lnTo>
                    <a:pt x="22974808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A71F36"/>
            </a:solidFill>
          </p:spPr>
        </p:sp>
      </p:grpSp>
      <p:sp>
        <p:nvSpPr>
          <p:cNvPr name="TextBox 39" id="39"/>
          <p:cNvSpPr txBox="true"/>
          <p:nvPr/>
        </p:nvSpPr>
        <p:spPr>
          <a:xfrm rot="0">
            <a:off x="573230" y="6975642"/>
            <a:ext cx="17141540" cy="6218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6"/>
              </a:lnSpc>
            </a:pPr>
            <a:r>
              <a:rPr lang="en-US" sz="19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Case studies highlight successful collaboration leading to innovative solutions and improved resilience in humanitarian contexts.</a:t>
            </a:r>
          </a:p>
        </p:txBody>
      </p:sp>
      <p:grpSp>
        <p:nvGrpSpPr>
          <p:cNvPr name="Group 40" id="40"/>
          <p:cNvGrpSpPr/>
          <p:nvPr/>
        </p:nvGrpSpPr>
        <p:grpSpPr>
          <a:xfrm rot="0">
            <a:off x="518937" y="7632749"/>
            <a:ext cx="17250124" cy="19050"/>
            <a:chOff x="0" y="0"/>
            <a:chExt cx="23000166" cy="25400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12700" y="12700"/>
              <a:ext cx="22974808" cy="0"/>
            </a:xfrm>
            <a:custGeom>
              <a:avLst/>
              <a:gdLst/>
              <a:ahLst/>
              <a:cxnLst/>
              <a:rect r="r" b="b" t="t" l="l"/>
              <a:pathLst>
                <a:path h="0" w="22974808">
                  <a:moveTo>
                    <a:pt x="0" y="0"/>
                  </a:moveTo>
                  <a:lnTo>
                    <a:pt x="22974808" y="0"/>
                  </a:lnTo>
                </a:path>
              </a:pathLst>
            </a:custGeom>
            <a:solidFill>
              <a:srgbClr val="A71F36"/>
            </a:solidFill>
          </p:spPr>
        </p:sp>
        <p:sp>
          <p:nvSpPr>
            <p:cNvPr name="Freeform 42" id="42"/>
            <p:cNvSpPr/>
            <p:nvPr/>
          </p:nvSpPr>
          <p:spPr>
            <a:xfrm flipH="false" flipV="false" rot="0">
              <a:off x="12700" y="0"/>
              <a:ext cx="22974808" cy="25400"/>
            </a:xfrm>
            <a:custGeom>
              <a:avLst/>
              <a:gdLst/>
              <a:ahLst/>
              <a:cxnLst/>
              <a:rect r="r" b="b" t="t" l="l"/>
              <a:pathLst>
                <a:path h="25400" w="22974808">
                  <a:moveTo>
                    <a:pt x="0" y="0"/>
                  </a:moveTo>
                  <a:lnTo>
                    <a:pt x="22974808" y="0"/>
                  </a:lnTo>
                  <a:lnTo>
                    <a:pt x="22974808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A71F36"/>
            </a:solidFill>
          </p:spPr>
        </p:sp>
      </p:grpSp>
      <p:sp>
        <p:nvSpPr>
          <p:cNvPr name="TextBox 43" id="43"/>
          <p:cNvSpPr txBox="true"/>
          <p:nvPr/>
        </p:nvSpPr>
        <p:spPr>
          <a:xfrm rot="0">
            <a:off x="573230" y="7696566"/>
            <a:ext cx="17141540" cy="6218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6"/>
              </a:lnSpc>
            </a:pPr>
            <a:r>
              <a:rPr lang="en-US" sz="19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Applying cross-sectoral collaboration ensures environmental sustainability is prioritized in humanitarian responses.</a:t>
            </a:r>
          </a:p>
        </p:txBody>
      </p:sp>
      <p:grpSp>
        <p:nvGrpSpPr>
          <p:cNvPr name="Group 44" id="44"/>
          <p:cNvGrpSpPr/>
          <p:nvPr/>
        </p:nvGrpSpPr>
        <p:grpSpPr>
          <a:xfrm rot="0">
            <a:off x="518937" y="8353674"/>
            <a:ext cx="17250124" cy="19050"/>
            <a:chOff x="0" y="0"/>
            <a:chExt cx="23000166" cy="25400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12700" y="12700"/>
              <a:ext cx="22974808" cy="0"/>
            </a:xfrm>
            <a:custGeom>
              <a:avLst/>
              <a:gdLst/>
              <a:ahLst/>
              <a:cxnLst/>
              <a:rect r="r" b="b" t="t" l="l"/>
              <a:pathLst>
                <a:path h="0" w="22974808">
                  <a:moveTo>
                    <a:pt x="0" y="0"/>
                  </a:moveTo>
                  <a:lnTo>
                    <a:pt x="22974808" y="0"/>
                  </a:lnTo>
                </a:path>
              </a:pathLst>
            </a:custGeom>
            <a:solidFill>
              <a:srgbClr val="A71F36"/>
            </a:solidFill>
          </p:spPr>
        </p:sp>
        <p:sp>
          <p:nvSpPr>
            <p:cNvPr name="Freeform 46" id="46"/>
            <p:cNvSpPr/>
            <p:nvPr/>
          </p:nvSpPr>
          <p:spPr>
            <a:xfrm flipH="false" flipV="false" rot="0">
              <a:off x="12700" y="0"/>
              <a:ext cx="22974808" cy="25400"/>
            </a:xfrm>
            <a:custGeom>
              <a:avLst/>
              <a:gdLst/>
              <a:ahLst/>
              <a:cxnLst/>
              <a:rect r="r" b="b" t="t" l="l"/>
              <a:pathLst>
                <a:path h="25400" w="22974808">
                  <a:moveTo>
                    <a:pt x="0" y="0"/>
                  </a:moveTo>
                  <a:lnTo>
                    <a:pt x="22974808" y="0"/>
                  </a:lnTo>
                  <a:lnTo>
                    <a:pt x="22974808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A71F36"/>
            </a:solidFill>
          </p:spPr>
        </p:sp>
      </p:grpSp>
      <p:sp>
        <p:nvSpPr>
          <p:cNvPr name="TextBox 47" id="47"/>
          <p:cNvSpPr txBox="true"/>
          <p:nvPr/>
        </p:nvSpPr>
        <p:spPr>
          <a:xfrm rot="0">
            <a:off x="573230" y="8417491"/>
            <a:ext cx="17141540" cy="6218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6"/>
              </a:lnSpc>
            </a:pPr>
            <a:r>
              <a:rPr lang="en-US" sz="195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Reflection on collaboration and knowledge sharing helps enhance environmental sustainability in diverse humanitarian contexts.</a:t>
            </a:r>
          </a:p>
        </p:txBody>
      </p:sp>
    </p:spTree>
  </p:cSld>
  <p:clrMapOvr>
    <a:masterClrMapping/>
  </p:clrMapOvr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71F3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144000" y="0"/>
            <a:ext cx="9144000" cy="10287000"/>
            <a:chOff x="0" y="0"/>
            <a:chExt cx="12192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192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2192000">
                  <a:moveTo>
                    <a:pt x="0" y="0"/>
                  </a:moveTo>
                  <a:lnTo>
                    <a:pt x="12192000" y="0"/>
                  </a:lnTo>
                  <a:lnTo>
                    <a:pt x="12192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4" id="4"/>
          <p:cNvSpPr/>
          <p:nvPr/>
        </p:nvSpPr>
        <p:spPr>
          <a:xfrm flipH="true" flipV="false" rot="-4763984">
            <a:off x="-287920" y="4651845"/>
            <a:ext cx="4066881" cy="8133762"/>
          </a:xfrm>
          <a:custGeom>
            <a:avLst/>
            <a:gdLst/>
            <a:ahLst/>
            <a:cxnLst/>
            <a:rect r="r" b="b" t="t" l="l"/>
            <a:pathLst>
              <a:path h="8133762" w="4066881">
                <a:moveTo>
                  <a:pt x="4066882" y="0"/>
                </a:moveTo>
                <a:lnTo>
                  <a:pt x="0" y="0"/>
                </a:lnTo>
                <a:lnTo>
                  <a:pt x="0" y="8133762"/>
                </a:lnTo>
                <a:lnTo>
                  <a:pt x="4066882" y="8133762"/>
                </a:lnTo>
                <a:lnTo>
                  <a:pt x="4066882" y="0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6036015">
            <a:off x="-51781" y="5644270"/>
            <a:ext cx="3396803" cy="6793606"/>
          </a:xfrm>
          <a:custGeom>
            <a:avLst/>
            <a:gdLst/>
            <a:ahLst/>
            <a:cxnLst/>
            <a:rect r="r" b="b" t="t" l="l"/>
            <a:pathLst>
              <a:path h="6793606" w="3396803">
                <a:moveTo>
                  <a:pt x="0" y="0"/>
                </a:moveTo>
                <a:lnTo>
                  <a:pt x="3396803" y="0"/>
                </a:lnTo>
                <a:lnTo>
                  <a:pt x="3396803" y="6793606"/>
                </a:lnTo>
                <a:lnTo>
                  <a:pt x="0" y="67936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true" rot="7262831">
            <a:off x="14206102" y="-2595767"/>
            <a:ext cx="4506189" cy="9012379"/>
          </a:xfrm>
          <a:custGeom>
            <a:avLst/>
            <a:gdLst/>
            <a:ahLst/>
            <a:cxnLst/>
            <a:rect r="r" b="b" t="t" l="l"/>
            <a:pathLst>
              <a:path h="9012379" w="4506189">
                <a:moveTo>
                  <a:pt x="4506190" y="9012379"/>
                </a:moveTo>
                <a:lnTo>
                  <a:pt x="0" y="9012379"/>
                </a:lnTo>
                <a:lnTo>
                  <a:pt x="0" y="0"/>
                </a:lnTo>
                <a:lnTo>
                  <a:pt x="4506190" y="0"/>
                </a:lnTo>
                <a:lnTo>
                  <a:pt x="4506190" y="9012379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true" rot="-3537168">
            <a:off x="14804785" y="-2149688"/>
            <a:ext cx="3763729" cy="7527457"/>
          </a:xfrm>
          <a:custGeom>
            <a:avLst/>
            <a:gdLst/>
            <a:ahLst/>
            <a:cxnLst/>
            <a:rect r="r" b="b" t="t" l="l"/>
            <a:pathLst>
              <a:path h="7527457" w="3763729">
                <a:moveTo>
                  <a:pt x="0" y="7527457"/>
                </a:moveTo>
                <a:lnTo>
                  <a:pt x="3763729" y="7527457"/>
                </a:lnTo>
                <a:lnTo>
                  <a:pt x="3763729" y="0"/>
                </a:lnTo>
                <a:lnTo>
                  <a:pt x="0" y="0"/>
                </a:lnTo>
                <a:lnTo>
                  <a:pt x="0" y="7527457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8" id="8"/>
          <p:cNvSpPr/>
          <p:nvPr/>
        </p:nvSpPr>
        <p:spPr>
          <a:xfrm>
            <a:off x="4514850" y="57150"/>
            <a:ext cx="0" cy="4094736"/>
          </a:xfrm>
          <a:prstGeom prst="line">
            <a:avLst/>
          </a:prstGeom>
          <a:ln cap="rnd" w="571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9" id="9"/>
          <p:cNvSpPr/>
          <p:nvPr/>
        </p:nvSpPr>
        <p:spPr>
          <a:xfrm flipH="false" flipV="false" rot="0">
            <a:off x="1028700" y="4582203"/>
            <a:ext cx="6927931" cy="1303875"/>
          </a:xfrm>
          <a:custGeom>
            <a:avLst/>
            <a:gdLst/>
            <a:ahLst/>
            <a:cxnLst/>
            <a:rect r="r" b="b" t="t" l="l"/>
            <a:pathLst>
              <a:path h="1303875" w="6927931">
                <a:moveTo>
                  <a:pt x="0" y="0"/>
                </a:moveTo>
                <a:lnTo>
                  <a:pt x="6927931" y="0"/>
                </a:lnTo>
                <a:lnTo>
                  <a:pt x="6927931" y="1303875"/>
                </a:lnTo>
                <a:lnTo>
                  <a:pt x="0" y="13038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-719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1276542" y="3603826"/>
            <a:ext cx="5182654" cy="2324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19"/>
              </a:lnSpc>
            </a:pPr>
          </a:p>
          <a:p>
            <a:pPr algn="ctr">
              <a:lnSpc>
                <a:spcPts val="6119"/>
              </a:lnSpc>
            </a:pPr>
            <a:r>
              <a:rPr lang="en-US" sz="5099" b="true">
                <a:solidFill>
                  <a:srgbClr val="A71F36"/>
                </a:solidFill>
                <a:latin typeface="Roboto Bold"/>
                <a:ea typeface="Roboto Bold"/>
                <a:cs typeface="Roboto Bold"/>
                <a:sym typeface="Roboto Bold"/>
              </a:rPr>
              <a:t>Thank you</a:t>
            </a:r>
          </a:p>
          <a:p>
            <a:pPr algn="ctr">
              <a:lnSpc>
                <a:spcPts val="6119"/>
              </a:lnSpc>
            </a:pPr>
            <a:r>
              <a:rPr lang="en-US" sz="5099" b="true">
                <a:solidFill>
                  <a:srgbClr val="A71F36"/>
                </a:solidFill>
                <a:latin typeface="Roboto Bold"/>
                <a:ea typeface="Roboto Bold"/>
                <a:cs typeface="Roboto Bold"/>
                <a:sym typeface="Roboto Bold"/>
              </a:rPr>
              <a:t>Any Questions?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4184315">
            <a:off x="67429" y="-2362116"/>
            <a:ext cx="4561350" cy="9122700"/>
          </a:xfrm>
          <a:custGeom>
            <a:avLst/>
            <a:gdLst/>
            <a:ahLst/>
            <a:cxnLst/>
            <a:rect r="r" b="b" t="t" l="l"/>
            <a:pathLst>
              <a:path h="9122700" w="4561350">
                <a:moveTo>
                  <a:pt x="4561350" y="0"/>
                </a:moveTo>
                <a:lnTo>
                  <a:pt x="0" y="0"/>
                </a:lnTo>
                <a:lnTo>
                  <a:pt x="0" y="9122700"/>
                </a:lnTo>
                <a:lnTo>
                  <a:pt x="4561350" y="9122700"/>
                </a:lnTo>
                <a:lnTo>
                  <a:pt x="4561350" y="0"/>
                </a:lnTo>
                <a:close/>
              </a:path>
            </a:pathLst>
          </a:custGeom>
          <a:blipFill>
            <a:blip r:embed="rId3">
              <a:alphaModFix amt="28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6615684">
            <a:off x="352965" y="-1977816"/>
            <a:ext cx="3809801" cy="7619601"/>
          </a:xfrm>
          <a:custGeom>
            <a:avLst/>
            <a:gdLst/>
            <a:ahLst/>
            <a:cxnLst/>
            <a:rect r="r" b="b" t="t" l="l"/>
            <a:pathLst>
              <a:path h="7619601" w="3809801">
                <a:moveTo>
                  <a:pt x="0" y="0"/>
                </a:moveTo>
                <a:lnTo>
                  <a:pt x="3809801" y="0"/>
                </a:lnTo>
                <a:lnTo>
                  <a:pt x="3809801" y="7619601"/>
                </a:lnTo>
                <a:lnTo>
                  <a:pt x="0" y="76196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8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true" rot="-7144515">
            <a:off x="13983793" y="2966251"/>
            <a:ext cx="5309799" cy="10619597"/>
          </a:xfrm>
          <a:custGeom>
            <a:avLst/>
            <a:gdLst/>
            <a:ahLst/>
            <a:cxnLst/>
            <a:rect r="r" b="b" t="t" l="l"/>
            <a:pathLst>
              <a:path h="10619597" w="5309799">
                <a:moveTo>
                  <a:pt x="5309799" y="10619598"/>
                </a:moveTo>
                <a:lnTo>
                  <a:pt x="0" y="10619598"/>
                </a:lnTo>
                <a:lnTo>
                  <a:pt x="0" y="0"/>
                </a:lnTo>
                <a:lnTo>
                  <a:pt x="5309799" y="0"/>
                </a:lnTo>
                <a:lnTo>
                  <a:pt x="5309799" y="10619598"/>
                </a:lnTo>
                <a:close/>
              </a:path>
            </a:pathLst>
          </a:custGeom>
          <a:blipFill>
            <a:blip r:embed="rId3">
              <a:alphaModFix amt="28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3655484">
            <a:off x="14590536" y="4247484"/>
            <a:ext cx="4434931" cy="8869863"/>
          </a:xfrm>
          <a:custGeom>
            <a:avLst/>
            <a:gdLst/>
            <a:ahLst/>
            <a:cxnLst/>
            <a:rect r="r" b="b" t="t" l="l"/>
            <a:pathLst>
              <a:path h="8869863" w="4434931">
                <a:moveTo>
                  <a:pt x="0" y="8869863"/>
                </a:moveTo>
                <a:lnTo>
                  <a:pt x="4434932" y="8869863"/>
                </a:lnTo>
                <a:lnTo>
                  <a:pt x="4434932" y="0"/>
                </a:lnTo>
                <a:lnTo>
                  <a:pt x="0" y="0"/>
                </a:lnTo>
                <a:lnTo>
                  <a:pt x="0" y="8869863"/>
                </a:lnTo>
                <a:close/>
              </a:path>
            </a:pathLst>
          </a:custGeom>
          <a:blipFill>
            <a:blip r:embed="rId5">
              <a:alphaModFix amt="28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19272" y="9193500"/>
            <a:ext cx="4125144" cy="776376"/>
          </a:xfrm>
          <a:custGeom>
            <a:avLst/>
            <a:gdLst/>
            <a:ahLst/>
            <a:cxnLst/>
            <a:rect r="r" b="b" t="t" l="l"/>
            <a:pathLst>
              <a:path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-807" r="0" b="-807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437817" y="743927"/>
            <a:ext cx="15412365" cy="6171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true">
                <a:solidFill>
                  <a:srgbClr val="A71F36"/>
                </a:solidFill>
                <a:latin typeface="Roboto Bold"/>
                <a:ea typeface="Roboto Bold"/>
                <a:cs typeface="Roboto Bold"/>
                <a:sym typeface="Roboto Bold"/>
              </a:rPr>
              <a:t>By the end of this module, you should be able to: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-7540766" y="64645"/>
            <a:ext cx="10157709" cy="10157709"/>
            <a:chOff x="0" y="0"/>
            <a:chExt cx="14612376" cy="1461237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2419076" y="2136267"/>
              <a:ext cx="2906522" cy="10341102"/>
            </a:xfrm>
            <a:custGeom>
              <a:avLst/>
              <a:gdLst/>
              <a:ahLst/>
              <a:cxnLst/>
              <a:rect r="r" b="b" t="t" l="l"/>
              <a:pathLst>
                <a:path h="10341102" w="2906522">
                  <a:moveTo>
                    <a:pt x="53340" y="3683"/>
                  </a:moveTo>
                  <a:cubicBezTo>
                    <a:pt x="2906522" y="2856865"/>
                    <a:pt x="2906522" y="7482967"/>
                    <a:pt x="53340" y="10336149"/>
                  </a:cubicBezTo>
                  <a:cubicBezTo>
                    <a:pt x="48387" y="10341102"/>
                    <a:pt x="40386" y="10341102"/>
                    <a:pt x="35434" y="10336149"/>
                  </a:cubicBezTo>
                  <a:lnTo>
                    <a:pt x="4953" y="10305669"/>
                  </a:lnTo>
                  <a:cubicBezTo>
                    <a:pt x="2540" y="10303256"/>
                    <a:pt x="1271" y="10300081"/>
                    <a:pt x="1271" y="10296652"/>
                  </a:cubicBezTo>
                  <a:cubicBezTo>
                    <a:pt x="1271" y="10293223"/>
                    <a:pt x="2667" y="10290048"/>
                    <a:pt x="4953" y="10287635"/>
                  </a:cubicBezTo>
                  <a:cubicBezTo>
                    <a:pt x="2831466" y="7461123"/>
                    <a:pt x="2831466" y="2878582"/>
                    <a:pt x="4953" y="52070"/>
                  </a:cubicBezTo>
                  <a:cubicBezTo>
                    <a:pt x="0" y="47117"/>
                    <a:pt x="0" y="39116"/>
                    <a:pt x="4953" y="34163"/>
                  </a:cubicBezTo>
                  <a:lnTo>
                    <a:pt x="35434" y="3683"/>
                  </a:lnTo>
                  <a:cubicBezTo>
                    <a:pt x="37847" y="1270"/>
                    <a:pt x="41022" y="0"/>
                    <a:pt x="44450" y="0"/>
                  </a:cubicBezTo>
                  <a:cubicBezTo>
                    <a:pt x="47879" y="0"/>
                    <a:pt x="51054" y="1397"/>
                    <a:pt x="53467" y="3683"/>
                  </a:cubicBezTo>
                  <a:moveTo>
                    <a:pt x="35560" y="21590"/>
                  </a:moveTo>
                  <a:lnTo>
                    <a:pt x="44577" y="12573"/>
                  </a:lnTo>
                  <a:lnTo>
                    <a:pt x="53594" y="21590"/>
                  </a:lnTo>
                  <a:lnTo>
                    <a:pt x="23114" y="52070"/>
                  </a:lnTo>
                  <a:lnTo>
                    <a:pt x="14097" y="43053"/>
                  </a:lnTo>
                  <a:lnTo>
                    <a:pt x="23114" y="34036"/>
                  </a:lnTo>
                  <a:cubicBezTo>
                    <a:pt x="2859532" y="2870454"/>
                    <a:pt x="2859532" y="7469124"/>
                    <a:pt x="23114" y="10305543"/>
                  </a:cubicBezTo>
                  <a:lnTo>
                    <a:pt x="14097" y="10296525"/>
                  </a:lnTo>
                  <a:lnTo>
                    <a:pt x="23114" y="10287509"/>
                  </a:lnTo>
                  <a:lnTo>
                    <a:pt x="53594" y="10317988"/>
                  </a:lnTo>
                  <a:lnTo>
                    <a:pt x="44577" y="10327006"/>
                  </a:lnTo>
                  <a:lnTo>
                    <a:pt x="35560" y="10317988"/>
                  </a:lnTo>
                  <a:cubicBezTo>
                    <a:pt x="2878837" y="7474712"/>
                    <a:pt x="2878837" y="2864739"/>
                    <a:pt x="35560" y="21336"/>
                  </a:cubicBezTo>
                  <a:close/>
                </a:path>
              </a:pathLst>
            </a:custGeom>
            <a:solidFill>
              <a:srgbClr val="A71F36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686159" y="1838609"/>
            <a:ext cx="15573141" cy="959647"/>
            <a:chOff x="0" y="0"/>
            <a:chExt cx="22402747" cy="13805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14960" y="12700"/>
              <a:ext cx="22372892" cy="1355090"/>
            </a:xfrm>
            <a:custGeom>
              <a:avLst/>
              <a:gdLst/>
              <a:ahLst/>
              <a:cxnLst/>
              <a:rect r="r" b="b" t="t" l="l"/>
              <a:pathLst>
                <a:path h="1355090" w="22372892">
                  <a:moveTo>
                    <a:pt x="0" y="0"/>
                  </a:moveTo>
                  <a:lnTo>
                    <a:pt x="22372892" y="0"/>
                  </a:lnTo>
                  <a:lnTo>
                    <a:pt x="22372892" y="1355090"/>
                  </a:lnTo>
                  <a:lnTo>
                    <a:pt x="0" y="1355090"/>
                  </a:lnTo>
                  <a:close/>
                </a:path>
              </a:pathLst>
            </a:custGeom>
            <a:solidFill>
              <a:srgbClr val="A71F36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2402803" cy="1380490"/>
            </a:xfrm>
            <a:custGeom>
              <a:avLst/>
              <a:gdLst/>
              <a:ahLst/>
              <a:cxnLst/>
              <a:rect r="r" b="b" t="t" l="l"/>
              <a:pathLst>
                <a:path h="1380490" w="22402803">
                  <a:moveTo>
                    <a:pt x="14960" y="0"/>
                  </a:moveTo>
                  <a:lnTo>
                    <a:pt x="22387852" y="0"/>
                  </a:lnTo>
                  <a:cubicBezTo>
                    <a:pt x="22396081" y="0"/>
                    <a:pt x="22402803" y="5715"/>
                    <a:pt x="22402803" y="12700"/>
                  </a:cubicBezTo>
                  <a:lnTo>
                    <a:pt x="22402803" y="1367790"/>
                  </a:lnTo>
                  <a:cubicBezTo>
                    <a:pt x="22402803" y="1374775"/>
                    <a:pt x="22396081" y="1380490"/>
                    <a:pt x="22387852" y="1380490"/>
                  </a:cubicBezTo>
                  <a:lnTo>
                    <a:pt x="14960" y="1380490"/>
                  </a:lnTo>
                  <a:cubicBezTo>
                    <a:pt x="6732" y="1380490"/>
                    <a:pt x="0" y="1374775"/>
                    <a:pt x="0" y="1367790"/>
                  </a:cubicBezTo>
                  <a:lnTo>
                    <a:pt x="0" y="12700"/>
                  </a:lnTo>
                  <a:cubicBezTo>
                    <a:pt x="0" y="5715"/>
                    <a:pt x="6732" y="0"/>
                    <a:pt x="14960" y="0"/>
                  </a:cubicBezTo>
                  <a:moveTo>
                    <a:pt x="14960" y="25400"/>
                  </a:moveTo>
                  <a:lnTo>
                    <a:pt x="14960" y="12700"/>
                  </a:lnTo>
                  <a:lnTo>
                    <a:pt x="29920" y="12700"/>
                  </a:lnTo>
                  <a:lnTo>
                    <a:pt x="29920" y="1367790"/>
                  </a:lnTo>
                  <a:lnTo>
                    <a:pt x="14960" y="1367790"/>
                  </a:lnTo>
                  <a:lnTo>
                    <a:pt x="14960" y="1355090"/>
                  </a:lnTo>
                  <a:lnTo>
                    <a:pt x="22387852" y="1355090"/>
                  </a:lnTo>
                  <a:lnTo>
                    <a:pt x="22387852" y="1367790"/>
                  </a:lnTo>
                  <a:lnTo>
                    <a:pt x="22372892" y="1367790"/>
                  </a:lnTo>
                  <a:lnTo>
                    <a:pt x="22372892" y="12700"/>
                  </a:lnTo>
                  <a:lnTo>
                    <a:pt x="22387852" y="12700"/>
                  </a:lnTo>
                  <a:lnTo>
                    <a:pt x="22387852" y="25400"/>
                  </a:lnTo>
                  <a:lnTo>
                    <a:pt x="14960" y="254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2527048" y="2116960"/>
            <a:ext cx="14930511" cy="4124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03"/>
              </a:lnSpc>
            </a:pPr>
            <a:r>
              <a:rPr lang="en-US" sz="278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Understand foundational concepts of environmental considerations in humanitarian action.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1097415" y="1720860"/>
            <a:ext cx="1195143" cy="1195143"/>
            <a:chOff x="0" y="0"/>
            <a:chExt cx="1719274" cy="1719274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12700" y="12700"/>
              <a:ext cx="1693926" cy="1693926"/>
            </a:xfrm>
            <a:custGeom>
              <a:avLst/>
              <a:gdLst/>
              <a:ahLst/>
              <a:cxnLst/>
              <a:rect r="r" b="b" t="t" l="l"/>
              <a:pathLst>
                <a:path h="1693926" w="1693926">
                  <a:moveTo>
                    <a:pt x="0" y="846963"/>
                  </a:moveTo>
                  <a:cubicBezTo>
                    <a:pt x="0" y="379222"/>
                    <a:pt x="379222" y="0"/>
                    <a:pt x="846963" y="0"/>
                  </a:cubicBezTo>
                  <a:cubicBezTo>
                    <a:pt x="1314704" y="0"/>
                    <a:pt x="1693926" y="379222"/>
                    <a:pt x="1693926" y="846963"/>
                  </a:cubicBezTo>
                  <a:cubicBezTo>
                    <a:pt x="1693926" y="1314704"/>
                    <a:pt x="1314704" y="1693926"/>
                    <a:pt x="846963" y="1693926"/>
                  </a:cubicBezTo>
                  <a:cubicBezTo>
                    <a:pt x="379222" y="1693926"/>
                    <a:pt x="0" y="1314704"/>
                    <a:pt x="0" y="84696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719326" cy="1719326"/>
            </a:xfrm>
            <a:custGeom>
              <a:avLst/>
              <a:gdLst/>
              <a:ahLst/>
              <a:cxnLst/>
              <a:rect r="r" b="b" t="t" l="l"/>
              <a:pathLst>
                <a:path h="1719326" w="1719326">
                  <a:moveTo>
                    <a:pt x="0" y="859663"/>
                  </a:moveTo>
                  <a:cubicBezTo>
                    <a:pt x="0" y="384810"/>
                    <a:pt x="384810" y="0"/>
                    <a:pt x="859663" y="0"/>
                  </a:cubicBezTo>
                  <a:lnTo>
                    <a:pt x="859663" y="12700"/>
                  </a:lnTo>
                  <a:lnTo>
                    <a:pt x="859663" y="0"/>
                  </a:lnTo>
                  <a:cubicBezTo>
                    <a:pt x="1334389" y="0"/>
                    <a:pt x="1719326" y="384810"/>
                    <a:pt x="1719326" y="859663"/>
                  </a:cubicBezTo>
                  <a:cubicBezTo>
                    <a:pt x="1719326" y="1334516"/>
                    <a:pt x="1334516" y="1719326"/>
                    <a:pt x="859663" y="1719326"/>
                  </a:cubicBezTo>
                  <a:lnTo>
                    <a:pt x="859663" y="1706626"/>
                  </a:lnTo>
                  <a:lnTo>
                    <a:pt x="859663" y="1719326"/>
                  </a:lnTo>
                  <a:cubicBezTo>
                    <a:pt x="384810" y="1719326"/>
                    <a:pt x="0" y="1334389"/>
                    <a:pt x="0" y="859663"/>
                  </a:cubicBezTo>
                  <a:lnTo>
                    <a:pt x="12700" y="859663"/>
                  </a:lnTo>
                  <a:lnTo>
                    <a:pt x="23495" y="866394"/>
                  </a:lnTo>
                  <a:cubicBezTo>
                    <a:pt x="20447" y="871220"/>
                    <a:pt x="14605" y="873379"/>
                    <a:pt x="9271" y="871855"/>
                  </a:cubicBezTo>
                  <a:cubicBezTo>
                    <a:pt x="3937" y="870331"/>
                    <a:pt x="0" y="865251"/>
                    <a:pt x="0" y="859663"/>
                  </a:cubicBezTo>
                  <a:moveTo>
                    <a:pt x="25400" y="859663"/>
                  </a:moveTo>
                  <a:lnTo>
                    <a:pt x="12700" y="859663"/>
                  </a:lnTo>
                  <a:lnTo>
                    <a:pt x="1905" y="852932"/>
                  </a:lnTo>
                  <a:cubicBezTo>
                    <a:pt x="4953" y="848106"/>
                    <a:pt x="10795" y="845947"/>
                    <a:pt x="16129" y="847471"/>
                  </a:cubicBezTo>
                  <a:cubicBezTo>
                    <a:pt x="21463" y="848995"/>
                    <a:pt x="25273" y="854075"/>
                    <a:pt x="25273" y="859663"/>
                  </a:cubicBezTo>
                  <a:cubicBezTo>
                    <a:pt x="25273" y="1320419"/>
                    <a:pt x="398780" y="1693926"/>
                    <a:pt x="859536" y="1693926"/>
                  </a:cubicBezTo>
                  <a:cubicBezTo>
                    <a:pt x="1320292" y="1693926"/>
                    <a:pt x="1693799" y="1320419"/>
                    <a:pt x="1693799" y="859663"/>
                  </a:cubicBezTo>
                  <a:lnTo>
                    <a:pt x="1706499" y="859663"/>
                  </a:lnTo>
                  <a:lnTo>
                    <a:pt x="1693799" y="859663"/>
                  </a:lnTo>
                  <a:cubicBezTo>
                    <a:pt x="1693926" y="398907"/>
                    <a:pt x="1320419" y="25400"/>
                    <a:pt x="859663" y="25400"/>
                  </a:cubicBezTo>
                  <a:lnTo>
                    <a:pt x="859663" y="12700"/>
                  </a:lnTo>
                  <a:lnTo>
                    <a:pt x="859663" y="25400"/>
                  </a:lnTo>
                  <a:cubicBezTo>
                    <a:pt x="398907" y="25400"/>
                    <a:pt x="25400" y="398907"/>
                    <a:pt x="25400" y="859663"/>
                  </a:cubicBezTo>
                  <a:close/>
                </a:path>
              </a:pathLst>
            </a:custGeom>
            <a:solidFill>
              <a:srgbClr val="A71F36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2481272" y="3251142"/>
            <a:ext cx="14778028" cy="959647"/>
            <a:chOff x="0" y="0"/>
            <a:chExt cx="21258936" cy="13805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14960" y="12700"/>
              <a:ext cx="21229061" cy="1355090"/>
            </a:xfrm>
            <a:custGeom>
              <a:avLst/>
              <a:gdLst/>
              <a:ahLst/>
              <a:cxnLst/>
              <a:rect r="r" b="b" t="t" l="l"/>
              <a:pathLst>
                <a:path h="1355090" w="21229061">
                  <a:moveTo>
                    <a:pt x="0" y="0"/>
                  </a:moveTo>
                  <a:lnTo>
                    <a:pt x="21229061" y="0"/>
                  </a:lnTo>
                  <a:lnTo>
                    <a:pt x="21229061" y="1355090"/>
                  </a:lnTo>
                  <a:lnTo>
                    <a:pt x="0" y="1355090"/>
                  </a:lnTo>
                  <a:close/>
                </a:path>
              </a:pathLst>
            </a:custGeom>
            <a:solidFill>
              <a:srgbClr val="A71F36"/>
            </a:solid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21258975" cy="1380490"/>
            </a:xfrm>
            <a:custGeom>
              <a:avLst/>
              <a:gdLst/>
              <a:ahLst/>
              <a:cxnLst/>
              <a:rect r="r" b="b" t="t" l="l"/>
              <a:pathLst>
                <a:path h="1380490" w="21258975">
                  <a:moveTo>
                    <a:pt x="14960" y="0"/>
                  </a:moveTo>
                  <a:lnTo>
                    <a:pt x="21244021" y="0"/>
                  </a:lnTo>
                  <a:cubicBezTo>
                    <a:pt x="21252250" y="0"/>
                    <a:pt x="21258975" y="5715"/>
                    <a:pt x="21258975" y="12700"/>
                  </a:cubicBezTo>
                  <a:lnTo>
                    <a:pt x="21258975" y="1367790"/>
                  </a:lnTo>
                  <a:cubicBezTo>
                    <a:pt x="21258975" y="1374775"/>
                    <a:pt x="21252250" y="1380490"/>
                    <a:pt x="21244021" y="1380490"/>
                  </a:cubicBezTo>
                  <a:lnTo>
                    <a:pt x="14960" y="1380490"/>
                  </a:lnTo>
                  <a:cubicBezTo>
                    <a:pt x="6732" y="1380490"/>
                    <a:pt x="0" y="1374775"/>
                    <a:pt x="0" y="1367790"/>
                  </a:cubicBezTo>
                  <a:lnTo>
                    <a:pt x="0" y="12700"/>
                  </a:lnTo>
                  <a:cubicBezTo>
                    <a:pt x="0" y="5715"/>
                    <a:pt x="6732" y="0"/>
                    <a:pt x="14960" y="0"/>
                  </a:cubicBezTo>
                  <a:moveTo>
                    <a:pt x="14960" y="25400"/>
                  </a:moveTo>
                  <a:lnTo>
                    <a:pt x="14960" y="12700"/>
                  </a:lnTo>
                  <a:lnTo>
                    <a:pt x="29920" y="12700"/>
                  </a:lnTo>
                  <a:lnTo>
                    <a:pt x="29920" y="1367790"/>
                  </a:lnTo>
                  <a:lnTo>
                    <a:pt x="14960" y="1367790"/>
                  </a:lnTo>
                  <a:lnTo>
                    <a:pt x="14960" y="1355090"/>
                  </a:lnTo>
                  <a:lnTo>
                    <a:pt x="21244021" y="1355090"/>
                  </a:lnTo>
                  <a:lnTo>
                    <a:pt x="21244021" y="1367790"/>
                  </a:lnTo>
                  <a:lnTo>
                    <a:pt x="21229062" y="1367790"/>
                  </a:lnTo>
                  <a:lnTo>
                    <a:pt x="21229062" y="12700"/>
                  </a:lnTo>
                  <a:lnTo>
                    <a:pt x="21244021" y="12700"/>
                  </a:lnTo>
                  <a:lnTo>
                    <a:pt x="21244021" y="25400"/>
                  </a:lnTo>
                  <a:lnTo>
                    <a:pt x="14960" y="254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20" id="20"/>
          <p:cNvSpPr txBox="true"/>
          <p:nvPr/>
        </p:nvSpPr>
        <p:spPr>
          <a:xfrm rot="0">
            <a:off x="3068440" y="3529493"/>
            <a:ext cx="14135398" cy="4124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03"/>
              </a:lnSpc>
            </a:pPr>
            <a:r>
              <a:rPr lang="en-US" sz="278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Integrate key humanitarian standards and principles into environmental considerations.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1772418" y="3133393"/>
            <a:ext cx="1195143" cy="1195143"/>
            <a:chOff x="0" y="0"/>
            <a:chExt cx="1719274" cy="1719274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12700" y="12700"/>
              <a:ext cx="1693926" cy="1693926"/>
            </a:xfrm>
            <a:custGeom>
              <a:avLst/>
              <a:gdLst/>
              <a:ahLst/>
              <a:cxnLst/>
              <a:rect r="r" b="b" t="t" l="l"/>
              <a:pathLst>
                <a:path h="1693926" w="1693926">
                  <a:moveTo>
                    <a:pt x="0" y="846963"/>
                  </a:moveTo>
                  <a:cubicBezTo>
                    <a:pt x="0" y="379222"/>
                    <a:pt x="379222" y="0"/>
                    <a:pt x="846963" y="0"/>
                  </a:cubicBezTo>
                  <a:cubicBezTo>
                    <a:pt x="1314704" y="0"/>
                    <a:pt x="1693926" y="379222"/>
                    <a:pt x="1693926" y="846963"/>
                  </a:cubicBezTo>
                  <a:cubicBezTo>
                    <a:pt x="1693926" y="1314704"/>
                    <a:pt x="1314704" y="1693926"/>
                    <a:pt x="846963" y="1693926"/>
                  </a:cubicBezTo>
                  <a:cubicBezTo>
                    <a:pt x="379222" y="1693926"/>
                    <a:pt x="0" y="1314704"/>
                    <a:pt x="0" y="84696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719326" cy="1719326"/>
            </a:xfrm>
            <a:custGeom>
              <a:avLst/>
              <a:gdLst/>
              <a:ahLst/>
              <a:cxnLst/>
              <a:rect r="r" b="b" t="t" l="l"/>
              <a:pathLst>
                <a:path h="1719326" w="1719326">
                  <a:moveTo>
                    <a:pt x="0" y="859663"/>
                  </a:moveTo>
                  <a:cubicBezTo>
                    <a:pt x="0" y="384810"/>
                    <a:pt x="384810" y="0"/>
                    <a:pt x="859663" y="0"/>
                  </a:cubicBezTo>
                  <a:lnTo>
                    <a:pt x="859663" y="12700"/>
                  </a:lnTo>
                  <a:lnTo>
                    <a:pt x="859663" y="0"/>
                  </a:lnTo>
                  <a:cubicBezTo>
                    <a:pt x="1334389" y="0"/>
                    <a:pt x="1719326" y="384810"/>
                    <a:pt x="1719326" y="859663"/>
                  </a:cubicBezTo>
                  <a:cubicBezTo>
                    <a:pt x="1719326" y="1334516"/>
                    <a:pt x="1334516" y="1719326"/>
                    <a:pt x="859663" y="1719326"/>
                  </a:cubicBezTo>
                  <a:lnTo>
                    <a:pt x="859663" y="1706626"/>
                  </a:lnTo>
                  <a:lnTo>
                    <a:pt x="859663" y="1719326"/>
                  </a:lnTo>
                  <a:cubicBezTo>
                    <a:pt x="384810" y="1719326"/>
                    <a:pt x="0" y="1334389"/>
                    <a:pt x="0" y="859663"/>
                  </a:cubicBezTo>
                  <a:lnTo>
                    <a:pt x="12700" y="859663"/>
                  </a:lnTo>
                  <a:lnTo>
                    <a:pt x="23495" y="866394"/>
                  </a:lnTo>
                  <a:cubicBezTo>
                    <a:pt x="20447" y="871220"/>
                    <a:pt x="14605" y="873379"/>
                    <a:pt x="9271" y="871855"/>
                  </a:cubicBezTo>
                  <a:cubicBezTo>
                    <a:pt x="3937" y="870331"/>
                    <a:pt x="0" y="865251"/>
                    <a:pt x="0" y="859663"/>
                  </a:cubicBezTo>
                  <a:moveTo>
                    <a:pt x="25400" y="859663"/>
                  </a:moveTo>
                  <a:lnTo>
                    <a:pt x="12700" y="859663"/>
                  </a:lnTo>
                  <a:lnTo>
                    <a:pt x="1905" y="852932"/>
                  </a:lnTo>
                  <a:cubicBezTo>
                    <a:pt x="4953" y="848106"/>
                    <a:pt x="10795" y="845947"/>
                    <a:pt x="16129" y="847471"/>
                  </a:cubicBezTo>
                  <a:cubicBezTo>
                    <a:pt x="21463" y="848995"/>
                    <a:pt x="25273" y="854075"/>
                    <a:pt x="25273" y="859663"/>
                  </a:cubicBezTo>
                  <a:cubicBezTo>
                    <a:pt x="25273" y="1320419"/>
                    <a:pt x="398780" y="1693926"/>
                    <a:pt x="859536" y="1693926"/>
                  </a:cubicBezTo>
                  <a:cubicBezTo>
                    <a:pt x="1320292" y="1693926"/>
                    <a:pt x="1693799" y="1320419"/>
                    <a:pt x="1693799" y="859663"/>
                  </a:cubicBezTo>
                  <a:lnTo>
                    <a:pt x="1706499" y="859663"/>
                  </a:lnTo>
                  <a:lnTo>
                    <a:pt x="1693799" y="859663"/>
                  </a:lnTo>
                  <a:cubicBezTo>
                    <a:pt x="1693926" y="398907"/>
                    <a:pt x="1320419" y="25400"/>
                    <a:pt x="859663" y="25400"/>
                  </a:cubicBezTo>
                  <a:lnTo>
                    <a:pt x="859663" y="12700"/>
                  </a:lnTo>
                  <a:lnTo>
                    <a:pt x="859663" y="25400"/>
                  </a:lnTo>
                  <a:cubicBezTo>
                    <a:pt x="398907" y="25400"/>
                    <a:pt x="25400" y="398907"/>
                    <a:pt x="25400" y="859663"/>
                  </a:cubicBezTo>
                  <a:close/>
                </a:path>
              </a:pathLst>
            </a:custGeom>
            <a:solidFill>
              <a:srgbClr val="A71F36"/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2725308" y="4663675"/>
            <a:ext cx="14533992" cy="959647"/>
            <a:chOff x="0" y="0"/>
            <a:chExt cx="20907879" cy="13805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14960" y="12700"/>
              <a:ext cx="20877956" cy="1355090"/>
            </a:xfrm>
            <a:custGeom>
              <a:avLst/>
              <a:gdLst/>
              <a:ahLst/>
              <a:cxnLst/>
              <a:rect r="r" b="b" t="t" l="l"/>
              <a:pathLst>
                <a:path h="1355090" w="20877956">
                  <a:moveTo>
                    <a:pt x="0" y="0"/>
                  </a:moveTo>
                  <a:lnTo>
                    <a:pt x="20877955" y="0"/>
                  </a:lnTo>
                  <a:lnTo>
                    <a:pt x="20877955" y="1355090"/>
                  </a:lnTo>
                  <a:lnTo>
                    <a:pt x="0" y="1355090"/>
                  </a:lnTo>
                  <a:close/>
                </a:path>
              </a:pathLst>
            </a:custGeom>
            <a:solidFill>
              <a:srgbClr val="A71F36"/>
            </a:solid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20907874" cy="1380490"/>
            </a:xfrm>
            <a:custGeom>
              <a:avLst/>
              <a:gdLst/>
              <a:ahLst/>
              <a:cxnLst/>
              <a:rect r="r" b="b" t="t" l="l"/>
              <a:pathLst>
                <a:path h="1380490" w="20907874">
                  <a:moveTo>
                    <a:pt x="14960" y="0"/>
                  </a:moveTo>
                  <a:lnTo>
                    <a:pt x="20892915" y="0"/>
                  </a:lnTo>
                  <a:cubicBezTo>
                    <a:pt x="20901143" y="0"/>
                    <a:pt x="20907874" y="5715"/>
                    <a:pt x="20907874" y="12700"/>
                  </a:cubicBezTo>
                  <a:lnTo>
                    <a:pt x="20907874" y="1367790"/>
                  </a:lnTo>
                  <a:cubicBezTo>
                    <a:pt x="20907874" y="1374775"/>
                    <a:pt x="20901143" y="1380490"/>
                    <a:pt x="20892915" y="1380490"/>
                  </a:cubicBezTo>
                  <a:lnTo>
                    <a:pt x="14960" y="1380490"/>
                  </a:lnTo>
                  <a:cubicBezTo>
                    <a:pt x="6732" y="1380490"/>
                    <a:pt x="0" y="1374775"/>
                    <a:pt x="0" y="1367790"/>
                  </a:cubicBezTo>
                  <a:lnTo>
                    <a:pt x="0" y="12700"/>
                  </a:lnTo>
                  <a:cubicBezTo>
                    <a:pt x="0" y="5715"/>
                    <a:pt x="6732" y="0"/>
                    <a:pt x="14960" y="0"/>
                  </a:cubicBezTo>
                  <a:moveTo>
                    <a:pt x="14960" y="25400"/>
                  </a:moveTo>
                  <a:lnTo>
                    <a:pt x="14960" y="12700"/>
                  </a:lnTo>
                  <a:lnTo>
                    <a:pt x="29920" y="12700"/>
                  </a:lnTo>
                  <a:lnTo>
                    <a:pt x="29920" y="1367790"/>
                  </a:lnTo>
                  <a:lnTo>
                    <a:pt x="14960" y="1367790"/>
                  </a:lnTo>
                  <a:lnTo>
                    <a:pt x="14960" y="1355090"/>
                  </a:lnTo>
                  <a:lnTo>
                    <a:pt x="20892915" y="1355090"/>
                  </a:lnTo>
                  <a:lnTo>
                    <a:pt x="20892915" y="1367790"/>
                  </a:lnTo>
                  <a:lnTo>
                    <a:pt x="20877955" y="1367790"/>
                  </a:lnTo>
                  <a:lnTo>
                    <a:pt x="20877955" y="12700"/>
                  </a:lnTo>
                  <a:lnTo>
                    <a:pt x="20892915" y="12700"/>
                  </a:lnTo>
                  <a:lnTo>
                    <a:pt x="20892915" y="25400"/>
                  </a:lnTo>
                  <a:lnTo>
                    <a:pt x="14960" y="254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27" id="27"/>
          <p:cNvSpPr txBox="true"/>
          <p:nvPr/>
        </p:nvSpPr>
        <p:spPr>
          <a:xfrm rot="0">
            <a:off x="3418768" y="4942026"/>
            <a:ext cx="13891363" cy="4124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03"/>
              </a:lnSpc>
            </a:pPr>
            <a:r>
              <a:rPr lang="en-US" sz="278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Articulate the importance of environmental sustainability in humanitarian contexts.</a:t>
            </a:r>
          </a:p>
        </p:txBody>
      </p:sp>
      <p:grpSp>
        <p:nvGrpSpPr>
          <p:cNvPr name="Group 28" id="28"/>
          <p:cNvGrpSpPr/>
          <p:nvPr/>
        </p:nvGrpSpPr>
        <p:grpSpPr>
          <a:xfrm rot="0">
            <a:off x="1979589" y="4545926"/>
            <a:ext cx="1195143" cy="1195143"/>
            <a:chOff x="0" y="0"/>
            <a:chExt cx="1719274" cy="1719274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12700" y="12700"/>
              <a:ext cx="1693926" cy="1693926"/>
            </a:xfrm>
            <a:custGeom>
              <a:avLst/>
              <a:gdLst/>
              <a:ahLst/>
              <a:cxnLst/>
              <a:rect r="r" b="b" t="t" l="l"/>
              <a:pathLst>
                <a:path h="1693926" w="1693926">
                  <a:moveTo>
                    <a:pt x="0" y="846963"/>
                  </a:moveTo>
                  <a:cubicBezTo>
                    <a:pt x="0" y="379222"/>
                    <a:pt x="379222" y="0"/>
                    <a:pt x="846963" y="0"/>
                  </a:cubicBezTo>
                  <a:cubicBezTo>
                    <a:pt x="1314704" y="0"/>
                    <a:pt x="1693926" y="379222"/>
                    <a:pt x="1693926" y="846963"/>
                  </a:cubicBezTo>
                  <a:cubicBezTo>
                    <a:pt x="1693926" y="1314704"/>
                    <a:pt x="1314704" y="1693926"/>
                    <a:pt x="846963" y="1693926"/>
                  </a:cubicBezTo>
                  <a:cubicBezTo>
                    <a:pt x="379222" y="1693926"/>
                    <a:pt x="0" y="1314704"/>
                    <a:pt x="0" y="84696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1719326" cy="1719326"/>
            </a:xfrm>
            <a:custGeom>
              <a:avLst/>
              <a:gdLst/>
              <a:ahLst/>
              <a:cxnLst/>
              <a:rect r="r" b="b" t="t" l="l"/>
              <a:pathLst>
                <a:path h="1719326" w="1719326">
                  <a:moveTo>
                    <a:pt x="0" y="859663"/>
                  </a:moveTo>
                  <a:cubicBezTo>
                    <a:pt x="0" y="384810"/>
                    <a:pt x="384810" y="0"/>
                    <a:pt x="859663" y="0"/>
                  </a:cubicBezTo>
                  <a:lnTo>
                    <a:pt x="859663" y="12700"/>
                  </a:lnTo>
                  <a:lnTo>
                    <a:pt x="859663" y="0"/>
                  </a:lnTo>
                  <a:cubicBezTo>
                    <a:pt x="1334389" y="0"/>
                    <a:pt x="1719326" y="384810"/>
                    <a:pt x="1719326" y="859663"/>
                  </a:cubicBezTo>
                  <a:cubicBezTo>
                    <a:pt x="1719326" y="1334516"/>
                    <a:pt x="1334516" y="1719326"/>
                    <a:pt x="859663" y="1719326"/>
                  </a:cubicBezTo>
                  <a:lnTo>
                    <a:pt x="859663" y="1706626"/>
                  </a:lnTo>
                  <a:lnTo>
                    <a:pt x="859663" y="1719326"/>
                  </a:lnTo>
                  <a:cubicBezTo>
                    <a:pt x="384810" y="1719326"/>
                    <a:pt x="0" y="1334389"/>
                    <a:pt x="0" y="859663"/>
                  </a:cubicBezTo>
                  <a:lnTo>
                    <a:pt x="12700" y="859663"/>
                  </a:lnTo>
                  <a:lnTo>
                    <a:pt x="23495" y="866394"/>
                  </a:lnTo>
                  <a:cubicBezTo>
                    <a:pt x="20447" y="871220"/>
                    <a:pt x="14605" y="873379"/>
                    <a:pt x="9271" y="871855"/>
                  </a:cubicBezTo>
                  <a:cubicBezTo>
                    <a:pt x="3937" y="870331"/>
                    <a:pt x="0" y="865251"/>
                    <a:pt x="0" y="859663"/>
                  </a:cubicBezTo>
                  <a:moveTo>
                    <a:pt x="25400" y="859663"/>
                  </a:moveTo>
                  <a:lnTo>
                    <a:pt x="12700" y="859663"/>
                  </a:lnTo>
                  <a:lnTo>
                    <a:pt x="1905" y="852932"/>
                  </a:lnTo>
                  <a:cubicBezTo>
                    <a:pt x="4953" y="848106"/>
                    <a:pt x="10795" y="845947"/>
                    <a:pt x="16129" y="847471"/>
                  </a:cubicBezTo>
                  <a:cubicBezTo>
                    <a:pt x="21463" y="848995"/>
                    <a:pt x="25273" y="854075"/>
                    <a:pt x="25273" y="859663"/>
                  </a:cubicBezTo>
                  <a:cubicBezTo>
                    <a:pt x="25273" y="1320419"/>
                    <a:pt x="398780" y="1693926"/>
                    <a:pt x="859536" y="1693926"/>
                  </a:cubicBezTo>
                  <a:cubicBezTo>
                    <a:pt x="1320292" y="1693926"/>
                    <a:pt x="1693799" y="1320419"/>
                    <a:pt x="1693799" y="859663"/>
                  </a:cubicBezTo>
                  <a:lnTo>
                    <a:pt x="1706499" y="859663"/>
                  </a:lnTo>
                  <a:lnTo>
                    <a:pt x="1693799" y="859663"/>
                  </a:lnTo>
                  <a:cubicBezTo>
                    <a:pt x="1693926" y="398907"/>
                    <a:pt x="1320419" y="25400"/>
                    <a:pt x="859663" y="25400"/>
                  </a:cubicBezTo>
                  <a:lnTo>
                    <a:pt x="859663" y="12700"/>
                  </a:lnTo>
                  <a:lnTo>
                    <a:pt x="859663" y="25400"/>
                  </a:lnTo>
                  <a:cubicBezTo>
                    <a:pt x="398907" y="25400"/>
                    <a:pt x="25400" y="398907"/>
                    <a:pt x="25400" y="859663"/>
                  </a:cubicBezTo>
                  <a:close/>
                </a:path>
              </a:pathLst>
            </a:custGeom>
            <a:solidFill>
              <a:srgbClr val="A71F36"/>
            </a:solidFill>
          </p:spPr>
        </p:sp>
      </p:grpSp>
      <p:grpSp>
        <p:nvGrpSpPr>
          <p:cNvPr name="Group 31" id="31"/>
          <p:cNvGrpSpPr/>
          <p:nvPr/>
        </p:nvGrpSpPr>
        <p:grpSpPr>
          <a:xfrm rot="0">
            <a:off x="2481272" y="6076208"/>
            <a:ext cx="14778028" cy="959647"/>
            <a:chOff x="0" y="0"/>
            <a:chExt cx="21258936" cy="138050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14960" y="12700"/>
              <a:ext cx="21229061" cy="1355090"/>
            </a:xfrm>
            <a:custGeom>
              <a:avLst/>
              <a:gdLst/>
              <a:ahLst/>
              <a:cxnLst/>
              <a:rect r="r" b="b" t="t" l="l"/>
              <a:pathLst>
                <a:path h="1355090" w="21229061">
                  <a:moveTo>
                    <a:pt x="0" y="0"/>
                  </a:moveTo>
                  <a:lnTo>
                    <a:pt x="21229061" y="0"/>
                  </a:lnTo>
                  <a:lnTo>
                    <a:pt x="21229061" y="1355090"/>
                  </a:lnTo>
                  <a:lnTo>
                    <a:pt x="0" y="1355090"/>
                  </a:lnTo>
                  <a:close/>
                </a:path>
              </a:pathLst>
            </a:custGeom>
            <a:solidFill>
              <a:srgbClr val="A71F36"/>
            </a:solidFill>
          </p:spPr>
        </p:sp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21258975" cy="1380490"/>
            </a:xfrm>
            <a:custGeom>
              <a:avLst/>
              <a:gdLst/>
              <a:ahLst/>
              <a:cxnLst/>
              <a:rect r="r" b="b" t="t" l="l"/>
              <a:pathLst>
                <a:path h="1380490" w="21258975">
                  <a:moveTo>
                    <a:pt x="14960" y="0"/>
                  </a:moveTo>
                  <a:lnTo>
                    <a:pt x="21244021" y="0"/>
                  </a:lnTo>
                  <a:cubicBezTo>
                    <a:pt x="21252250" y="0"/>
                    <a:pt x="21258975" y="5715"/>
                    <a:pt x="21258975" y="12700"/>
                  </a:cubicBezTo>
                  <a:lnTo>
                    <a:pt x="21258975" y="1367790"/>
                  </a:lnTo>
                  <a:cubicBezTo>
                    <a:pt x="21258975" y="1374775"/>
                    <a:pt x="21252250" y="1380490"/>
                    <a:pt x="21244021" y="1380490"/>
                  </a:cubicBezTo>
                  <a:lnTo>
                    <a:pt x="14960" y="1380490"/>
                  </a:lnTo>
                  <a:cubicBezTo>
                    <a:pt x="6732" y="1380490"/>
                    <a:pt x="0" y="1374775"/>
                    <a:pt x="0" y="1367790"/>
                  </a:cubicBezTo>
                  <a:lnTo>
                    <a:pt x="0" y="12700"/>
                  </a:lnTo>
                  <a:cubicBezTo>
                    <a:pt x="0" y="5715"/>
                    <a:pt x="6732" y="0"/>
                    <a:pt x="14960" y="0"/>
                  </a:cubicBezTo>
                  <a:moveTo>
                    <a:pt x="14960" y="25400"/>
                  </a:moveTo>
                  <a:lnTo>
                    <a:pt x="14960" y="12700"/>
                  </a:lnTo>
                  <a:lnTo>
                    <a:pt x="29920" y="12700"/>
                  </a:lnTo>
                  <a:lnTo>
                    <a:pt x="29920" y="1367790"/>
                  </a:lnTo>
                  <a:lnTo>
                    <a:pt x="14960" y="1367790"/>
                  </a:lnTo>
                  <a:lnTo>
                    <a:pt x="14960" y="1355090"/>
                  </a:lnTo>
                  <a:lnTo>
                    <a:pt x="21244021" y="1355090"/>
                  </a:lnTo>
                  <a:lnTo>
                    <a:pt x="21244021" y="1367790"/>
                  </a:lnTo>
                  <a:lnTo>
                    <a:pt x="21229062" y="1367790"/>
                  </a:lnTo>
                  <a:lnTo>
                    <a:pt x="21229062" y="12700"/>
                  </a:lnTo>
                  <a:lnTo>
                    <a:pt x="21244021" y="12700"/>
                  </a:lnTo>
                  <a:lnTo>
                    <a:pt x="21244021" y="25400"/>
                  </a:lnTo>
                  <a:lnTo>
                    <a:pt x="14960" y="254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34" id="34"/>
          <p:cNvSpPr txBox="true"/>
          <p:nvPr/>
        </p:nvSpPr>
        <p:spPr>
          <a:xfrm rot="0">
            <a:off x="3174733" y="6164750"/>
            <a:ext cx="14135398" cy="7920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03"/>
              </a:lnSpc>
            </a:pPr>
            <a:r>
              <a:rPr lang="en-US" sz="278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Identify and access resources and tools offered by the OCHA/UNEP Joint Environment Unit to enhance environmental integration.</a:t>
            </a:r>
          </a:p>
        </p:txBody>
      </p:sp>
      <p:grpSp>
        <p:nvGrpSpPr>
          <p:cNvPr name="Group 35" id="35"/>
          <p:cNvGrpSpPr/>
          <p:nvPr/>
        </p:nvGrpSpPr>
        <p:grpSpPr>
          <a:xfrm rot="0">
            <a:off x="1772418" y="5958459"/>
            <a:ext cx="1195143" cy="1195143"/>
            <a:chOff x="0" y="0"/>
            <a:chExt cx="1719274" cy="1719274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12700" y="12700"/>
              <a:ext cx="1693926" cy="1693926"/>
            </a:xfrm>
            <a:custGeom>
              <a:avLst/>
              <a:gdLst/>
              <a:ahLst/>
              <a:cxnLst/>
              <a:rect r="r" b="b" t="t" l="l"/>
              <a:pathLst>
                <a:path h="1693926" w="1693926">
                  <a:moveTo>
                    <a:pt x="0" y="846963"/>
                  </a:moveTo>
                  <a:cubicBezTo>
                    <a:pt x="0" y="379222"/>
                    <a:pt x="379222" y="0"/>
                    <a:pt x="846963" y="0"/>
                  </a:cubicBezTo>
                  <a:cubicBezTo>
                    <a:pt x="1314704" y="0"/>
                    <a:pt x="1693926" y="379222"/>
                    <a:pt x="1693926" y="846963"/>
                  </a:cubicBezTo>
                  <a:cubicBezTo>
                    <a:pt x="1693926" y="1314704"/>
                    <a:pt x="1314704" y="1693926"/>
                    <a:pt x="846963" y="1693926"/>
                  </a:cubicBezTo>
                  <a:cubicBezTo>
                    <a:pt x="379222" y="1693926"/>
                    <a:pt x="0" y="1314704"/>
                    <a:pt x="0" y="84696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1719326" cy="1719326"/>
            </a:xfrm>
            <a:custGeom>
              <a:avLst/>
              <a:gdLst/>
              <a:ahLst/>
              <a:cxnLst/>
              <a:rect r="r" b="b" t="t" l="l"/>
              <a:pathLst>
                <a:path h="1719326" w="1719326">
                  <a:moveTo>
                    <a:pt x="0" y="859663"/>
                  </a:moveTo>
                  <a:cubicBezTo>
                    <a:pt x="0" y="384810"/>
                    <a:pt x="384810" y="0"/>
                    <a:pt x="859663" y="0"/>
                  </a:cubicBezTo>
                  <a:lnTo>
                    <a:pt x="859663" y="12700"/>
                  </a:lnTo>
                  <a:lnTo>
                    <a:pt x="859663" y="0"/>
                  </a:lnTo>
                  <a:cubicBezTo>
                    <a:pt x="1334389" y="0"/>
                    <a:pt x="1719326" y="384810"/>
                    <a:pt x="1719326" y="859663"/>
                  </a:cubicBezTo>
                  <a:cubicBezTo>
                    <a:pt x="1719326" y="1334516"/>
                    <a:pt x="1334516" y="1719326"/>
                    <a:pt x="859663" y="1719326"/>
                  </a:cubicBezTo>
                  <a:lnTo>
                    <a:pt x="859663" y="1706626"/>
                  </a:lnTo>
                  <a:lnTo>
                    <a:pt x="859663" y="1719326"/>
                  </a:lnTo>
                  <a:cubicBezTo>
                    <a:pt x="384810" y="1719326"/>
                    <a:pt x="0" y="1334389"/>
                    <a:pt x="0" y="859663"/>
                  </a:cubicBezTo>
                  <a:lnTo>
                    <a:pt x="12700" y="859663"/>
                  </a:lnTo>
                  <a:lnTo>
                    <a:pt x="23495" y="866394"/>
                  </a:lnTo>
                  <a:cubicBezTo>
                    <a:pt x="20447" y="871220"/>
                    <a:pt x="14605" y="873379"/>
                    <a:pt x="9271" y="871855"/>
                  </a:cubicBezTo>
                  <a:cubicBezTo>
                    <a:pt x="3937" y="870331"/>
                    <a:pt x="0" y="865251"/>
                    <a:pt x="0" y="859663"/>
                  </a:cubicBezTo>
                  <a:moveTo>
                    <a:pt x="25400" y="859663"/>
                  </a:moveTo>
                  <a:lnTo>
                    <a:pt x="12700" y="859663"/>
                  </a:lnTo>
                  <a:lnTo>
                    <a:pt x="1905" y="852932"/>
                  </a:lnTo>
                  <a:cubicBezTo>
                    <a:pt x="4953" y="848106"/>
                    <a:pt x="10795" y="845947"/>
                    <a:pt x="16129" y="847471"/>
                  </a:cubicBezTo>
                  <a:cubicBezTo>
                    <a:pt x="21463" y="848995"/>
                    <a:pt x="25273" y="854075"/>
                    <a:pt x="25273" y="859663"/>
                  </a:cubicBezTo>
                  <a:cubicBezTo>
                    <a:pt x="25273" y="1320419"/>
                    <a:pt x="398780" y="1693926"/>
                    <a:pt x="859536" y="1693926"/>
                  </a:cubicBezTo>
                  <a:cubicBezTo>
                    <a:pt x="1320292" y="1693926"/>
                    <a:pt x="1693799" y="1320419"/>
                    <a:pt x="1693799" y="859663"/>
                  </a:cubicBezTo>
                  <a:lnTo>
                    <a:pt x="1706499" y="859663"/>
                  </a:lnTo>
                  <a:lnTo>
                    <a:pt x="1693799" y="859663"/>
                  </a:lnTo>
                  <a:cubicBezTo>
                    <a:pt x="1693926" y="398907"/>
                    <a:pt x="1320419" y="25400"/>
                    <a:pt x="859663" y="25400"/>
                  </a:cubicBezTo>
                  <a:lnTo>
                    <a:pt x="859663" y="12700"/>
                  </a:lnTo>
                  <a:lnTo>
                    <a:pt x="859663" y="25400"/>
                  </a:lnTo>
                  <a:cubicBezTo>
                    <a:pt x="398907" y="25400"/>
                    <a:pt x="25400" y="398907"/>
                    <a:pt x="25400" y="859663"/>
                  </a:cubicBezTo>
                  <a:close/>
                </a:path>
              </a:pathLst>
            </a:custGeom>
            <a:solidFill>
              <a:srgbClr val="A71F36"/>
            </a:solidFill>
          </p:spPr>
        </p:sp>
      </p:grpSp>
      <p:grpSp>
        <p:nvGrpSpPr>
          <p:cNvPr name="Group 38" id="38"/>
          <p:cNvGrpSpPr/>
          <p:nvPr/>
        </p:nvGrpSpPr>
        <p:grpSpPr>
          <a:xfrm rot="0">
            <a:off x="1686159" y="7488742"/>
            <a:ext cx="15573141" cy="959647"/>
            <a:chOff x="0" y="0"/>
            <a:chExt cx="22402747" cy="1380500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14960" y="12700"/>
              <a:ext cx="22372892" cy="1355090"/>
            </a:xfrm>
            <a:custGeom>
              <a:avLst/>
              <a:gdLst/>
              <a:ahLst/>
              <a:cxnLst/>
              <a:rect r="r" b="b" t="t" l="l"/>
              <a:pathLst>
                <a:path h="1355090" w="22372892">
                  <a:moveTo>
                    <a:pt x="0" y="0"/>
                  </a:moveTo>
                  <a:lnTo>
                    <a:pt x="22372892" y="0"/>
                  </a:lnTo>
                  <a:lnTo>
                    <a:pt x="22372892" y="1355090"/>
                  </a:lnTo>
                  <a:lnTo>
                    <a:pt x="0" y="1355090"/>
                  </a:lnTo>
                  <a:close/>
                </a:path>
              </a:pathLst>
            </a:custGeom>
            <a:solidFill>
              <a:srgbClr val="A71F36"/>
            </a:solidFill>
          </p:spPr>
        </p:sp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22402803" cy="1380490"/>
            </a:xfrm>
            <a:custGeom>
              <a:avLst/>
              <a:gdLst/>
              <a:ahLst/>
              <a:cxnLst/>
              <a:rect r="r" b="b" t="t" l="l"/>
              <a:pathLst>
                <a:path h="1380490" w="22402803">
                  <a:moveTo>
                    <a:pt x="14960" y="0"/>
                  </a:moveTo>
                  <a:lnTo>
                    <a:pt x="22387852" y="0"/>
                  </a:lnTo>
                  <a:cubicBezTo>
                    <a:pt x="22396081" y="0"/>
                    <a:pt x="22402803" y="5715"/>
                    <a:pt x="22402803" y="12700"/>
                  </a:cubicBezTo>
                  <a:lnTo>
                    <a:pt x="22402803" y="1367790"/>
                  </a:lnTo>
                  <a:cubicBezTo>
                    <a:pt x="22402803" y="1374775"/>
                    <a:pt x="22396081" y="1380490"/>
                    <a:pt x="22387852" y="1380490"/>
                  </a:cubicBezTo>
                  <a:lnTo>
                    <a:pt x="14960" y="1380490"/>
                  </a:lnTo>
                  <a:cubicBezTo>
                    <a:pt x="6732" y="1380490"/>
                    <a:pt x="0" y="1374775"/>
                    <a:pt x="0" y="1367790"/>
                  </a:cubicBezTo>
                  <a:lnTo>
                    <a:pt x="0" y="12700"/>
                  </a:lnTo>
                  <a:cubicBezTo>
                    <a:pt x="0" y="5715"/>
                    <a:pt x="6732" y="0"/>
                    <a:pt x="14960" y="0"/>
                  </a:cubicBezTo>
                  <a:moveTo>
                    <a:pt x="14960" y="25400"/>
                  </a:moveTo>
                  <a:lnTo>
                    <a:pt x="14960" y="12700"/>
                  </a:lnTo>
                  <a:lnTo>
                    <a:pt x="29920" y="12700"/>
                  </a:lnTo>
                  <a:lnTo>
                    <a:pt x="29920" y="1367790"/>
                  </a:lnTo>
                  <a:lnTo>
                    <a:pt x="14960" y="1367790"/>
                  </a:lnTo>
                  <a:lnTo>
                    <a:pt x="14960" y="1355090"/>
                  </a:lnTo>
                  <a:lnTo>
                    <a:pt x="22387852" y="1355090"/>
                  </a:lnTo>
                  <a:lnTo>
                    <a:pt x="22387852" y="1367790"/>
                  </a:lnTo>
                  <a:lnTo>
                    <a:pt x="22372892" y="1367790"/>
                  </a:lnTo>
                  <a:lnTo>
                    <a:pt x="22372892" y="12700"/>
                  </a:lnTo>
                  <a:lnTo>
                    <a:pt x="22387852" y="12700"/>
                  </a:lnTo>
                  <a:lnTo>
                    <a:pt x="22387852" y="25400"/>
                  </a:lnTo>
                  <a:lnTo>
                    <a:pt x="14960" y="254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41" id="41"/>
          <p:cNvSpPr txBox="true"/>
          <p:nvPr/>
        </p:nvSpPr>
        <p:spPr>
          <a:xfrm rot="0">
            <a:off x="2481272" y="7577284"/>
            <a:ext cx="14930511" cy="7920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03"/>
              </a:lnSpc>
            </a:pPr>
            <a:r>
              <a:rPr lang="en-US" sz="278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Apply insights from case studies and best practices to improve the environmental sustainability of humanitarian operations.</a:t>
            </a:r>
          </a:p>
        </p:txBody>
      </p:sp>
      <p:grpSp>
        <p:nvGrpSpPr>
          <p:cNvPr name="Group 42" id="42"/>
          <p:cNvGrpSpPr/>
          <p:nvPr/>
        </p:nvGrpSpPr>
        <p:grpSpPr>
          <a:xfrm rot="0">
            <a:off x="1097415" y="7370992"/>
            <a:ext cx="1195143" cy="1195143"/>
            <a:chOff x="0" y="0"/>
            <a:chExt cx="1719274" cy="1719274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12700" y="12700"/>
              <a:ext cx="1693926" cy="1693926"/>
            </a:xfrm>
            <a:custGeom>
              <a:avLst/>
              <a:gdLst/>
              <a:ahLst/>
              <a:cxnLst/>
              <a:rect r="r" b="b" t="t" l="l"/>
              <a:pathLst>
                <a:path h="1693926" w="1693926">
                  <a:moveTo>
                    <a:pt x="0" y="846963"/>
                  </a:moveTo>
                  <a:cubicBezTo>
                    <a:pt x="0" y="379222"/>
                    <a:pt x="379222" y="0"/>
                    <a:pt x="846963" y="0"/>
                  </a:cubicBezTo>
                  <a:cubicBezTo>
                    <a:pt x="1314704" y="0"/>
                    <a:pt x="1693926" y="379222"/>
                    <a:pt x="1693926" y="846963"/>
                  </a:cubicBezTo>
                  <a:cubicBezTo>
                    <a:pt x="1693926" y="1314704"/>
                    <a:pt x="1314704" y="1693926"/>
                    <a:pt x="846963" y="1693926"/>
                  </a:cubicBezTo>
                  <a:cubicBezTo>
                    <a:pt x="379222" y="1693926"/>
                    <a:pt x="0" y="1314704"/>
                    <a:pt x="0" y="84696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1719326" cy="1719326"/>
            </a:xfrm>
            <a:custGeom>
              <a:avLst/>
              <a:gdLst/>
              <a:ahLst/>
              <a:cxnLst/>
              <a:rect r="r" b="b" t="t" l="l"/>
              <a:pathLst>
                <a:path h="1719326" w="1719326">
                  <a:moveTo>
                    <a:pt x="0" y="859663"/>
                  </a:moveTo>
                  <a:cubicBezTo>
                    <a:pt x="0" y="384810"/>
                    <a:pt x="384810" y="0"/>
                    <a:pt x="859663" y="0"/>
                  </a:cubicBezTo>
                  <a:lnTo>
                    <a:pt x="859663" y="12700"/>
                  </a:lnTo>
                  <a:lnTo>
                    <a:pt x="859663" y="0"/>
                  </a:lnTo>
                  <a:cubicBezTo>
                    <a:pt x="1334389" y="0"/>
                    <a:pt x="1719326" y="384810"/>
                    <a:pt x="1719326" y="859663"/>
                  </a:cubicBezTo>
                  <a:cubicBezTo>
                    <a:pt x="1719326" y="1334516"/>
                    <a:pt x="1334516" y="1719326"/>
                    <a:pt x="859663" y="1719326"/>
                  </a:cubicBezTo>
                  <a:lnTo>
                    <a:pt x="859663" y="1706626"/>
                  </a:lnTo>
                  <a:lnTo>
                    <a:pt x="859663" y="1719326"/>
                  </a:lnTo>
                  <a:cubicBezTo>
                    <a:pt x="384810" y="1719326"/>
                    <a:pt x="0" y="1334389"/>
                    <a:pt x="0" y="859663"/>
                  </a:cubicBezTo>
                  <a:lnTo>
                    <a:pt x="12700" y="859663"/>
                  </a:lnTo>
                  <a:lnTo>
                    <a:pt x="23495" y="866394"/>
                  </a:lnTo>
                  <a:cubicBezTo>
                    <a:pt x="20447" y="871220"/>
                    <a:pt x="14605" y="873379"/>
                    <a:pt x="9271" y="871855"/>
                  </a:cubicBezTo>
                  <a:cubicBezTo>
                    <a:pt x="3937" y="870331"/>
                    <a:pt x="0" y="865251"/>
                    <a:pt x="0" y="859663"/>
                  </a:cubicBezTo>
                  <a:moveTo>
                    <a:pt x="25400" y="859663"/>
                  </a:moveTo>
                  <a:lnTo>
                    <a:pt x="12700" y="859663"/>
                  </a:lnTo>
                  <a:lnTo>
                    <a:pt x="1905" y="852932"/>
                  </a:lnTo>
                  <a:cubicBezTo>
                    <a:pt x="4953" y="848106"/>
                    <a:pt x="10795" y="845947"/>
                    <a:pt x="16129" y="847471"/>
                  </a:cubicBezTo>
                  <a:cubicBezTo>
                    <a:pt x="21463" y="848995"/>
                    <a:pt x="25273" y="854075"/>
                    <a:pt x="25273" y="859663"/>
                  </a:cubicBezTo>
                  <a:cubicBezTo>
                    <a:pt x="25273" y="1320419"/>
                    <a:pt x="398780" y="1693926"/>
                    <a:pt x="859536" y="1693926"/>
                  </a:cubicBezTo>
                  <a:cubicBezTo>
                    <a:pt x="1320292" y="1693926"/>
                    <a:pt x="1693799" y="1320419"/>
                    <a:pt x="1693799" y="859663"/>
                  </a:cubicBezTo>
                  <a:lnTo>
                    <a:pt x="1706499" y="859663"/>
                  </a:lnTo>
                  <a:lnTo>
                    <a:pt x="1693799" y="859663"/>
                  </a:lnTo>
                  <a:cubicBezTo>
                    <a:pt x="1693926" y="398907"/>
                    <a:pt x="1320419" y="25400"/>
                    <a:pt x="859663" y="25400"/>
                  </a:cubicBezTo>
                  <a:lnTo>
                    <a:pt x="859663" y="12700"/>
                  </a:lnTo>
                  <a:lnTo>
                    <a:pt x="859663" y="25400"/>
                  </a:lnTo>
                  <a:cubicBezTo>
                    <a:pt x="398907" y="25400"/>
                    <a:pt x="25400" y="398907"/>
                    <a:pt x="25400" y="859663"/>
                  </a:cubicBezTo>
                  <a:close/>
                </a:path>
              </a:pathLst>
            </a:custGeom>
            <a:solidFill>
              <a:srgbClr val="A71F36"/>
            </a:solidFill>
          </p:spPr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71F3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3099417">
            <a:off x="762360" y="-1859891"/>
            <a:ext cx="4066881" cy="8133762"/>
          </a:xfrm>
          <a:custGeom>
            <a:avLst/>
            <a:gdLst/>
            <a:ahLst/>
            <a:cxnLst/>
            <a:rect r="r" b="b" t="t" l="l"/>
            <a:pathLst>
              <a:path h="8133762" w="4066881">
                <a:moveTo>
                  <a:pt x="4066881" y="0"/>
                </a:moveTo>
                <a:lnTo>
                  <a:pt x="0" y="0"/>
                </a:lnTo>
                <a:lnTo>
                  <a:pt x="0" y="8133763"/>
                </a:lnTo>
                <a:lnTo>
                  <a:pt x="4066881" y="8133763"/>
                </a:lnTo>
                <a:lnTo>
                  <a:pt x="4066881" y="0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7700582">
            <a:off x="919289" y="-1476108"/>
            <a:ext cx="3396803" cy="6793606"/>
          </a:xfrm>
          <a:custGeom>
            <a:avLst/>
            <a:gdLst/>
            <a:ahLst/>
            <a:cxnLst/>
            <a:rect r="r" b="b" t="t" l="l"/>
            <a:pathLst>
              <a:path h="6793606" w="3396803">
                <a:moveTo>
                  <a:pt x="0" y="0"/>
                </a:moveTo>
                <a:lnTo>
                  <a:pt x="3396803" y="0"/>
                </a:lnTo>
                <a:lnTo>
                  <a:pt x="3396803" y="6793605"/>
                </a:lnTo>
                <a:lnTo>
                  <a:pt x="0" y="67936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true" rot="-7144515">
            <a:off x="13440469" y="3417085"/>
            <a:ext cx="4506189" cy="9012379"/>
          </a:xfrm>
          <a:custGeom>
            <a:avLst/>
            <a:gdLst/>
            <a:ahLst/>
            <a:cxnLst/>
            <a:rect r="r" b="b" t="t" l="l"/>
            <a:pathLst>
              <a:path h="9012379" w="4506189">
                <a:moveTo>
                  <a:pt x="4506189" y="9012379"/>
                </a:moveTo>
                <a:lnTo>
                  <a:pt x="0" y="9012379"/>
                </a:lnTo>
                <a:lnTo>
                  <a:pt x="0" y="0"/>
                </a:lnTo>
                <a:lnTo>
                  <a:pt x="4506189" y="0"/>
                </a:lnTo>
                <a:lnTo>
                  <a:pt x="4506189" y="9012379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3655484">
            <a:off x="13955385" y="4504410"/>
            <a:ext cx="3763729" cy="7527457"/>
          </a:xfrm>
          <a:custGeom>
            <a:avLst/>
            <a:gdLst/>
            <a:ahLst/>
            <a:cxnLst/>
            <a:rect r="r" b="b" t="t" l="l"/>
            <a:pathLst>
              <a:path h="7527457" w="3763729">
                <a:moveTo>
                  <a:pt x="0" y="7527458"/>
                </a:moveTo>
                <a:lnTo>
                  <a:pt x="3763729" y="7527458"/>
                </a:lnTo>
                <a:lnTo>
                  <a:pt x="3763729" y="0"/>
                </a:lnTo>
                <a:lnTo>
                  <a:pt x="0" y="0"/>
                </a:lnTo>
                <a:lnTo>
                  <a:pt x="0" y="7527458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3225546" y="3797046"/>
            <a:ext cx="2692908" cy="2692908"/>
            <a:chOff x="0" y="0"/>
            <a:chExt cx="3590544" cy="359054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76200" y="76200"/>
              <a:ext cx="3438144" cy="3438144"/>
            </a:xfrm>
            <a:custGeom>
              <a:avLst/>
              <a:gdLst/>
              <a:ahLst/>
              <a:cxnLst/>
              <a:rect r="r" b="b" t="t" l="l"/>
              <a:pathLst>
                <a:path h="3438144" w="3438144">
                  <a:moveTo>
                    <a:pt x="0" y="1719072"/>
                  </a:moveTo>
                  <a:cubicBezTo>
                    <a:pt x="0" y="769620"/>
                    <a:pt x="769620" y="0"/>
                    <a:pt x="1719072" y="0"/>
                  </a:cubicBezTo>
                  <a:cubicBezTo>
                    <a:pt x="2668524" y="0"/>
                    <a:pt x="3438144" y="769620"/>
                    <a:pt x="3438144" y="1719072"/>
                  </a:cubicBezTo>
                  <a:cubicBezTo>
                    <a:pt x="3438144" y="2668524"/>
                    <a:pt x="2668524" y="3438144"/>
                    <a:pt x="1719072" y="3438144"/>
                  </a:cubicBezTo>
                  <a:cubicBezTo>
                    <a:pt x="769620" y="3438144"/>
                    <a:pt x="0" y="2668524"/>
                    <a:pt x="0" y="1719072"/>
                  </a:cubicBezTo>
                  <a:close/>
                </a:path>
              </a:pathLst>
            </a:custGeom>
            <a:solidFill>
              <a:srgbClr val="A71F36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590544" cy="3590544"/>
            </a:xfrm>
            <a:custGeom>
              <a:avLst/>
              <a:gdLst/>
              <a:ahLst/>
              <a:cxnLst/>
              <a:rect r="r" b="b" t="t" l="l"/>
              <a:pathLst>
                <a:path h="3590544" w="3590544">
                  <a:moveTo>
                    <a:pt x="0" y="1795272"/>
                  </a:moveTo>
                  <a:cubicBezTo>
                    <a:pt x="0" y="803783"/>
                    <a:pt x="803783" y="0"/>
                    <a:pt x="1795272" y="0"/>
                  </a:cubicBezTo>
                  <a:lnTo>
                    <a:pt x="1795272" y="76200"/>
                  </a:lnTo>
                  <a:lnTo>
                    <a:pt x="1795272" y="0"/>
                  </a:lnTo>
                  <a:cubicBezTo>
                    <a:pt x="2786761" y="0"/>
                    <a:pt x="3590544" y="803783"/>
                    <a:pt x="3590544" y="1795272"/>
                  </a:cubicBezTo>
                  <a:lnTo>
                    <a:pt x="3514344" y="1795272"/>
                  </a:lnTo>
                  <a:lnTo>
                    <a:pt x="3590544" y="1795272"/>
                  </a:lnTo>
                  <a:cubicBezTo>
                    <a:pt x="3590544" y="2786761"/>
                    <a:pt x="2786761" y="3590544"/>
                    <a:pt x="1795272" y="3590544"/>
                  </a:cubicBezTo>
                  <a:lnTo>
                    <a:pt x="1795272" y="3514344"/>
                  </a:lnTo>
                  <a:lnTo>
                    <a:pt x="1795272" y="3590544"/>
                  </a:lnTo>
                  <a:cubicBezTo>
                    <a:pt x="803783" y="3590544"/>
                    <a:pt x="0" y="2786761"/>
                    <a:pt x="0" y="1795272"/>
                  </a:cubicBezTo>
                  <a:lnTo>
                    <a:pt x="76200" y="1795272"/>
                  </a:lnTo>
                  <a:lnTo>
                    <a:pt x="140843" y="1835658"/>
                  </a:lnTo>
                  <a:cubicBezTo>
                    <a:pt x="122809" y="1864487"/>
                    <a:pt x="87884" y="1877949"/>
                    <a:pt x="55245" y="1868551"/>
                  </a:cubicBezTo>
                  <a:cubicBezTo>
                    <a:pt x="22606" y="1859153"/>
                    <a:pt x="0" y="1829308"/>
                    <a:pt x="0" y="1795272"/>
                  </a:cubicBezTo>
                  <a:moveTo>
                    <a:pt x="152400" y="1795272"/>
                  </a:moveTo>
                  <a:lnTo>
                    <a:pt x="76200" y="1795272"/>
                  </a:lnTo>
                  <a:lnTo>
                    <a:pt x="11557" y="1754886"/>
                  </a:lnTo>
                  <a:cubicBezTo>
                    <a:pt x="29591" y="1726057"/>
                    <a:pt x="64516" y="1712595"/>
                    <a:pt x="97155" y="1721993"/>
                  </a:cubicBezTo>
                  <a:cubicBezTo>
                    <a:pt x="129794" y="1731391"/>
                    <a:pt x="152400" y="1761236"/>
                    <a:pt x="152400" y="1795272"/>
                  </a:cubicBezTo>
                  <a:cubicBezTo>
                    <a:pt x="152400" y="2702560"/>
                    <a:pt x="887984" y="3438144"/>
                    <a:pt x="1795272" y="3438144"/>
                  </a:cubicBezTo>
                  <a:cubicBezTo>
                    <a:pt x="2702560" y="3438144"/>
                    <a:pt x="3438144" y="2702560"/>
                    <a:pt x="3438144" y="1795272"/>
                  </a:cubicBezTo>
                  <a:cubicBezTo>
                    <a:pt x="3438144" y="887984"/>
                    <a:pt x="2702560" y="152400"/>
                    <a:pt x="1795272" y="152400"/>
                  </a:cubicBezTo>
                  <a:lnTo>
                    <a:pt x="1795272" y="76200"/>
                  </a:lnTo>
                  <a:lnTo>
                    <a:pt x="1795272" y="152400"/>
                  </a:lnTo>
                  <a:cubicBezTo>
                    <a:pt x="887984" y="152400"/>
                    <a:pt x="152400" y="887984"/>
                    <a:pt x="152400" y="179527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AutoShape 9" id="9"/>
          <p:cNvSpPr/>
          <p:nvPr/>
        </p:nvSpPr>
        <p:spPr>
          <a:xfrm>
            <a:off x="2586929" y="8331327"/>
            <a:ext cx="3970142" cy="57150"/>
          </a:xfrm>
          <a:prstGeom prst="line">
            <a:avLst/>
          </a:prstGeom>
          <a:ln cap="rnd" w="571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13717059" y="9067162"/>
            <a:ext cx="4131647" cy="777600"/>
          </a:xfrm>
          <a:custGeom>
            <a:avLst/>
            <a:gdLst/>
            <a:ahLst/>
            <a:cxnLst/>
            <a:rect r="r" b="b" t="t" l="l"/>
            <a:pathLst>
              <a:path h="777600" w="4131647">
                <a:moveTo>
                  <a:pt x="0" y="0"/>
                </a:moveTo>
                <a:lnTo>
                  <a:pt x="4131647" y="0"/>
                </a:lnTo>
                <a:lnTo>
                  <a:pt x="4131647" y="777600"/>
                </a:lnTo>
                <a:lnTo>
                  <a:pt x="0" y="7776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807" r="0" b="-807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683798" y="6221889"/>
            <a:ext cx="2865364" cy="3622873"/>
          </a:xfrm>
          <a:custGeom>
            <a:avLst/>
            <a:gdLst/>
            <a:ahLst/>
            <a:cxnLst/>
            <a:rect r="r" b="b" t="t" l="l"/>
            <a:pathLst>
              <a:path h="3622873" w="2865364">
                <a:moveTo>
                  <a:pt x="0" y="0"/>
                </a:moveTo>
                <a:lnTo>
                  <a:pt x="2865364" y="0"/>
                </a:lnTo>
                <a:lnTo>
                  <a:pt x="2865364" y="3622873"/>
                </a:lnTo>
                <a:lnTo>
                  <a:pt x="0" y="36228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2" id="12"/>
          <p:cNvSpPr txBox="true"/>
          <p:nvPr/>
        </p:nvSpPr>
        <p:spPr>
          <a:xfrm rot="0">
            <a:off x="3785644" y="4288974"/>
            <a:ext cx="768911" cy="17090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60"/>
              </a:lnSpc>
            </a:pPr>
            <a:r>
              <a:rPr lang="en-US" sz="10800" b="true">
                <a:solidFill>
                  <a:srgbClr val="F7DFDF"/>
                </a:solidFill>
                <a:latin typeface="Roboto Bold"/>
                <a:ea typeface="Roboto Bold"/>
                <a:cs typeface="Roboto Bold"/>
                <a:sym typeface="Roboto Bold"/>
              </a:rPr>
              <a:t>0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531695" y="4324350"/>
            <a:ext cx="676275" cy="1638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960"/>
              </a:lnSpc>
            </a:pPr>
            <a:r>
              <a:rPr lang="en-US" sz="108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2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166199" y="4497324"/>
            <a:ext cx="10287000" cy="13399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Session 1: Introduction to cross-sectoral collaboration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4184315">
            <a:off x="67429" y="-2362116"/>
            <a:ext cx="4561350" cy="9122700"/>
          </a:xfrm>
          <a:custGeom>
            <a:avLst/>
            <a:gdLst/>
            <a:ahLst/>
            <a:cxnLst/>
            <a:rect r="r" b="b" t="t" l="l"/>
            <a:pathLst>
              <a:path h="9122700" w="4561350">
                <a:moveTo>
                  <a:pt x="4561350" y="0"/>
                </a:moveTo>
                <a:lnTo>
                  <a:pt x="0" y="0"/>
                </a:lnTo>
                <a:lnTo>
                  <a:pt x="0" y="9122700"/>
                </a:lnTo>
                <a:lnTo>
                  <a:pt x="4561350" y="9122700"/>
                </a:lnTo>
                <a:lnTo>
                  <a:pt x="4561350" y="0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6615684">
            <a:off x="352965" y="-1977816"/>
            <a:ext cx="3809801" cy="7619601"/>
          </a:xfrm>
          <a:custGeom>
            <a:avLst/>
            <a:gdLst/>
            <a:ahLst/>
            <a:cxnLst/>
            <a:rect r="r" b="b" t="t" l="l"/>
            <a:pathLst>
              <a:path h="7619601" w="3809801">
                <a:moveTo>
                  <a:pt x="0" y="0"/>
                </a:moveTo>
                <a:lnTo>
                  <a:pt x="3809801" y="0"/>
                </a:lnTo>
                <a:lnTo>
                  <a:pt x="3809801" y="7619601"/>
                </a:lnTo>
                <a:lnTo>
                  <a:pt x="0" y="76196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true" rot="-7144515">
            <a:off x="13983793" y="2966251"/>
            <a:ext cx="5309799" cy="10619597"/>
          </a:xfrm>
          <a:custGeom>
            <a:avLst/>
            <a:gdLst/>
            <a:ahLst/>
            <a:cxnLst/>
            <a:rect r="r" b="b" t="t" l="l"/>
            <a:pathLst>
              <a:path h="10619597" w="5309799">
                <a:moveTo>
                  <a:pt x="5309799" y="10619598"/>
                </a:moveTo>
                <a:lnTo>
                  <a:pt x="0" y="10619598"/>
                </a:lnTo>
                <a:lnTo>
                  <a:pt x="0" y="0"/>
                </a:lnTo>
                <a:lnTo>
                  <a:pt x="5309799" y="0"/>
                </a:lnTo>
                <a:lnTo>
                  <a:pt x="5309799" y="10619598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3655484">
            <a:off x="14590536" y="4247484"/>
            <a:ext cx="4434931" cy="8869863"/>
          </a:xfrm>
          <a:custGeom>
            <a:avLst/>
            <a:gdLst/>
            <a:ahLst/>
            <a:cxnLst/>
            <a:rect r="r" b="b" t="t" l="l"/>
            <a:pathLst>
              <a:path h="8869863" w="4434931">
                <a:moveTo>
                  <a:pt x="0" y="8869863"/>
                </a:moveTo>
                <a:lnTo>
                  <a:pt x="4434932" y="8869863"/>
                </a:lnTo>
                <a:lnTo>
                  <a:pt x="4434932" y="0"/>
                </a:lnTo>
                <a:lnTo>
                  <a:pt x="0" y="0"/>
                </a:lnTo>
                <a:lnTo>
                  <a:pt x="0" y="8869863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19272" y="9193500"/>
            <a:ext cx="4125144" cy="776376"/>
          </a:xfrm>
          <a:custGeom>
            <a:avLst/>
            <a:gdLst/>
            <a:ahLst/>
            <a:cxnLst/>
            <a:rect r="r" b="b" t="t" l="l"/>
            <a:pathLst>
              <a:path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807" r="0" b="-807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4272196" y="4291248"/>
            <a:ext cx="12839076" cy="4941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42925" indent="-271462" lvl="1">
              <a:lnSpc>
                <a:spcPts val="324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Collaboration across sectors leads to more comprehensive, sustainable solutions in humanitarian contexts.</a:t>
            </a:r>
          </a:p>
          <a:p>
            <a:pPr algn="l" marL="542925" indent="-271462" lvl="1">
              <a:lnSpc>
                <a:spcPts val="324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Cross-sectoral collaboration involves cooperation between humanitarian, development, and environmental sectors to address complex crises, pooling resources, sharing expertise, and coordinating efforts for effective and resilient interventions.</a:t>
            </a:r>
          </a:p>
          <a:p>
            <a:pPr algn="l" marL="542925" indent="-271462" lvl="1">
              <a:lnSpc>
                <a:spcPts val="324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Environmental mainstreaming ensures environmental considerations are integrated across all stages of humanitarian action, improving sustainability and resilience.</a:t>
            </a:r>
          </a:p>
          <a:p>
            <a:pPr algn="l" marL="542925" indent="-271462" lvl="1">
              <a:lnSpc>
                <a:spcPts val="324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Challenges in cross-sectoral collaboration include systemic, operational, and contextual issues like differing priorities, funding mechanisms, and communication barriers.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53513" y="5950573"/>
            <a:ext cx="4008705" cy="8019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true">
                <a:solidFill>
                  <a:srgbClr val="A71F36"/>
                </a:solidFill>
                <a:latin typeface="Roboto Bold"/>
                <a:ea typeface="Roboto Bold"/>
                <a:cs typeface="Roboto Bold"/>
                <a:sym typeface="Roboto Bold"/>
              </a:rPr>
              <a:t>Introduction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0" y="0"/>
            <a:ext cx="18288000" cy="4114800"/>
            <a:chOff x="0" y="0"/>
            <a:chExt cx="24384000" cy="54864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4384000" cy="5486400"/>
            </a:xfrm>
            <a:custGeom>
              <a:avLst/>
              <a:gdLst/>
              <a:ahLst/>
              <a:cxnLst/>
              <a:rect r="r" b="b" t="t" l="l"/>
              <a:pathLst>
                <a:path h="54864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5486400"/>
                  </a:lnTo>
                  <a:lnTo>
                    <a:pt x="0" y="5486400"/>
                  </a:lnTo>
                  <a:close/>
                </a:path>
              </a:pathLst>
            </a:custGeom>
            <a:solidFill>
              <a:srgbClr val="A71F36"/>
            </a:solidFill>
          </p:spPr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4184315">
            <a:off x="67429" y="-2362116"/>
            <a:ext cx="4561350" cy="9122700"/>
          </a:xfrm>
          <a:custGeom>
            <a:avLst/>
            <a:gdLst/>
            <a:ahLst/>
            <a:cxnLst/>
            <a:rect r="r" b="b" t="t" l="l"/>
            <a:pathLst>
              <a:path h="9122700" w="4561350">
                <a:moveTo>
                  <a:pt x="4561350" y="0"/>
                </a:moveTo>
                <a:lnTo>
                  <a:pt x="0" y="0"/>
                </a:lnTo>
                <a:lnTo>
                  <a:pt x="0" y="9122700"/>
                </a:lnTo>
                <a:lnTo>
                  <a:pt x="4561350" y="9122700"/>
                </a:lnTo>
                <a:lnTo>
                  <a:pt x="4561350" y="0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6615684">
            <a:off x="352965" y="-1977816"/>
            <a:ext cx="3809801" cy="7619601"/>
          </a:xfrm>
          <a:custGeom>
            <a:avLst/>
            <a:gdLst/>
            <a:ahLst/>
            <a:cxnLst/>
            <a:rect r="r" b="b" t="t" l="l"/>
            <a:pathLst>
              <a:path h="7619601" w="3809801">
                <a:moveTo>
                  <a:pt x="0" y="0"/>
                </a:moveTo>
                <a:lnTo>
                  <a:pt x="3809801" y="0"/>
                </a:lnTo>
                <a:lnTo>
                  <a:pt x="3809801" y="7619601"/>
                </a:lnTo>
                <a:lnTo>
                  <a:pt x="0" y="76196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true" rot="-7144515">
            <a:off x="13983793" y="2966251"/>
            <a:ext cx="5309799" cy="10619597"/>
          </a:xfrm>
          <a:custGeom>
            <a:avLst/>
            <a:gdLst/>
            <a:ahLst/>
            <a:cxnLst/>
            <a:rect r="r" b="b" t="t" l="l"/>
            <a:pathLst>
              <a:path h="10619597" w="5309799">
                <a:moveTo>
                  <a:pt x="5309799" y="10619598"/>
                </a:moveTo>
                <a:lnTo>
                  <a:pt x="0" y="10619598"/>
                </a:lnTo>
                <a:lnTo>
                  <a:pt x="0" y="0"/>
                </a:lnTo>
                <a:lnTo>
                  <a:pt x="5309799" y="0"/>
                </a:lnTo>
                <a:lnTo>
                  <a:pt x="5309799" y="10619598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3655484">
            <a:off x="14590536" y="4247484"/>
            <a:ext cx="4434931" cy="8869863"/>
          </a:xfrm>
          <a:custGeom>
            <a:avLst/>
            <a:gdLst/>
            <a:ahLst/>
            <a:cxnLst/>
            <a:rect r="r" b="b" t="t" l="l"/>
            <a:pathLst>
              <a:path h="8869863" w="4434931">
                <a:moveTo>
                  <a:pt x="0" y="8869863"/>
                </a:moveTo>
                <a:lnTo>
                  <a:pt x="4434932" y="8869863"/>
                </a:lnTo>
                <a:lnTo>
                  <a:pt x="4434932" y="0"/>
                </a:lnTo>
                <a:lnTo>
                  <a:pt x="0" y="0"/>
                </a:lnTo>
                <a:lnTo>
                  <a:pt x="0" y="8869863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19272" y="9193500"/>
            <a:ext cx="4125144" cy="776376"/>
          </a:xfrm>
          <a:custGeom>
            <a:avLst/>
            <a:gdLst/>
            <a:ahLst/>
            <a:cxnLst/>
            <a:rect r="r" b="b" t="t" l="l"/>
            <a:pathLst>
              <a:path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807" r="0" b="-807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914400" y="929235"/>
            <a:ext cx="15412365" cy="6827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84"/>
              </a:lnSpc>
            </a:pPr>
            <a:r>
              <a:rPr lang="en-US" sz="4800" b="true">
                <a:solidFill>
                  <a:srgbClr val="A71F36"/>
                </a:solidFill>
                <a:latin typeface="Roboto Bold"/>
                <a:ea typeface="Roboto Bold"/>
                <a:cs typeface="Roboto Bold"/>
                <a:sym typeface="Roboto Bold"/>
              </a:rPr>
              <a:t>Benefits of Cross-Sectoral Collaboration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889832" y="2512506"/>
            <a:ext cx="3720198" cy="2644460"/>
            <a:chOff x="0" y="0"/>
            <a:chExt cx="4960264" cy="352594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2700" y="12700"/>
              <a:ext cx="4934839" cy="3500501"/>
            </a:xfrm>
            <a:custGeom>
              <a:avLst/>
              <a:gdLst/>
              <a:ahLst/>
              <a:cxnLst/>
              <a:rect r="r" b="b" t="t" l="l"/>
              <a:pathLst>
                <a:path h="3500501" w="4934839">
                  <a:moveTo>
                    <a:pt x="0" y="0"/>
                  </a:moveTo>
                  <a:lnTo>
                    <a:pt x="4934839" y="0"/>
                  </a:lnTo>
                  <a:lnTo>
                    <a:pt x="4934839" y="3500501"/>
                  </a:lnTo>
                  <a:lnTo>
                    <a:pt x="0" y="3500501"/>
                  </a:lnTo>
                  <a:close/>
                </a:path>
              </a:pathLst>
            </a:custGeom>
            <a:solidFill>
              <a:srgbClr val="A71F36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960239" cy="3525901"/>
            </a:xfrm>
            <a:custGeom>
              <a:avLst/>
              <a:gdLst/>
              <a:ahLst/>
              <a:cxnLst/>
              <a:rect r="r" b="b" t="t" l="l"/>
              <a:pathLst>
                <a:path h="3525901" w="4960239">
                  <a:moveTo>
                    <a:pt x="12700" y="0"/>
                  </a:moveTo>
                  <a:lnTo>
                    <a:pt x="4947539" y="0"/>
                  </a:lnTo>
                  <a:cubicBezTo>
                    <a:pt x="4954524" y="0"/>
                    <a:pt x="4960239" y="5715"/>
                    <a:pt x="4960239" y="12700"/>
                  </a:cubicBezTo>
                  <a:lnTo>
                    <a:pt x="4960239" y="3513201"/>
                  </a:lnTo>
                  <a:cubicBezTo>
                    <a:pt x="4960239" y="3520186"/>
                    <a:pt x="4954524" y="3525901"/>
                    <a:pt x="4947539" y="3525901"/>
                  </a:cubicBezTo>
                  <a:lnTo>
                    <a:pt x="12700" y="3525901"/>
                  </a:lnTo>
                  <a:cubicBezTo>
                    <a:pt x="5715" y="3525901"/>
                    <a:pt x="0" y="3520186"/>
                    <a:pt x="0" y="3513201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3513201"/>
                  </a:lnTo>
                  <a:lnTo>
                    <a:pt x="12700" y="3513201"/>
                  </a:lnTo>
                  <a:lnTo>
                    <a:pt x="12700" y="3500501"/>
                  </a:lnTo>
                  <a:lnTo>
                    <a:pt x="4947539" y="3500501"/>
                  </a:lnTo>
                  <a:lnTo>
                    <a:pt x="4947539" y="3513201"/>
                  </a:lnTo>
                  <a:lnTo>
                    <a:pt x="4934839" y="3513201"/>
                  </a:lnTo>
                  <a:lnTo>
                    <a:pt x="4934839" y="12700"/>
                  </a:lnTo>
                  <a:lnTo>
                    <a:pt x="4947539" y="12700"/>
                  </a:lnTo>
                  <a:lnTo>
                    <a:pt x="4947539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950792" y="2863948"/>
            <a:ext cx="3598278" cy="19606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92"/>
              </a:lnSpc>
            </a:pPr>
            <a:r>
              <a:rPr lang="en-US" sz="24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Resource Pooling</a:t>
            </a: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 Combining resources for enhanced capacity (e.g., joint funding for humanitarian-environmental projects).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4961096" y="2512506"/>
            <a:ext cx="3720198" cy="2644460"/>
            <a:chOff x="0" y="0"/>
            <a:chExt cx="4960264" cy="352594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12700" y="12700"/>
              <a:ext cx="4934839" cy="3500501"/>
            </a:xfrm>
            <a:custGeom>
              <a:avLst/>
              <a:gdLst/>
              <a:ahLst/>
              <a:cxnLst/>
              <a:rect r="r" b="b" t="t" l="l"/>
              <a:pathLst>
                <a:path h="3500501" w="4934839">
                  <a:moveTo>
                    <a:pt x="0" y="0"/>
                  </a:moveTo>
                  <a:lnTo>
                    <a:pt x="4934839" y="0"/>
                  </a:lnTo>
                  <a:lnTo>
                    <a:pt x="4934839" y="3500501"/>
                  </a:lnTo>
                  <a:lnTo>
                    <a:pt x="0" y="3500501"/>
                  </a:lnTo>
                  <a:close/>
                </a:path>
              </a:pathLst>
            </a:custGeom>
            <a:solidFill>
              <a:srgbClr val="F7DFDF"/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960239" cy="3525901"/>
            </a:xfrm>
            <a:custGeom>
              <a:avLst/>
              <a:gdLst/>
              <a:ahLst/>
              <a:cxnLst/>
              <a:rect r="r" b="b" t="t" l="l"/>
              <a:pathLst>
                <a:path h="3525901" w="4960239">
                  <a:moveTo>
                    <a:pt x="12700" y="0"/>
                  </a:moveTo>
                  <a:lnTo>
                    <a:pt x="4947539" y="0"/>
                  </a:lnTo>
                  <a:cubicBezTo>
                    <a:pt x="4954524" y="0"/>
                    <a:pt x="4960239" y="5715"/>
                    <a:pt x="4960239" y="12700"/>
                  </a:cubicBezTo>
                  <a:lnTo>
                    <a:pt x="4960239" y="3513201"/>
                  </a:lnTo>
                  <a:cubicBezTo>
                    <a:pt x="4960239" y="3520186"/>
                    <a:pt x="4954524" y="3525901"/>
                    <a:pt x="4947539" y="3525901"/>
                  </a:cubicBezTo>
                  <a:lnTo>
                    <a:pt x="12700" y="3525901"/>
                  </a:lnTo>
                  <a:cubicBezTo>
                    <a:pt x="5715" y="3525901"/>
                    <a:pt x="0" y="3520186"/>
                    <a:pt x="0" y="3513201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3513201"/>
                  </a:lnTo>
                  <a:lnTo>
                    <a:pt x="12700" y="3513201"/>
                  </a:lnTo>
                  <a:lnTo>
                    <a:pt x="12700" y="3500501"/>
                  </a:lnTo>
                  <a:lnTo>
                    <a:pt x="4947539" y="3500501"/>
                  </a:lnTo>
                  <a:lnTo>
                    <a:pt x="4947539" y="3513201"/>
                  </a:lnTo>
                  <a:lnTo>
                    <a:pt x="4934839" y="3513201"/>
                  </a:lnTo>
                  <a:lnTo>
                    <a:pt x="4934839" y="12700"/>
                  </a:lnTo>
                  <a:lnTo>
                    <a:pt x="4947539" y="12700"/>
                  </a:lnTo>
                  <a:lnTo>
                    <a:pt x="4947539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5022056" y="2702023"/>
            <a:ext cx="3598278" cy="22844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92"/>
              </a:lnSpc>
            </a:pPr>
            <a:r>
              <a:rPr lang="en-US" sz="2400" b="true">
                <a:solidFill>
                  <a:srgbClr val="A71F36"/>
                </a:solidFill>
                <a:latin typeface="Roboto Bold"/>
                <a:ea typeface="Roboto Bold"/>
                <a:cs typeface="Roboto Bold"/>
                <a:sym typeface="Roboto Bold"/>
              </a:rPr>
              <a:t>Shared Expertise</a:t>
            </a:r>
            <a:r>
              <a:rPr lang="en-US" sz="2400">
                <a:solidFill>
                  <a:srgbClr val="A71F36"/>
                </a:solidFill>
                <a:latin typeface="Roboto"/>
                <a:ea typeface="Roboto"/>
                <a:cs typeface="Roboto"/>
                <a:sym typeface="Roboto"/>
              </a:rPr>
              <a:t>: Leveraging knowledge across sectors for innovative solutions (e.g., collaboration for sustainable WASH programs).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9032360" y="2512506"/>
            <a:ext cx="3720198" cy="2644460"/>
            <a:chOff x="0" y="0"/>
            <a:chExt cx="4960264" cy="3525946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12700" y="12700"/>
              <a:ext cx="4934839" cy="3500501"/>
            </a:xfrm>
            <a:custGeom>
              <a:avLst/>
              <a:gdLst/>
              <a:ahLst/>
              <a:cxnLst/>
              <a:rect r="r" b="b" t="t" l="l"/>
              <a:pathLst>
                <a:path h="3500501" w="4934839">
                  <a:moveTo>
                    <a:pt x="0" y="0"/>
                  </a:moveTo>
                  <a:lnTo>
                    <a:pt x="4934839" y="0"/>
                  </a:lnTo>
                  <a:lnTo>
                    <a:pt x="4934839" y="3500501"/>
                  </a:lnTo>
                  <a:lnTo>
                    <a:pt x="0" y="3500501"/>
                  </a:lnTo>
                  <a:close/>
                </a:path>
              </a:pathLst>
            </a:custGeom>
            <a:solidFill>
              <a:srgbClr val="A71F36"/>
            </a:solid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4960239" cy="3525901"/>
            </a:xfrm>
            <a:custGeom>
              <a:avLst/>
              <a:gdLst/>
              <a:ahLst/>
              <a:cxnLst/>
              <a:rect r="r" b="b" t="t" l="l"/>
              <a:pathLst>
                <a:path h="3525901" w="4960239">
                  <a:moveTo>
                    <a:pt x="12700" y="0"/>
                  </a:moveTo>
                  <a:lnTo>
                    <a:pt x="4947539" y="0"/>
                  </a:lnTo>
                  <a:cubicBezTo>
                    <a:pt x="4954524" y="0"/>
                    <a:pt x="4960239" y="5715"/>
                    <a:pt x="4960239" y="12700"/>
                  </a:cubicBezTo>
                  <a:lnTo>
                    <a:pt x="4960239" y="3513201"/>
                  </a:lnTo>
                  <a:cubicBezTo>
                    <a:pt x="4960239" y="3520186"/>
                    <a:pt x="4954524" y="3525901"/>
                    <a:pt x="4947539" y="3525901"/>
                  </a:cubicBezTo>
                  <a:lnTo>
                    <a:pt x="12700" y="3525901"/>
                  </a:lnTo>
                  <a:cubicBezTo>
                    <a:pt x="5715" y="3525901"/>
                    <a:pt x="0" y="3520186"/>
                    <a:pt x="0" y="3513201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3513201"/>
                  </a:lnTo>
                  <a:lnTo>
                    <a:pt x="12700" y="3513201"/>
                  </a:lnTo>
                  <a:lnTo>
                    <a:pt x="12700" y="3500501"/>
                  </a:lnTo>
                  <a:lnTo>
                    <a:pt x="4947539" y="3500501"/>
                  </a:lnTo>
                  <a:lnTo>
                    <a:pt x="4947539" y="3513201"/>
                  </a:lnTo>
                  <a:lnTo>
                    <a:pt x="4934839" y="3513201"/>
                  </a:lnTo>
                  <a:lnTo>
                    <a:pt x="4934839" y="12700"/>
                  </a:lnTo>
                  <a:lnTo>
                    <a:pt x="4947539" y="12700"/>
                  </a:lnTo>
                  <a:lnTo>
                    <a:pt x="4947539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19" id="19"/>
          <p:cNvSpPr txBox="true"/>
          <p:nvPr/>
        </p:nvSpPr>
        <p:spPr>
          <a:xfrm rot="0">
            <a:off x="9529335" y="2863948"/>
            <a:ext cx="2726248" cy="16367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92"/>
              </a:lnSpc>
            </a:pPr>
            <a:r>
              <a:rPr lang="en-US" sz="24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Enhanced Efficiency</a:t>
            </a: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 Streamlining operations to reduce redundancy.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13103623" y="2512506"/>
            <a:ext cx="3720198" cy="2644460"/>
            <a:chOff x="0" y="0"/>
            <a:chExt cx="4960264" cy="3525946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12700" y="12700"/>
              <a:ext cx="4934839" cy="3500501"/>
            </a:xfrm>
            <a:custGeom>
              <a:avLst/>
              <a:gdLst/>
              <a:ahLst/>
              <a:cxnLst/>
              <a:rect r="r" b="b" t="t" l="l"/>
              <a:pathLst>
                <a:path h="3500501" w="4934839">
                  <a:moveTo>
                    <a:pt x="0" y="0"/>
                  </a:moveTo>
                  <a:lnTo>
                    <a:pt x="4934839" y="0"/>
                  </a:lnTo>
                  <a:lnTo>
                    <a:pt x="4934839" y="3500501"/>
                  </a:lnTo>
                  <a:lnTo>
                    <a:pt x="0" y="3500501"/>
                  </a:lnTo>
                  <a:close/>
                </a:path>
              </a:pathLst>
            </a:custGeom>
            <a:solidFill>
              <a:srgbClr val="F7DFDF"/>
            </a:solid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4960239" cy="3525901"/>
            </a:xfrm>
            <a:custGeom>
              <a:avLst/>
              <a:gdLst/>
              <a:ahLst/>
              <a:cxnLst/>
              <a:rect r="r" b="b" t="t" l="l"/>
              <a:pathLst>
                <a:path h="3525901" w="4960239">
                  <a:moveTo>
                    <a:pt x="12700" y="0"/>
                  </a:moveTo>
                  <a:lnTo>
                    <a:pt x="4947539" y="0"/>
                  </a:lnTo>
                  <a:cubicBezTo>
                    <a:pt x="4954524" y="0"/>
                    <a:pt x="4960239" y="5715"/>
                    <a:pt x="4960239" y="12700"/>
                  </a:cubicBezTo>
                  <a:lnTo>
                    <a:pt x="4960239" y="3513201"/>
                  </a:lnTo>
                  <a:cubicBezTo>
                    <a:pt x="4960239" y="3520186"/>
                    <a:pt x="4954524" y="3525901"/>
                    <a:pt x="4947539" y="3525901"/>
                  </a:cubicBezTo>
                  <a:lnTo>
                    <a:pt x="12700" y="3525901"/>
                  </a:lnTo>
                  <a:cubicBezTo>
                    <a:pt x="5715" y="3525901"/>
                    <a:pt x="0" y="3520186"/>
                    <a:pt x="0" y="3513201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3513201"/>
                  </a:lnTo>
                  <a:lnTo>
                    <a:pt x="12700" y="3513201"/>
                  </a:lnTo>
                  <a:lnTo>
                    <a:pt x="12700" y="3500501"/>
                  </a:lnTo>
                  <a:lnTo>
                    <a:pt x="4947539" y="3500501"/>
                  </a:lnTo>
                  <a:lnTo>
                    <a:pt x="4947539" y="3513201"/>
                  </a:lnTo>
                  <a:lnTo>
                    <a:pt x="4934839" y="3513201"/>
                  </a:lnTo>
                  <a:lnTo>
                    <a:pt x="4934839" y="12700"/>
                  </a:lnTo>
                  <a:lnTo>
                    <a:pt x="4947539" y="12700"/>
                  </a:lnTo>
                  <a:lnTo>
                    <a:pt x="4947539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23" id="23"/>
          <p:cNvSpPr txBox="true"/>
          <p:nvPr/>
        </p:nvSpPr>
        <p:spPr>
          <a:xfrm rot="0">
            <a:off x="13657433" y="2863948"/>
            <a:ext cx="2726248" cy="19606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92"/>
              </a:lnSpc>
            </a:pPr>
            <a:r>
              <a:rPr lang="en-US" sz="2400" b="true">
                <a:solidFill>
                  <a:srgbClr val="A71F36"/>
                </a:solidFill>
                <a:latin typeface="Roboto Bold"/>
                <a:ea typeface="Roboto Bold"/>
                <a:cs typeface="Roboto Bold"/>
                <a:sym typeface="Roboto Bold"/>
              </a:rPr>
              <a:t>Comprehensive Solutions</a:t>
            </a:r>
            <a:r>
              <a:rPr lang="en-US" sz="2400">
                <a:solidFill>
                  <a:srgbClr val="A71F36"/>
                </a:solidFill>
                <a:latin typeface="Roboto"/>
                <a:ea typeface="Roboto"/>
                <a:cs typeface="Roboto"/>
                <a:sym typeface="Roboto"/>
              </a:rPr>
              <a:t>: Addressing multiple dimensions of crises through joint strategies.</a:t>
            </a:r>
          </a:p>
        </p:txBody>
      </p:sp>
      <p:grpSp>
        <p:nvGrpSpPr>
          <p:cNvPr name="Group 24" id="24"/>
          <p:cNvGrpSpPr/>
          <p:nvPr/>
        </p:nvGrpSpPr>
        <p:grpSpPr>
          <a:xfrm rot="0">
            <a:off x="2925463" y="5508031"/>
            <a:ext cx="3720198" cy="2644460"/>
            <a:chOff x="0" y="0"/>
            <a:chExt cx="4960264" cy="3525946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12700" y="12700"/>
              <a:ext cx="4934839" cy="3500501"/>
            </a:xfrm>
            <a:custGeom>
              <a:avLst/>
              <a:gdLst/>
              <a:ahLst/>
              <a:cxnLst/>
              <a:rect r="r" b="b" t="t" l="l"/>
              <a:pathLst>
                <a:path h="3500501" w="4934839">
                  <a:moveTo>
                    <a:pt x="0" y="0"/>
                  </a:moveTo>
                  <a:lnTo>
                    <a:pt x="4934839" y="0"/>
                  </a:lnTo>
                  <a:lnTo>
                    <a:pt x="4934839" y="3500501"/>
                  </a:lnTo>
                  <a:lnTo>
                    <a:pt x="0" y="3500501"/>
                  </a:lnTo>
                  <a:close/>
                </a:path>
              </a:pathLst>
            </a:custGeom>
            <a:solidFill>
              <a:srgbClr val="A71F36"/>
            </a:solid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4960239" cy="3525901"/>
            </a:xfrm>
            <a:custGeom>
              <a:avLst/>
              <a:gdLst/>
              <a:ahLst/>
              <a:cxnLst/>
              <a:rect r="r" b="b" t="t" l="l"/>
              <a:pathLst>
                <a:path h="3525901" w="4960239">
                  <a:moveTo>
                    <a:pt x="12700" y="0"/>
                  </a:moveTo>
                  <a:lnTo>
                    <a:pt x="4947539" y="0"/>
                  </a:lnTo>
                  <a:cubicBezTo>
                    <a:pt x="4954524" y="0"/>
                    <a:pt x="4960239" y="5715"/>
                    <a:pt x="4960239" y="12700"/>
                  </a:cubicBezTo>
                  <a:lnTo>
                    <a:pt x="4960239" y="3513201"/>
                  </a:lnTo>
                  <a:cubicBezTo>
                    <a:pt x="4960239" y="3520186"/>
                    <a:pt x="4954524" y="3525901"/>
                    <a:pt x="4947539" y="3525901"/>
                  </a:cubicBezTo>
                  <a:lnTo>
                    <a:pt x="12700" y="3525901"/>
                  </a:lnTo>
                  <a:cubicBezTo>
                    <a:pt x="5715" y="3525901"/>
                    <a:pt x="0" y="3520186"/>
                    <a:pt x="0" y="3513201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3513201"/>
                  </a:lnTo>
                  <a:lnTo>
                    <a:pt x="12700" y="3513201"/>
                  </a:lnTo>
                  <a:lnTo>
                    <a:pt x="12700" y="3500501"/>
                  </a:lnTo>
                  <a:lnTo>
                    <a:pt x="4947539" y="3500501"/>
                  </a:lnTo>
                  <a:lnTo>
                    <a:pt x="4947539" y="3513201"/>
                  </a:lnTo>
                  <a:lnTo>
                    <a:pt x="4934839" y="3513201"/>
                  </a:lnTo>
                  <a:lnTo>
                    <a:pt x="4934839" y="12700"/>
                  </a:lnTo>
                  <a:lnTo>
                    <a:pt x="4947539" y="12700"/>
                  </a:lnTo>
                  <a:lnTo>
                    <a:pt x="4947539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27" id="27"/>
          <p:cNvSpPr txBox="true"/>
          <p:nvPr/>
        </p:nvSpPr>
        <p:spPr>
          <a:xfrm rot="0">
            <a:off x="3415048" y="5859473"/>
            <a:ext cx="2741028" cy="19606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92"/>
              </a:lnSpc>
            </a:pPr>
            <a:r>
              <a:rPr lang="en-US" sz="24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Improved Resilience</a:t>
            </a: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 Building community resilience by tackling root causes of vulnerability.</a:t>
            </a:r>
          </a:p>
        </p:txBody>
      </p:sp>
      <p:grpSp>
        <p:nvGrpSpPr>
          <p:cNvPr name="Group 28" id="28"/>
          <p:cNvGrpSpPr/>
          <p:nvPr/>
        </p:nvGrpSpPr>
        <p:grpSpPr>
          <a:xfrm rot="0">
            <a:off x="6996728" y="5508031"/>
            <a:ext cx="3720198" cy="2644460"/>
            <a:chOff x="0" y="0"/>
            <a:chExt cx="4960264" cy="3525946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12700" y="12700"/>
              <a:ext cx="4934839" cy="3500501"/>
            </a:xfrm>
            <a:custGeom>
              <a:avLst/>
              <a:gdLst/>
              <a:ahLst/>
              <a:cxnLst/>
              <a:rect r="r" b="b" t="t" l="l"/>
              <a:pathLst>
                <a:path h="3500501" w="4934839">
                  <a:moveTo>
                    <a:pt x="0" y="0"/>
                  </a:moveTo>
                  <a:lnTo>
                    <a:pt x="4934839" y="0"/>
                  </a:lnTo>
                  <a:lnTo>
                    <a:pt x="4934839" y="3500501"/>
                  </a:lnTo>
                  <a:lnTo>
                    <a:pt x="0" y="3500501"/>
                  </a:lnTo>
                  <a:close/>
                </a:path>
              </a:pathLst>
            </a:custGeom>
            <a:solidFill>
              <a:srgbClr val="F7DFDF"/>
            </a:solidFill>
          </p:spPr>
        </p:sp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4960239" cy="3525901"/>
            </a:xfrm>
            <a:custGeom>
              <a:avLst/>
              <a:gdLst/>
              <a:ahLst/>
              <a:cxnLst/>
              <a:rect r="r" b="b" t="t" l="l"/>
              <a:pathLst>
                <a:path h="3525901" w="4960239">
                  <a:moveTo>
                    <a:pt x="12700" y="0"/>
                  </a:moveTo>
                  <a:lnTo>
                    <a:pt x="4947539" y="0"/>
                  </a:lnTo>
                  <a:cubicBezTo>
                    <a:pt x="4954524" y="0"/>
                    <a:pt x="4960239" y="5715"/>
                    <a:pt x="4960239" y="12700"/>
                  </a:cubicBezTo>
                  <a:lnTo>
                    <a:pt x="4960239" y="3513201"/>
                  </a:lnTo>
                  <a:cubicBezTo>
                    <a:pt x="4960239" y="3520186"/>
                    <a:pt x="4954524" y="3525901"/>
                    <a:pt x="4947539" y="3525901"/>
                  </a:cubicBezTo>
                  <a:lnTo>
                    <a:pt x="12700" y="3525901"/>
                  </a:lnTo>
                  <a:cubicBezTo>
                    <a:pt x="5715" y="3525901"/>
                    <a:pt x="0" y="3520186"/>
                    <a:pt x="0" y="3513201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3513201"/>
                  </a:lnTo>
                  <a:lnTo>
                    <a:pt x="12700" y="3513201"/>
                  </a:lnTo>
                  <a:lnTo>
                    <a:pt x="12700" y="3500501"/>
                  </a:lnTo>
                  <a:lnTo>
                    <a:pt x="4947539" y="3500501"/>
                  </a:lnTo>
                  <a:lnTo>
                    <a:pt x="4947539" y="3513201"/>
                  </a:lnTo>
                  <a:lnTo>
                    <a:pt x="4934839" y="3513201"/>
                  </a:lnTo>
                  <a:lnTo>
                    <a:pt x="4934839" y="12700"/>
                  </a:lnTo>
                  <a:lnTo>
                    <a:pt x="4947539" y="12700"/>
                  </a:lnTo>
                  <a:lnTo>
                    <a:pt x="4947539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31" id="31"/>
          <p:cNvSpPr txBox="true"/>
          <p:nvPr/>
        </p:nvSpPr>
        <p:spPr>
          <a:xfrm rot="0">
            <a:off x="7796536" y="6021398"/>
            <a:ext cx="2471647" cy="16367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92"/>
              </a:lnSpc>
            </a:pPr>
            <a:r>
              <a:rPr lang="en-US" sz="2400" b="true">
                <a:solidFill>
                  <a:srgbClr val="A71F36"/>
                </a:solidFill>
                <a:latin typeface="Roboto Bold"/>
                <a:ea typeface="Roboto Bold"/>
                <a:cs typeface="Roboto Bold"/>
                <a:sym typeface="Roboto Bold"/>
              </a:rPr>
              <a:t>Increased Innovation</a:t>
            </a:r>
            <a:r>
              <a:rPr lang="en-US" sz="2400">
                <a:solidFill>
                  <a:srgbClr val="A71F36"/>
                </a:solidFill>
                <a:latin typeface="Roboto"/>
                <a:ea typeface="Roboto"/>
                <a:cs typeface="Roboto"/>
                <a:sym typeface="Roboto"/>
              </a:rPr>
              <a:t>: Encouraging creative problem-solving.</a:t>
            </a:r>
          </a:p>
        </p:txBody>
      </p:sp>
      <p:grpSp>
        <p:nvGrpSpPr>
          <p:cNvPr name="Group 32" id="32"/>
          <p:cNvGrpSpPr/>
          <p:nvPr/>
        </p:nvGrpSpPr>
        <p:grpSpPr>
          <a:xfrm rot="0">
            <a:off x="11067991" y="5508031"/>
            <a:ext cx="3720198" cy="2644460"/>
            <a:chOff x="0" y="0"/>
            <a:chExt cx="4960264" cy="3525946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12700" y="12700"/>
              <a:ext cx="4934839" cy="3500501"/>
            </a:xfrm>
            <a:custGeom>
              <a:avLst/>
              <a:gdLst/>
              <a:ahLst/>
              <a:cxnLst/>
              <a:rect r="r" b="b" t="t" l="l"/>
              <a:pathLst>
                <a:path h="3500501" w="4934839">
                  <a:moveTo>
                    <a:pt x="0" y="0"/>
                  </a:moveTo>
                  <a:lnTo>
                    <a:pt x="4934839" y="0"/>
                  </a:lnTo>
                  <a:lnTo>
                    <a:pt x="4934839" y="3500501"/>
                  </a:lnTo>
                  <a:lnTo>
                    <a:pt x="0" y="3500501"/>
                  </a:lnTo>
                  <a:close/>
                </a:path>
              </a:pathLst>
            </a:custGeom>
            <a:solidFill>
              <a:srgbClr val="A71F36"/>
            </a:solidFill>
          </p:spPr>
        </p:sp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4960239" cy="3525901"/>
            </a:xfrm>
            <a:custGeom>
              <a:avLst/>
              <a:gdLst/>
              <a:ahLst/>
              <a:cxnLst/>
              <a:rect r="r" b="b" t="t" l="l"/>
              <a:pathLst>
                <a:path h="3525901" w="4960239">
                  <a:moveTo>
                    <a:pt x="12700" y="0"/>
                  </a:moveTo>
                  <a:lnTo>
                    <a:pt x="4947539" y="0"/>
                  </a:lnTo>
                  <a:cubicBezTo>
                    <a:pt x="4954524" y="0"/>
                    <a:pt x="4960239" y="5715"/>
                    <a:pt x="4960239" y="12700"/>
                  </a:cubicBezTo>
                  <a:lnTo>
                    <a:pt x="4960239" y="3513201"/>
                  </a:lnTo>
                  <a:cubicBezTo>
                    <a:pt x="4960239" y="3520186"/>
                    <a:pt x="4954524" y="3525901"/>
                    <a:pt x="4947539" y="3525901"/>
                  </a:cubicBezTo>
                  <a:lnTo>
                    <a:pt x="12700" y="3525901"/>
                  </a:lnTo>
                  <a:cubicBezTo>
                    <a:pt x="5715" y="3525901"/>
                    <a:pt x="0" y="3520186"/>
                    <a:pt x="0" y="3513201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3513201"/>
                  </a:lnTo>
                  <a:lnTo>
                    <a:pt x="12700" y="3513201"/>
                  </a:lnTo>
                  <a:lnTo>
                    <a:pt x="12700" y="3500501"/>
                  </a:lnTo>
                  <a:lnTo>
                    <a:pt x="4947539" y="3500501"/>
                  </a:lnTo>
                  <a:lnTo>
                    <a:pt x="4947539" y="3513201"/>
                  </a:lnTo>
                  <a:lnTo>
                    <a:pt x="4934839" y="3513201"/>
                  </a:lnTo>
                  <a:lnTo>
                    <a:pt x="4934839" y="12700"/>
                  </a:lnTo>
                  <a:lnTo>
                    <a:pt x="4947539" y="12700"/>
                  </a:lnTo>
                  <a:lnTo>
                    <a:pt x="4947539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35" id="35"/>
          <p:cNvSpPr txBox="true"/>
          <p:nvPr/>
        </p:nvSpPr>
        <p:spPr>
          <a:xfrm rot="0">
            <a:off x="11572357" y="6021398"/>
            <a:ext cx="2711468" cy="16367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92"/>
              </a:lnSpc>
            </a:pPr>
            <a:r>
              <a:rPr lang="en-US" sz="24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Strengthened Advocacy</a:t>
            </a: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 Amplifying advocacy through joint campaigns.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4184315">
            <a:off x="67429" y="-2362116"/>
            <a:ext cx="4561350" cy="9122700"/>
          </a:xfrm>
          <a:custGeom>
            <a:avLst/>
            <a:gdLst/>
            <a:ahLst/>
            <a:cxnLst/>
            <a:rect r="r" b="b" t="t" l="l"/>
            <a:pathLst>
              <a:path h="9122700" w="4561350">
                <a:moveTo>
                  <a:pt x="4561350" y="0"/>
                </a:moveTo>
                <a:lnTo>
                  <a:pt x="0" y="0"/>
                </a:lnTo>
                <a:lnTo>
                  <a:pt x="0" y="9122700"/>
                </a:lnTo>
                <a:lnTo>
                  <a:pt x="4561350" y="9122700"/>
                </a:lnTo>
                <a:lnTo>
                  <a:pt x="4561350" y="0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6615684">
            <a:off x="352965" y="-1977816"/>
            <a:ext cx="3809801" cy="7619601"/>
          </a:xfrm>
          <a:custGeom>
            <a:avLst/>
            <a:gdLst/>
            <a:ahLst/>
            <a:cxnLst/>
            <a:rect r="r" b="b" t="t" l="l"/>
            <a:pathLst>
              <a:path h="7619601" w="3809801">
                <a:moveTo>
                  <a:pt x="0" y="0"/>
                </a:moveTo>
                <a:lnTo>
                  <a:pt x="3809801" y="0"/>
                </a:lnTo>
                <a:lnTo>
                  <a:pt x="3809801" y="7619601"/>
                </a:lnTo>
                <a:lnTo>
                  <a:pt x="0" y="76196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true" rot="-7144515">
            <a:off x="13983793" y="2966251"/>
            <a:ext cx="5309799" cy="10619597"/>
          </a:xfrm>
          <a:custGeom>
            <a:avLst/>
            <a:gdLst/>
            <a:ahLst/>
            <a:cxnLst/>
            <a:rect r="r" b="b" t="t" l="l"/>
            <a:pathLst>
              <a:path h="10619597" w="5309799">
                <a:moveTo>
                  <a:pt x="5309799" y="10619598"/>
                </a:moveTo>
                <a:lnTo>
                  <a:pt x="0" y="10619598"/>
                </a:lnTo>
                <a:lnTo>
                  <a:pt x="0" y="0"/>
                </a:lnTo>
                <a:lnTo>
                  <a:pt x="5309799" y="0"/>
                </a:lnTo>
                <a:lnTo>
                  <a:pt x="5309799" y="10619598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3655484">
            <a:off x="14590536" y="4247484"/>
            <a:ext cx="4434931" cy="8869863"/>
          </a:xfrm>
          <a:custGeom>
            <a:avLst/>
            <a:gdLst/>
            <a:ahLst/>
            <a:cxnLst/>
            <a:rect r="r" b="b" t="t" l="l"/>
            <a:pathLst>
              <a:path h="8869863" w="4434931">
                <a:moveTo>
                  <a:pt x="0" y="8869863"/>
                </a:moveTo>
                <a:lnTo>
                  <a:pt x="4434932" y="8869863"/>
                </a:lnTo>
                <a:lnTo>
                  <a:pt x="4434932" y="0"/>
                </a:lnTo>
                <a:lnTo>
                  <a:pt x="0" y="0"/>
                </a:lnTo>
                <a:lnTo>
                  <a:pt x="0" y="8869863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19272" y="9193500"/>
            <a:ext cx="4125144" cy="776376"/>
          </a:xfrm>
          <a:custGeom>
            <a:avLst/>
            <a:gdLst/>
            <a:ahLst/>
            <a:cxnLst/>
            <a:rect r="r" b="b" t="t" l="l"/>
            <a:pathLst>
              <a:path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807" r="0" b="-807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901110" y="550755"/>
            <a:ext cx="16173450" cy="6171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true">
                <a:solidFill>
                  <a:srgbClr val="A71F36"/>
                </a:solidFill>
                <a:latin typeface="Roboto Bold"/>
                <a:ea typeface="Roboto Bold"/>
                <a:cs typeface="Roboto Bold"/>
                <a:sym typeface="Roboto Bold"/>
              </a:rPr>
              <a:t>Challenges in Cross-Sectoral Collaboration: </a:t>
            </a:r>
          </a:p>
          <a:p>
            <a:pPr algn="l">
              <a:lnSpc>
                <a:spcPts val="5184"/>
              </a:lnSpc>
            </a:pPr>
            <a:r>
              <a:rPr lang="en-US" sz="4800" b="true">
                <a:solidFill>
                  <a:srgbClr val="A71F36"/>
                </a:solidFill>
                <a:latin typeface="Roboto Bold"/>
                <a:ea typeface="Roboto Bold"/>
                <a:cs typeface="Roboto Bold"/>
                <a:sym typeface="Roboto Bold"/>
              </a:rPr>
              <a:t>Systemic Challenges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01110" y="2707937"/>
            <a:ext cx="7618095" cy="5514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20"/>
              </a:lnSpc>
            </a:pPr>
            <a:r>
              <a:rPr lang="en-US" sz="31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Differing Principles</a:t>
            </a:r>
            <a:r>
              <a:rPr lang="en-US" sz="3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</a:p>
          <a:p>
            <a:pPr algn="l" marL="647702" indent="-323851" lvl="1">
              <a:lnSpc>
                <a:spcPts val="36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Sectors like humanitarian, environmental, and development may operate with different core principles, such as neutrality, climate justice, or sustainability.</a:t>
            </a:r>
          </a:p>
          <a:p>
            <a:pPr algn="l" marL="542926" indent="-271463" lvl="1">
              <a:lnSpc>
                <a:spcPts val="3600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Solution</a:t>
            </a: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Create shared frameworks that respect each sector’s principles while identifying common goals.</a:t>
            </a:r>
          </a:p>
          <a:p>
            <a:pPr algn="l" marL="542926" indent="-271463" lvl="1">
              <a:lnSpc>
                <a:spcPts val="3600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Example</a:t>
            </a: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Balancing humanitarian urgency with long-term environmental goals in refugee camp planning.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144000" y="2774612"/>
            <a:ext cx="7618095" cy="49502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13"/>
              </a:lnSpc>
            </a:pPr>
            <a:r>
              <a:rPr lang="en-US" sz="31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Differing Priorities</a:t>
            </a:r>
            <a:r>
              <a:rPr lang="en-US" sz="3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</a:p>
          <a:p>
            <a:pPr algn="l" marL="647703" indent="-323852" lvl="1">
              <a:lnSpc>
                <a:spcPts val="36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Sectors often have different primary goals, leading to conflicts and compromises.</a:t>
            </a:r>
          </a:p>
          <a:p>
            <a:pPr algn="l" marL="542928" indent="-271464" lvl="1">
              <a:lnSpc>
                <a:spcPts val="3600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Solution</a:t>
            </a: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Develop a common understanding of goals and find overlapping objectives. Regular dialogue can help align priorities.</a:t>
            </a:r>
          </a:p>
          <a:p>
            <a:pPr algn="l" marL="542928" indent="-271464" lvl="1">
              <a:lnSpc>
                <a:spcPts val="3600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Example</a:t>
            </a: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Establishing frameworks for inter-sectoral communication between humanitarian and environmental actors.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4069030">
            <a:off x="-61126" y="3944630"/>
            <a:ext cx="5313670" cy="10627340"/>
          </a:xfrm>
          <a:custGeom>
            <a:avLst/>
            <a:gdLst/>
            <a:ahLst/>
            <a:cxnLst/>
            <a:rect r="r" b="b" t="t" l="l"/>
            <a:pathLst>
              <a:path h="10627340" w="5313670">
                <a:moveTo>
                  <a:pt x="5313670" y="0"/>
                </a:moveTo>
                <a:lnTo>
                  <a:pt x="0" y="0"/>
                </a:lnTo>
                <a:lnTo>
                  <a:pt x="0" y="10627340"/>
                </a:lnTo>
                <a:lnTo>
                  <a:pt x="5313670" y="10627340"/>
                </a:lnTo>
                <a:lnTo>
                  <a:pt x="5313670" y="0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6730969">
            <a:off x="165475" y="5206783"/>
            <a:ext cx="4438165" cy="8876330"/>
          </a:xfrm>
          <a:custGeom>
            <a:avLst/>
            <a:gdLst/>
            <a:ahLst/>
            <a:cxnLst/>
            <a:rect r="r" b="b" t="t" l="l"/>
            <a:pathLst>
              <a:path h="8876330" w="4438165">
                <a:moveTo>
                  <a:pt x="0" y="0"/>
                </a:moveTo>
                <a:lnTo>
                  <a:pt x="4438165" y="0"/>
                </a:lnTo>
                <a:lnTo>
                  <a:pt x="4438165" y="8876330"/>
                </a:lnTo>
                <a:lnTo>
                  <a:pt x="0" y="88763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867882" y="9258300"/>
            <a:ext cx="4125144" cy="776376"/>
          </a:xfrm>
          <a:custGeom>
            <a:avLst/>
            <a:gdLst/>
            <a:ahLst/>
            <a:cxnLst/>
            <a:rect r="r" b="b" t="t" l="l"/>
            <a:pathLst>
              <a:path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807" r="0" b="-807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901110" y="685667"/>
            <a:ext cx="16173450" cy="6171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true">
                <a:solidFill>
                  <a:srgbClr val="A71F36"/>
                </a:solidFill>
                <a:latin typeface="Roboto Bold"/>
                <a:ea typeface="Roboto Bold"/>
                <a:cs typeface="Roboto Bold"/>
                <a:sym typeface="Roboto Bold"/>
              </a:rPr>
              <a:t>Challenges in Cross-Sectoral Collaboration: </a:t>
            </a:r>
          </a:p>
          <a:p>
            <a:pPr algn="l">
              <a:lnSpc>
                <a:spcPts val="5184"/>
              </a:lnSpc>
            </a:pPr>
            <a:r>
              <a:rPr lang="en-US" sz="4800" b="true">
                <a:solidFill>
                  <a:srgbClr val="A71F36"/>
                </a:solidFill>
                <a:latin typeface="Roboto Bold"/>
                <a:ea typeface="Roboto Bold"/>
                <a:cs typeface="Roboto Bold"/>
                <a:sym typeface="Roboto Bold"/>
              </a:rPr>
              <a:t>Systemic Challenges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01110" y="2605088"/>
            <a:ext cx="7618095" cy="5057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20"/>
              </a:lnSpc>
            </a:pPr>
            <a:r>
              <a:rPr lang="en-US" sz="31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Institutional Inertia</a:t>
            </a:r>
            <a:r>
              <a:rPr lang="en-US" sz="3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</a:p>
          <a:p>
            <a:pPr algn="l" marL="647703" indent="-323852" lvl="1">
              <a:lnSpc>
                <a:spcPts val="36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Resistance to change within organizations can impede cross-sectoral collaboration.</a:t>
            </a:r>
          </a:p>
          <a:p>
            <a:pPr algn="l" marL="542928" indent="-271464" lvl="1">
              <a:lnSpc>
                <a:spcPts val="3600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Solution</a:t>
            </a: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Foster a culture of collaboration through leadership commitment and change management strategies.</a:t>
            </a:r>
          </a:p>
          <a:p>
            <a:pPr algn="l" marL="542928" indent="-271464" lvl="1">
              <a:lnSpc>
                <a:spcPts val="3600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Example</a:t>
            </a: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Implementing change management strategies to promote collaboration across humanitarian and environmental organizations.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320684" y="2605088"/>
            <a:ext cx="7618095" cy="5514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19"/>
              </a:lnSpc>
            </a:pPr>
            <a:r>
              <a:rPr lang="en-US" sz="3099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Funding Mechanisms</a:t>
            </a:r>
            <a:r>
              <a:rPr lang="en-US" sz="309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</a:p>
          <a:p>
            <a:pPr algn="l" marL="647700" indent="-323850" lvl="1">
              <a:lnSpc>
                <a:spcPts val="36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Securing funding that aligns with the objectives of multiple sectors can be difficult due to different priorities and funding cycles.</a:t>
            </a:r>
          </a:p>
          <a:p>
            <a:pPr algn="l" marL="542925" indent="-271462" lvl="1">
              <a:lnSpc>
                <a:spcPts val="3600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Solution</a:t>
            </a: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Design integrated funding proposals highlighting mutual benefits. Engage donors who support multi-sectoral approaches.</a:t>
            </a:r>
          </a:p>
          <a:p>
            <a:pPr algn="l" marL="542925" indent="-271462" lvl="1">
              <a:lnSpc>
                <a:spcPts val="3600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Example</a:t>
            </a: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Joint proposals for environmental and humanitarian donors to fund sustainable interventions.</a:t>
            </a:r>
          </a:p>
        </p:txBody>
      </p:sp>
      <p:sp>
        <p:nvSpPr>
          <p:cNvPr name="Freeform 8" id="8"/>
          <p:cNvSpPr/>
          <p:nvPr/>
        </p:nvSpPr>
        <p:spPr>
          <a:xfrm flipH="true" flipV="true" rot="7148013">
            <a:off x="13601198" y="-3271764"/>
            <a:ext cx="5309799" cy="10619597"/>
          </a:xfrm>
          <a:custGeom>
            <a:avLst/>
            <a:gdLst/>
            <a:ahLst/>
            <a:cxnLst/>
            <a:rect r="r" b="b" t="t" l="l"/>
            <a:pathLst>
              <a:path h="10619597" w="5309799">
                <a:moveTo>
                  <a:pt x="5309799" y="10619597"/>
                </a:moveTo>
                <a:lnTo>
                  <a:pt x="0" y="10619597"/>
                </a:lnTo>
                <a:lnTo>
                  <a:pt x="0" y="0"/>
                </a:lnTo>
                <a:lnTo>
                  <a:pt x="5309799" y="0"/>
                </a:lnTo>
                <a:lnTo>
                  <a:pt x="5309799" y="10619597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true" rot="-3651986">
            <a:off x="14294835" y="-2754889"/>
            <a:ext cx="4434931" cy="8869863"/>
          </a:xfrm>
          <a:custGeom>
            <a:avLst/>
            <a:gdLst/>
            <a:ahLst/>
            <a:cxnLst/>
            <a:rect r="r" b="b" t="t" l="l"/>
            <a:pathLst>
              <a:path h="8869863" w="4434931">
                <a:moveTo>
                  <a:pt x="0" y="8869863"/>
                </a:moveTo>
                <a:lnTo>
                  <a:pt x="4434932" y="8869863"/>
                </a:lnTo>
                <a:lnTo>
                  <a:pt x="4434932" y="0"/>
                </a:lnTo>
                <a:lnTo>
                  <a:pt x="0" y="0"/>
                </a:lnTo>
                <a:lnTo>
                  <a:pt x="0" y="8869863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7093EABEAF8B4CBA11C585923F1E9C" ma:contentTypeVersion="18" ma:contentTypeDescription="Create a new document." ma:contentTypeScope="" ma:versionID="131a324aee4d555a63beee497a8ea6ce">
  <xsd:schema xmlns:xsd="http://www.w3.org/2001/XMLSchema" xmlns:xs="http://www.w3.org/2001/XMLSchema" xmlns:p="http://schemas.microsoft.com/office/2006/metadata/properties" xmlns:ns2="6da850ba-8d6a-4946-9e64-3cca585aae94" xmlns:ns3="1f53fade-b7a2-46aa-9ff1-583a0afc40b4" xmlns:ns4="985ec44e-1bab-4c0b-9df0-6ba128686fc9" targetNamespace="http://schemas.microsoft.com/office/2006/metadata/properties" ma:root="true" ma:fieldsID="67098cbe284325ff0b97796543bd31fd" ns2:_="" ns3:_="" ns4:_="">
    <xsd:import namespace="6da850ba-8d6a-4946-9e64-3cca585aae94"/>
    <xsd:import namespace="1f53fade-b7a2-46aa-9ff1-583a0afc40b4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a850ba-8d6a-4946-9e64-3cca585aae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53fade-b7a2-46aa-9ff1-583a0afc40b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f9aa507d-aaca-4591-aee8-da00b252780d}" ma:internalName="TaxCatchAll" ma:showField="CatchAllData" ma:web="1f53fade-b7a2-46aa-9ff1-583a0afc40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85ec44e-1bab-4c0b-9df0-6ba128686fc9" xsi:nil="true"/>
    <lcf76f155ced4ddcb4097134ff3c332f xmlns="6da850ba-8d6a-4946-9e64-3cca585aae9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E79F786-9C8C-4BB0-AA31-AACA52C9E46E}"/>
</file>

<file path=customXml/itemProps2.xml><?xml version="1.0" encoding="utf-8"?>
<ds:datastoreItem xmlns:ds="http://schemas.openxmlformats.org/officeDocument/2006/customXml" ds:itemID="{9323F6FF-B3B1-460E-A38D-C76C6583B465}"/>
</file>

<file path=customXml/itemProps3.xml><?xml version="1.0" encoding="utf-8"?>
<ds:datastoreItem xmlns:ds="http://schemas.openxmlformats.org/officeDocument/2006/customXml" ds:itemID="{ACB9DAA2-79C0-418F-8DA2-A71EB2DEBA3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9 PPT</dc:title>
  <cp:revision>1</cp:revision>
  <dcterms:created xsi:type="dcterms:W3CDTF">2006-08-16T00:00:00Z</dcterms:created>
  <dcterms:modified xsi:type="dcterms:W3CDTF">2011-08-01T06:04:30Z</dcterms:modified>
  <dc:identifier>DAGXPk_xUyU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0x010100B77093EABEAF8B4CBA11C585923F1E9C</vt:lpwstr>
  </property>
</Properties>
</file>